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jpeg" ContentType="image/jpeg"/>
  <Default Extension="xml" ContentType="application/xml"/>
  <Override PartName="/ppt/drawings/drawing1.xml" ContentType="application/vnd.openxmlformats-officedocument.drawingml.chartshapes+xml"/>
  <Override PartName="/ppt/drawings/drawing2.xml" ContentType="application/vnd.openxmlformats-officedocument.drawingml.chartshapes+xml"/>
  <Override PartName="/ppt/presentation.xml" ContentType="application/vnd.openxmlformats-officedocument.presentationml.presentation.main+xml"/>
  <Override PartName="/ppt/slides/slide118.xml" ContentType="application/vnd.openxmlformats-officedocument.presentationml.slide+xml"/>
  <Override PartName="/ppt/slides/slide81.xml" ContentType="application/vnd.openxmlformats-officedocument.presentationml.slide+xml"/>
  <Override PartName="/ppt/slides/slide80.xml" ContentType="application/vnd.openxmlformats-officedocument.presentationml.slide+xml"/>
  <Override PartName="/ppt/slides/slide79.xml" ContentType="application/vnd.openxmlformats-officedocument.presentationml.slide+xml"/>
  <Override PartName="/ppt/slides/slide78.xml" ContentType="application/vnd.openxmlformats-officedocument.presentationml.slide+xml"/>
  <Override PartName="/ppt/slides/slide77.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9.xml" ContentType="application/vnd.openxmlformats-officedocument.presentationml.slide+xml"/>
  <Override PartName="/ppt/slides/slide88.xml" ContentType="application/vnd.openxmlformats-officedocument.presentationml.slide+xml"/>
  <Override PartName="/ppt/slides/slide87.xml" ContentType="application/vnd.openxmlformats-officedocument.presentationml.slide+xml"/>
  <Override PartName="/ppt/slides/slide86.xml" ContentType="application/vnd.openxmlformats-officedocument.presentationml.slide+xml"/>
  <Override PartName="/ppt/slides/slide85.xml" ContentType="application/vnd.openxmlformats-officedocument.presentationml.slide+xml"/>
  <Override PartName="/ppt/slides/slide76.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112.xml" ContentType="application/vnd.openxmlformats-officedocument.presentationml.slide+xml"/>
  <Override PartName="/ppt/slides/slide111.xml" ContentType="application/vnd.openxmlformats-officedocument.presentationml.slide+xml"/>
  <Override PartName="/ppt/slides/slide110.xml" ContentType="application/vnd.openxmlformats-officedocument.presentationml.slide+xml"/>
  <Override PartName="/ppt/slides/slide109.xml" ContentType="application/vnd.openxmlformats-officedocument.presentationml.slide+xml"/>
  <Override PartName="/ppt/slides/slide108.xml" ContentType="application/vnd.openxmlformats-officedocument.presentationml.slide+xml"/>
  <Override PartName="/ppt/slides/slide121.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20.xml" ContentType="application/vnd.openxmlformats-officedocument.presentationml.slide+xml"/>
  <Override PartName="/ppt/slides/slide117.xml" ContentType="application/vnd.openxmlformats-officedocument.presentationml.slide+xml"/>
  <Override PartName="/ppt/slides/slide116.xml" ContentType="application/vnd.openxmlformats-officedocument.presentationml.slide+xml"/>
  <Override PartName="/ppt/slides/slide115.xml" ContentType="application/vnd.openxmlformats-officedocument.presentationml.slide+xml"/>
  <Override PartName="/ppt/slides/slide107.xml" ContentType="application/vnd.openxmlformats-officedocument.presentationml.slide+xml"/>
  <Override PartName="/ppt/slides/slide106.xml" ContentType="application/vnd.openxmlformats-officedocument.presentationml.slide+xml"/>
  <Override PartName="/ppt/slides/slide105.xml" ContentType="application/vnd.openxmlformats-officedocument.presentationml.slide+xml"/>
  <Override PartName="/ppt/slides/slide97.xml" ContentType="application/vnd.openxmlformats-officedocument.presentationml.slide+xml"/>
  <Override PartName="/ppt/slides/slide96.xml" ContentType="application/vnd.openxmlformats-officedocument.presentationml.slide+xml"/>
  <Override PartName="/ppt/slides/slide95.xml" ContentType="application/vnd.openxmlformats-officedocument.presentationml.slide+xml"/>
  <Override PartName="/ppt/slides/slide94.xml" ContentType="application/vnd.openxmlformats-officedocument.presentationml.slide+xml"/>
  <Override PartName="/ppt/slides/slide93.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4.xml" ContentType="application/vnd.openxmlformats-officedocument.presentationml.slide+xml"/>
  <Override PartName="/ppt/slides/slide103.xml" ContentType="application/vnd.openxmlformats-officedocument.presentationml.slide+xml"/>
  <Override PartName="/ppt/slides/slide102.xml" ContentType="application/vnd.openxmlformats-officedocument.presentationml.slide+xml"/>
  <Override PartName="/ppt/slides/slide101.xml" ContentType="application/vnd.openxmlformats-officedocument.presentationml.slide+xml"/>
  <Override PartName="/ppt/slides/slide119.xml" ContentType="application/vnd.openxmlformats-officedocument.presentationml.slide+xml"/>
  <Override PartName="/ppt/slides/slide61.xml" ContentType="application/vnd.openxmlformats-officedocument.presentationml.slide+xml"/>
  <Override PartName="/ppt/slides/slide59.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60.xml" ContentType="application/vnd.openxmlformats-officedocument.presentationml.slide+xml"/>
  <Override PartName="/ppt/slides/slide29.xml" ContentType="application/vnd.openxmlformats-officedocument.presentationml.slide+xml"/>
  <Override PartName="/ppt/slides/slide31.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30.xml" ContentType="application/vnd.openxmlformats-officedocument.presentationml.slide+xml"/>
  <Override PartName="/ppt/slides/slide46.xml" ContentType="application/vnd.openxmlformats-officedocument.presentationml.slide+xml"/>
  <Override PartName="/ppt/slides/slide44.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3.xml" ContentType="application/vnd.openxmlformats-officedocument.presentationml.slide+xml"/>
  <Override PartName="/ppt/slides/slide45.xml" ContentType="application/vnd.openxmlformats-officedocument.presentationml.slide+xml"/>
  <Override PartName="/ppt/slides/slide42.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theme/themeOverride21.xml" ContentType="application/vnd.openxmlformats-officedocument.themeOverride+xml"/>
  <Override PartName="/ppt/theme/themeOverride6.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heme/themeOverride7.xml" ContentType="application/vnd.openxmlformats-officedocument.themeOverride+xml"/>
  <Override PartName="/ppt/charts/chart7.xml" ContentType="application/vnd.openxmlformats-officedocument.drawingml.chart+xml"/>
  <Override PartName="/ppt/charts/chart9.xml" ContentType="application/vnd.openxmlformats-officedocument.drawingml.chart+xml"/>
  <Override PartName="/ppt/charts/chart25.xml" ContentType="application/vnd.openxmlformats-officedocument.drawingml.chart+xml"/>
  <Override PartName="/ppt/theme/themeOverride8.xml" ContentType="application/vnd.openxmlformats-officedocument.themeOverride+xml"/>
  <Override PartName="/ppt/charts/chart8.xml" ContentType="application/vnd.openxmlformats-officedocument.drawingml.chart+xml"/>
  <Override PartName="/ppt/theme/themeOverride2.xml" ContentType="application/vnd.openxmlformats-officedocument.themeOverride+xml"/>
  <Override PartName="/ppt/theme/theme4.xml" ContentType="application/vnd.openxmlformats-officedocument.theme+xml"/>
  <Override PartName="/ppt/theme/themeOverride1.xml" ContentType="application/vnd.openxmlformats-officedocument.themeOverride+xml"/>
  <Override PartName="/ppt/theme/theme1.xml" ContentType="application/vnd.openxmlformats-officedocument.theme+xml"/>
  <Override PartName="/ppt/notesMasters/notesMaster1.xml" ContentType="application/vnd.openxmlformats-officedocument.presentationml.notesMaster+xml"/>
  <Override PartName="/ppt/theme/themeOverride23.xml" ContentType="application/vnd.openxmlformats-officedocument.themeOverride+xml"/>
  <Override PartName="/ppt/charts/chart1.xml" ContentType="application/vnd.openxmlformats-officedocument.drawingml.chart+xml"/>
  <Override PartName="/ppt/theme/themeOverride22.xml" ContentType="application/vnd.openxmlformats-officedocument.themeOverride+xml"/>
  <Override PartName="/ppt/charts/chart26.xml" ContentType="application/vnd.openxmlformats-officedocument.drawingml.chart+xml"/>
  <Override PartName="/ppt/theme/themeOverride9.xml" ContentType="application/vnd.openxmlformats-officedocument.themeOverride+xml"/>
  <Override PartName="/ppt/theme/theme3.xml" ContentType="application/vnd.openxmlformats-officedocument.theme+xml"/>
  <Override PartName="/ppt/theme/theme2.xml" ContentType="application/vnd.openxmlformats-officedocument.theme+xml"/>
  <Override PartName="/ppt/charts/chart2.xml" ContentType="application/vnd.openxmlformats-officedocument.drawingml.chart+xml"/>
  <Override PartName="/ppt/theme/themeOverride17.xml" ContentType="application/vnd.openxmlformats-officedocument.themeOverride+xml"/>
  <Override PartName="/ppt/charts/chart20.xml" ContentType="application/vnd.openxmlformats-officedocument.drawingml.chart+xml"/>
  <Override PartName="/ppt/commentAuthors.xml" ContentType="application/vnd.openxmlformats-officedocument.presentationml.commentAuthors+xml"/>
  <Override PartName="/ppt/theme/themeOverride15.xml" ContentType="application/vnd.openxmlformats-officedocument.themeOverride+xml"/>
  <Override PartName="/ppt/charts/chart18.xml" ContentType="application/vnd.openxmlformats-officedocument.drawingml.chart+xml"/>
  <Override PartName="/ppt/charts/chart19.xml" ContentType="application/vnd.openxmlformats-officedocument.drawingml.chart+xml"/>
  <Override PartName="/ppt/theme/themeOverride16.xml" ContentType="application/vnd.openxmlformats-officedocument.themeOverride+xml"/>
  <Override PartName="/ppt/charts/chart22.xml" ContentType="application/vnd.openxmlformats-officedocument.drawingml.chart+xml"/>
  <Override PartName="/ppt/theme/themeOverride19.xml" ContentType="application/vnd.openxmlformats-officedocument.themeOverride+xml"/>
  <Override PartName="/ppt/charts/chart23.xml" ContentType="application/vnd.openxmlformats-officedocument.drawingml.chart+xml"/>
  <Override PartName="/ppt/theme/themeOverride20.xml" ContentType="application/vnd.openxmlformats-officedocument.themeOverride+xml"/>
  <Override PartName="/ppt/charts/chart24.xml" ContentType="application/vnd.openxmlformats-officedocument.drawingml.chart+xml"/>
  <Override PartName="/ppt/theme/themeOverride18.xml" ContentType="application/vnd.openxmlformats-officedocument.themeOverride+xml"/>
  <Override PartName="/ppt/charts/chart21.xml" ContentType="application/vnd.openxmlformats-officedocument.drawingml.chart+xml"/>
  <Override PartName="/ppt/charts/chart17.xml" ContentType="application/vnd.openxmlformats-officedocument.drawingml.chart+xml"/>
  <Override PartName="/ppt/charts/chart13.xml" ContentType="application/vnd.openxmlformats-officedocument.drawingml.chart+xml"/>
  <Override PartName="/ppt/handoutMasters/handoutMaster1.xml" ContentType="application/vnd.openxmlformats-officedocument.presentationml.handoutMaster+xml"/>
  <Override PartName="/ppt/theme/themeOverride12.xml" ContentType="application/vnd.openxmlformats-officedocument.themeOverride+xml"/>
  <Override PartName="/ppt/charts/chart12.xml" ContentType="application/vnd.openxmlformats-officedocument.drawingml.chart+xml"/>
  <Override PartName="/ppt/theme/themeOverride11.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charts/chart14.xml" ContentType="application/vnd.openxmlformats-officedocument.drawingml.chart+xml"/>
  <Override PartName="/ppt/theme/themeOverride13.xml" ContentType="application/vnd.openxmlformats-officedocument.themeOverride+xml"/>
  <Override PartName="/ppt/charts/chart16.xml" ContentType="application/vnd.openxmlformats-officedocument.drawingml.chart+xml"/>
  <Override PartName="/ppt/charts/chart15.xml" ContentType="application/vnd.openxmlformats-officedocument.drawingml.chart+xml"/>
  <Override PartName="/ppt/theme/themeOverride14.xml" ContentType="application/vnd.openxmlformats-officedocument.themeOverrid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124"/>
  </p:notesMasterIdLst>
  <p:handoutMasterIdLst>
    <p:handoutMasterId r:id="rId125"/>
  </p:handoutMasterIdLst>
  <p:sldIdLst>
    <p:sldId id="364" r:id="rId3"/>
    <p:sldId id="767" r:id="rId4"/>
    <p:sldId id="366" r:id="rId5"/>
    <p:sldId id="368" r:id="rId6"/>
    <p:sldId id="585" r:id="rId7"/>
    <p:sldId id="762" r:id="rId8"/>
    <p:sldId id="764" r:id="rId9"/>
    <p:sldId id="765" r:id="rId10"/>
    <p:sldId id="766" r:id="rId11"/>
    <p:sldId id="768" r:id="rId12"/>
    <p:sldId id="373" r:id="rId13"/>
    <p:sldId id="769" r:id="rId14"/>
    <p:sldId id="381" r:id="rId15"/>
    <p:sldId id="384" r:id="rId16"/>
    <p:sldId id="385" r:id="rId17"/>
    <p:sldId id="751" r:id="rId18"/>
    <p:sldId id="383" r:id="rId19"/>
    <p:sldId id="770" r:id="rId20"/>
    <p:sldId id="374" r:id="rId21"/>
    <p:sldId id="771" r:id="rId22"/>
    <p:sldId id="380" r:id="rId23"/>
    <p:sldId id="489" r:id="rId24"/>
    <p:sldId id="448" r:id="rId25"/>
    <p:sldId id="494" r:id="rId26"/>
    <p:sldId id="497" r:id="rId27"/>
    <p:sldId id="386" r:id="rId28"/>
    <p:sldId id="498" r:id="rId29"/>
    <p:sldId id="501" r:id="rId30"/>
    <p:sldId id="504" r:id="rId31"/>
    <p:sldId id="732" r:id="rId32"/>
    <p:sldId id="388" r:id="rId33"/>
    <p:sldId id="394" r:id="rId34"/>
    <p:sldId id="393" r:id="rId35"/>
    <p:sldId id="406" r:id="rId36"/>
    <p:sldId id="730" r:id="rId37"/>
    <p:sldId id="407" r:id="rId38"/>
    <p:sldId id="763" r:id="rId39"/>
    <p:sldId id="564" r:id="rId40"/>
    <p:sldId id="575" r:id="rId41"/>
    <p:sldId id="565" r:id="rId42"/>
    <p:sldId id="568" r:id="rId43"/>
    <p:sldId id="566" r:id="rId44"/>
    <p:sldId id="571" r:id="rId45"/>
    <p:sldId id="572" r:id="rId46"/>
    <p:sldId id="574" r:id="rId47"/>
    <p:sldId id="577" r:id="rId48"/>
    <p:sldId id="579" r:id="rId49"/>
    <p:sldId id="580" r:id="rId50"/>
    <p:sldId id="586" r:id="rId51"/>
    <p:sldId id="772" r:id="rId52"/>
    <p:sldId id="587" r:id="rId53"/>
    <p:sldId id="589" r:id="rId54"/>
    <p:sldId id="592" r:id="rId55"/>
    <p:sldId id="593" r:id="rId56"/>
    <p:sldId id="597" r:id="rId57"/>
    <p:sldId id="602" r:id="rId58"/>
    <p:sldId id="606" r:id="rId59"/>
    <p:sldId id="610" r:id="rId60"/>
    <p:sldId id="616" r:id="rId61"/>
    <p:sldId id="773" r:id="rId62"/>
    <p:sldId id="618" r:id="rId63"/>
    <p:sldId id="774" r:id="rId64"/>
    <p:sldId id="619" r:id="rId65"/>
    <p:sldId id="622" r:id="rId66"/>
    <p:sldId id="626" r:id="rId67"/>
    <p:sldId id="630" r:id="rId68"/>
    <p:sldId id="636" r:id="rId69"/>
    <p:sldId id="638" r:id="rId70"/>
    <p:sldId id="640" r:id="rId71"/>
    <p:sldId id="642" r:id="rId72"/>
    <p:sldId id="644" r:id="rId73"/>
    <p:sldId id="645" r:id="rId74"/>
    <p:sldId id="648" r:id="rId75"/>
    <p:sldId id="650" r:id="rId76"/>
    <p:sldId id="652" r:id="rId77"/>
    <p:sldId id="655" r:id="rId78"/>
    <p:sldId id="658" r:id="rId79"/>
    <p:sldId id="660" r:id="rId80"/>
    <p:sldId id="662" r:id="rId81"/>
    <p:sldId id="664" r:id="rId82"/>
    <p:sldId id="668" r:id="rId83"/>
    <p:sldId id="670" r:id="rId84"/>
    <p:sldId id="672" r:id="rId85"/>
    <p:sldId id="674" r:id="rId86"/>
    <p:sldId id="676" r:id="rId87"/>
    <p:sldId id="678" r:id="rId88"/>
    <p:sldId id="680" r:id="rId89"/>
    <p:sldId id="682" r:id="rId90"/>
    <p:sldId id="684" r:id="rId91"/>
    <p:sldId id="685" r:id="rId92"/>
    <p:sldId id="687" r:id="rId93"/>
    <p:sldId id="690" r:id="rId94"/>
    <p:sldId id="692" r:id="rId95"/>
    <p:sldId id="694" r:id="rId96"/>
    <p:sldId id="696" r:id="rId97"/>
    <p:sldId id="698" r:id="rId98"/>
    <p:sldId id="700" r:id="rId99"/>
    <p:sldId id="775" r:id="rId100"/>
    <p:sldId id="701" r:id="rId101"/>
    <p:sldId id="776" r:id="rId102"/>
    <p:sldId id="702" r:id="rId103"/>
    <p:sldId id="704" r:id="rId104"/>
    <p:sldId id="706" r:id="rId105"/>
    <p:sldId id="708" r:id="rId106"/>
    <p:sldId id="710" r:id="rId107"/>
    <p:sldId id="711" r:id="rId108"/>
    <p:sldId id="713" r:id="rId109"/>
    <p:sldId id="715" r:id="rId110"/>
    <p:sldId id="716" r:id="rId111"/>
    <p:sldId id="717" r:id="rId112"/>
    <p:sldId id="721" r:id="rId113"/>
    <p:sldId id="726" r:id="rId114"/>
    <p:sldId id="735" r:id="rId115"/>
    <p:sldId id="778" r:id="rId116"/>
    <p:sldId id="734" r:id="rId117"/>
    <p:sldId id="738" r:id="rId118"/>
    <p:sldId id="739" r:id="rId119"/>
    <p:sldId id="746" r:id="rId120"/>
    <p:sldId id="748" r:id="rId121"/>
    <p:sldId id="737" r:id="rId122"/>
    <p:sldId id="742" r:id="rId123"/>
  </p:sldIdLst>
  <p:sldSz cx="6858000" cy="9906000" type="A4"/>
  <p:notesSz cx="6805613" cy="9939338"/>
  <p:defaultTextStyle>
    <a:defPPr>
      <a:defRPr lang="ko-KR"/>
    </a:defPPr>
    <a:lvl1pPr algn="l" rtl="0" fontAlgn="base" latinLnBrk="1">
      <a:spcBef>
        <a:spcPct val="0"/>
      </a:spcBef>
      <a:spcAft>
        <a:spcPct val="0"/>
      </a:spcAft>
      <a:defRPr kumimoji="1" sz="1000" kern="1200">
        <a:solidFill>
          <a:schemeClr val="tx1"/>
        </a:solidFill>
        <a:latin typeface="Times New Roman" pitchFamily="18" charset="0"/>
        <a:ea typeface="HY헤드라인M" pitchFamily="18" charset="-127"/>
        <a:cs typeface="+mn-cs"/>
      </a:defRPr>
    </a:lvl1pPr>
    <a:lvl2pPr marL="457200" algn="l" rtl="0" fontAlgn="base" latinLnBrk="1">
      <a:spcBef>
        <a:spcPct val="0"/>
      </a:spcBef>
      <a:spcAft>
        <a:spcPct val="0"/>
      </a:spcAft>
      <a:defRPr kumimoji="1" sz="1000" kern="1200">
        <a:solidFill>
          <a:schemeClr val="tx1"/>
        </a:solidFill>
        <a:latin typeface="Times New Roman" pitchFamily="18" charset="0"/>
        <a:ea typeface="HY헤드라인M" pitchFamily="18" charset="-127"/>
        <a:cs typeface="+mn-cs"/>
      </a:defRPr>
    </a:lvl2pPr>
    <a:lvl3pPr marL="914400" algn="l" rtl="0" fontAlgn="base" latinLnBrk="1">
      <a:spcBef>
        <a:spcPct val="0"/>
      </a:spcBef>
      <a:spcAft>
        <a:spcPct val="0"/>
      </a:spcAft>
      <a:defRPr kumimoji="1" sz="1000" kern="1200">
        <a:solidFill>
          <a:schemeClr val="tx1"/>
        </a:solidFill>
        <a:latin typeface="Times New Roman" pitchFamily="18" charset="0"/>
        <a:ea typeface="HY헤드라인M" pitchFamily="18" charset="-127"/>
        <a:cs typeface="+mn-cs"/>
      </a:defRPr>
    </a:lvl3pPr>
    <a:lvl4pPr marL="1371600" algn="l" rtl="0" fontAlgn="base" latinLnBrk="1">
      <a:spcBef>
        <a:spcPct val="0"/>
      </a:spcBef>
      <a:spcAft>
        <a:spcPct val="0"/>
      </a:spcAft>
      <a:defRPr kumimoji="1" sz="1000" kern="1200">
        <a:solidFill>
          <a:schemeClr val="tx1"/>
        </a:solidFill>
        <a:latin typeface="Times New Roman" pitchFamily="18" charset="0"/>
        <a:ea typeface="HY헤드라인M" pitchFamily="18" charset="-127"/>
        <a:cs typeface="+mn-cs"/>
      </a:defRPr>
    </a:lvl4pPr>
    <a:lvl5pPr marL="1828800" algn="l" rtl="0" fontAlgn="base" latinLnBrk="1">
      <a:spcBef>
        <a:spcPct val="0"/>
      </a:spcBef>
      <a:spcAft>
        <a:spcPct val="0"/>
      </a:spcAft>
      <a:defRPr kumimoji="1" sz="1000" kern="1200">
        <a:solidFill>
          <a:schemeClr val="tx1"/>
        </a:solidFill>
        <a:latin typeface="Times New Roman" pitchFamily="18" charset="0"/>
        <a:ea typeface="HY헤드라인M" pitchFamily="18" charset="-127"/>
        <a:cs typeface="+mn-cs"/>
      </a:defRPr>
    </a:lvl5pPr>
    <a:lvl6pPr marL="2286000" algn="l" defTabSz="914400" rtl="0" eaLnBrk="1" latinLnBrk="1" hangingPunct="1">
      <a:defRPr kumimoji="1" sz="1000" kern="1200">
        <a:solidFill>
          <a:schemeClr val="tx1"/>
        </a:solidFill>
        <a:latin typeface="Times New Roman" pitchFamily="18" charset="0"/>
        <a:ea typeface="HY헤드라인M" pitchFamily="18" charset="-127"/>
        <a:cs typeface="+mn-cs"/>
      </a:defRPr>
    </a:lvl6pPr>
    <a:lvl7pPr marL="2743200" algn="l" defTabSz="914400" rtl="0" eaLnBrk="1" latinLnBrk="1" hangingPunct="1">
      <a:defRPr kumimoji="1" sz="1000" kern="1200">
        <a:solidFill>
          <a:schemeClr val="tx1"/>
        </a:solidFill>
        <a:latin typeface="Times New Roman" pitchFamily="18" charset="0"/>
        <a:ea typeface="HY헤드라인M" pitchFamily="18" charset="-127"/>
        <a:cs typeface="+mn-cs"/>
      </a:defRPr>
    </a:lvl7pPr>
    <a:lvl8pPr marL="3200400" algn="l" defTabSz="914400" rtl="0" eaLnBrk="1" latinLnBrk="1" hangingPunct="1">
      <a:defRPr kumimoji="1" sz="1000" kern="1200">
        <a:solidFill>
          <a:schemeClr val="tx1"/>
        </a:solidFill>
        <a:latin typeface="Times New Roman" pitchFamily="18" charset="0"/>
        <a:ea typeface="HY헤드라인M" pitchFamily="18" charset="-127"/>
        <a:cs typeface="+mn-cs"/>
      </a:defRPr>
    </a:lvl8pPr>
    <a:lvl9pPr marL="3657600" algn="l" defTabSz="914400" rtl="0" eaLnBrk="1" latinLnBrk="1" hangingPunct="1">
      <a:defRPr kumimoji="1" sz="1000" kern="1200">
        <a:solidFill>
          <a:schemeClr val="tx1"/>
        </a:solidFill>
        <a:latin typeface="Times New Roman" pitchFamily="18" charset="0"/>
        <a:ea typeface="HY헤드라인M" pitchFamily="18" charset="-127"/>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ele West"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CC0000"/>
    <a:srgbClr val="3333FF"/>
    <a:srgbClr val="993300"/>
    <a:srgbClr val="FF0000"/>
    <a:srgbClr val="3366FF"/>
    <a:srgbClr val="0066FF"/>
    <a:srgbClr val="C0C0C0"/>
  </p:clrMru>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밝은 스타일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86" autoAdjust="0"/>
    <p:restoredTop sz="99856" autoAdjust="0"/>
  </p:normalViewPr>
  <p:slideViewPr>
    <p:cSldViewPr snapToObjects="1">
      <p:cViewPr>
        <p:scale>
          <a:sx n="100" d="100"/>
          <a:sy n="100" d="100"/>
        </p:scale>
        <p:origin x="-678" y="-78"/>
      </p:cViewPr>
      <p:guideLst>
        <p:guide orient="horz" pos="5569"/>
        <p:guide orient="horz" pos="2304"/>
        <p:guide orient="horz" pos="943"/>
        <p:guide orient="horz" pos="4027"/>
        <p:guide orient="horz" pos="1941"/>
        <p:guide orient="horz" pos="2848"/>
        <p:guide orient="horz" pos="4254"/>
        <p:guide orient="horz" pos="807"/>
        <p:guide pos="3748"/>
        <p:guide pos="2251"/>
        <p:guide pos="3203"/>
        <p:guide pos="709"/>
      </p:guideLst>
    </p:cSldViewPr>
  </p:slideViewPr>
  <p:outlineViewPr>
    <p:cViewPr>
      <p:scale>
        <a:sx n="33" d="100"/>
        <a:sy n="33" d="100"/>
      </p:scale>
      <p:origin x="0" y="18816"/>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76" d="100"/>
          <a:sy n="76" d="100"/>
        </p:scale>
        <p:origin x="-2196" y="-90"/>
      </p:cViewPr>
      <p:guideLst>
        <p:guide orient="horz" pos="3130"/>
        <p:guide pos="2143"/>
      </p:guideLst>
    </p:cSldViewPr>
  </p:notes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viewProps" Target="view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notesMaster" Target="notesMasters/notesMaster1.xml"/><Relationship Id="rId129" Type="http://schemas.openxmlformats.org/officeDocument/2006/relationships/theme" Target="theme/theme1.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tableStyles" Target="tableStyle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customXml" Target="../customXml/item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customXml" Target="../customXml/item2.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Administrator\&#48148;&#53461;%20&#54868;&#47732;\&#44867;&#48149;&#46988;&#54924;\&#53685;&#44228;\&#44536;&#47000;&#54532;\&#50504;&#47732;&#46020;&#44536;&#47000;&#54532;.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C:\Documents%20and%20Settings\Administrator\&#48148;&#53461;%20&#54868;&#47732;\&#44867;&#48149;&#46988;&#54924;\&#44536;&#47000;&#54532;\&#53468;&#50504;&#48708;&#44368;.xlsx"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file:///C:\Documents%20and%20Settings\Administrator\&#48148;&#53461;%20&#54868;&#47732;\&#44867;&#48149;%20&#48169;&#47928;&#44061;&#49688;.xlsx"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oleObject" Target="file:///C:\Documents%20and%20Settings\Administrator\&#48148;&#53461;%20&#54868;&#47732;\&#44867;&#48149;&#46988;&#54924;\&#44536;&#47000;&#54532;\&#53468;&#50504;&#48708;&#44368;.xlsx" TargetMode="External"/><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Documents%20and%20Settings\Administrator\&#48148;&#53461;%20&#54868;&#47732;\&#44867;&#48149;%20&#48169;&#47928;&#44061;&#49688;.xlsx" TargetMode="External"/></Relationships>
</file>

<file path=ppt/charts/_rels/chart14.xml.rels><?xml version="1.0" encoding="UTF-8" standalone="yes"?>
<Relationships xmlns="http://schemas.openxmlformats.org/package/2006/relationships"><Relationship Id="rId2" Type="http://schemas.openxmlformats.org/officeDocument/2006/relationships/oleObject" Target="file:///C:\Documents%20and%20Settings\Administrator\&#48148;&#53461;%20&#54868;&#47732;\&#44867;&#48149;%20&#48169;&#47928;&#44061;&#49688;.xlsx" TargetMode="External"/><Relationship Id="rId1" Type="http://schemas.openxmlformats.org/officeDocument/2006/relationships/themeOverride" Target="../theme/themeOverride13.xml"/></Relationships>
</file>

<file path=ppt/charts/_rels/chart15.xml.rels><?xml version="1.0" encoding="UTF-8" standalone="yes"?>
<Relationships xmlns="http://schemas.openxmlformats.org/package/2006/relationships"><Relationship Id="rId2" Type="http://schemas.openxmlformats.org/officeDocument/2006/relationships/oleObject" Target="file:///C:\Documents%20and%20Settings\Administrator\&#48148;&#53461;%20&#54868;&#47732;\&#44867;&#48149;&#46988;&#54924;\&#44536;&#47000;&#54532;\&#44867;&#48149;%20&#48169;&#47928;&#44061;&#49688;.xlsx" TargetMode="External"/><Relationship Id="rId1" Type="http://schemas.openxmlformats.org/officeDocument/2006/relationships/themeOverride" Target="../theme/themeOverride14.xml"/></Relationships>
</file>

<file path=ppt/charts/_rels/chart16.xml.rels><?xml version="1.0" encoding="UTF-8" standalone="yes"?>
<Relationships xmlns="http://schemas.openxmlformats.org/package/2006/relationships"><Relationship Id="rId1" Type="http://schemas.openxmlformats.org/officeDocument/2006/relationships/oleObject" Target="file:///C:\Users\&#52524;&#50416;\Desktop\&#44867;&#48149;%20&#48169;&#47928;&#44061;&#49688;.xlsx" TargetMode="External"/></Relationships>
</file>

<file path=ppt/charts/_rels/chart17.xml.rels><?xml version="1.0" encoding="UTF-8" standalone="yes"?>
<Relationships xmlns="http://schemas.openxmlformats.org/package/2006/relationships"><Relationship Id="rId2" Type="http://schemas.openxmlformats.org/officeDocument/2006/relationships/oleObject" Target="file:///C:\Documents%20and%20Settings\Administrator\&#48148;&#53461;%20&#54868;&#47732;\&#44867;&#48149;&#46988;&#54924;\&#44536;&#47000;&#54532;\&#50504;&#47732;&#46020;&#44536;&#47000;&#54532;.xlsx" TargetMode="External"/><Relationship Id="rId1" Type="http://schemas.openxmlformats.org/officeDocument/2006/relationships/themeOverride" Target="../theme/themeOverride15.xml"/></Relationships>
</file>

<file path=ppt/charts/_rels/chart18.xml.rels><?xml version="1.0" encoding="UTF-8" standalone="yes"?>
<Relationships xmlns="http://schemas.openxmlformats.org/package/2006/relationships"><Relationship Id="rId1" Type="http://schemas.openxmlformats.org/officeDocument/2006/relationships/oleObject" Target="file:///C:\Users\&#52524;&#50416;\Desktop\&#48148;&#53461;\&#50504;&#47732;&#46020;\&#50504;&#47732;&#46020;&#44536;&#47000;&#54532;.xlsx" TargetMode="External"/></Relationships>
</file>

<file path=ppt/charts/_rels/chart19.xml.rels><?xml version="1.0" encoding="UTF-8" standalone="yes"?>
<Relationships xmlns="http://schemas.openxmlformats.org/package/2006/relationships"><Relationship Id="rId2" Type="http://schemas.openxmlformats.org/officeDocument/2006/relationships/oleObject" Target="file:///C:\Documents%20and%20Settings\Administrator\&#48148;&#53461;%20&#54868;&#47732;\&#44867;&#48149;&#46988;&#54924;\&#44536;&#47000;&#54532;\&#50504;&#47732;&#46020;&#44536;&#47000;&#54532;.xlsx" TargetMode="External"/><Relationship Id="rId1" Type="http://schemas.openxmlformats.org/officeDocument/2006/relationships/themeOverride" Target="../theme/themeOverride16.xml"/></Relationships>
</file>

<file path=ppt/charts/_rels/chart2.xml.rels><?xml version="1.0" encoding="UTF-8" standalone="yes"?>
<Relationships xmlns="http://schemas.openxmlformats.org/package/2006/relationships"><Relationship Id="rId2" Type="http://schemas.openxmlformats.org/officeDocument/2006/relationships/oleObject" Target="file:///C:\Documents%20and%20Settings\Administrator\&#48148;&#53461;%20&#54868;&#47732;\&#44867;&#48149;&#46988;&#54924;\&#44536;&#47000;&#54532;\&#53468;&#50504;&#48708;&#44368;.xlsx" TargetMode="External"/><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oleObject" Target="file:///C:\Documents%20and%20Settings\Administrator\&#48148;&#53461;%20&#54868;&#47732;\&#44867;&#48149;&#46988;&#54924;\&#44536;&#47000;&#54532;\&#50504;&#47732;&#46020;&#44536;&#47000;&#54532;.xlsx" TargetMode="External"/><Relationship Id="rId1" Type="http://schemas.openxmlformats.org/officeDocument/2006/relationships/themeOverride" Target="../theme/themeOverride17.xml"/></Relationships>
</file>

<file path=ppt/charts/_rels/chart21.xml.rels><?xml version="1.0" encoding="UTF-8" standalone="yes"?>
<Relationships xmlns="http://schemas.openxmlformats.org/package/2006/relationships"><Relationship Id="rId2" Type="http://schemas.openxmlformats.org/officeDocument/2006/relationships/oleObject" Target="file:///C:\Documents%20and%20Settings\Administrator\&#48148;&#53461;%20&#54868;&#47732;\&#44867;&#48149;&#46988;&#54924;\&#44536;&#47000;&#54532;\&#53468;&#50504;&#48708;&#44368;.xlsx" TargetMode="External"/><Relationship Id="rId1" Type="http://schemas.openxmlformats.org/officeDocument/2006/relationships/themeOverride" Target="../theme/themeOverride18.xml"/></Relationships>
</file>

<file path=ppt/charts/_rels/chart22.xml.rels><?xml version="1.0" encoding="UTF-8" standalone="yes"?>
<Relationships xmlns="http://schemas.openxmlformats.org/package/2006/relationships"><Relationship Id="rId2" Type="http://schemas.openxmlformats.org/officeDocument/2006/relationships/oleObject" Target="file:///C:\Documents%20and%20Settings\Administrator\&#48148;&#53461;%20&#54868;&#47732;\&#44867;&#48149;&#46988;&#54924;\&#44536;&#47000;&#54532;\&#53468;&#50504;&#48708;&#44368;.xlsx" TargetMode="External"/><Relationship Id="rId1" Type="http://schemas.openxmlformats.org/officeDocument/2006/relationships/themeOverride" Target="../theme/themeOverride19.xml"/></Relationships>
</file>

<file path=ppt/charts/_rels/chart23.xml.rels><?xml version="1.0" encoding="UTF-8" standalone="yes"?>
<Relationships xmlns="http://schemas.openxmlformats.org/package/2006/relationships"><Relationship Id="rId2" Type="http://schemas.openxmlformats.org/officeDocument/2006/relationships/oleObject" Target="file:///C:\Documents%20and%20Settings\Administrator\&#48148;&#53461;%20&#54868;&#47732;\&#44867;&#48149;&#46988;&#54924;\&#44536;&#47000;&#54532;\&#53468;&#50504;&#48708;&#44368;.xlsx" TargetMode="External"/><Relationship Id="rId1" Type="http://schemas.openxmlformats.org/officeDocument/2006/relationships/themeOverride" Target="../theme/themeOverride20.xml"/></Relationships>
</file>

<file path=ppt/charts/_rels/chart24.xml.rels><?xml version="1.0" encoding="UTF-8" standalone="yes"?>
<Relationships xmlns="http://schemas.openxmlformats.org/package/2006/relationships"><Relationship Id="rId2" Type="http://schemas.openxmlformats.org/officeDocument/2006/relationships/oleObject" Target="file:///C:\Documents%20and%20Settings\Administrator\&#48148;&#53461;%20&#54868;&#47732;\&#44867;&#48149;&#46988;&#54924;\&#44536;&#47000;&#54532;\&#53468;&#50504;&#48708;&#44368;.xlsx" TargetMode="External"/><Relationship Id="rId1" Type="http://schemas.openxmlformats.org/officeDocument/2006/relationships/themeOverride" Target="../theme/themeOverride21.xml"/></Relationships>
</file>

<file path=ppt/charts/_rels/chart25.xml.rels><?xml version="1.0" encoding="UTF-8" standalone="yes"?>
<Relationships xmlns="http://schemas.openxmlformats.org/package/2006/relationships"><Relationship Id="rId2" Type="http://schemas.openxmlformats.org/officeDocument/2006/relationships/oleObject" Target="file:///C:\Documents%20and%20Settings\Administrator\&#48148;&#53461;%20&#54868;&#47732;\&#44867;&#48149;&#46988;&#54924;\&#44536;&#47000;&#54532;\&#53468;&#50504;&#48708;&#44368;.xlsx" TargetMode="External"/><Relationship Id="rId1" Type="http://schemas.openxmlformats.org/officeDocument/2006/relationships/themeOverride" Target="../theme/themeOverride22.xml"/></Relationships>
</file>

<file path=ppt/charts/_rels/chart26.xml.rels><?xml version="1.0" encoding="UTF-8" standalone="yes"?>
<Relationships xmlns="http://schemas.openxmlformats.org/package/2006/relationships"><Relationship Id="rId2" Type="http://schemas.openxmlformats.org/officeDocument/2006/relationships/oleObject" Target="file:///C:\Documents%20and%20Settings\Administrator\&#48148;&#53461;%20&#54868;&#47732;\&#44867;&#48149;&#46988;&#54924;\&#44536;&#47000;&#54532;\&#53468;&#50504;&#48708;&#44368;.xlsx" TargetMode="External"/><Relationship Id="rId1" Type="http://schemas.openxmlformats.org/officeDocument/2006/relationships/themeOverride" Target="../theme/themeOverride23.xml"/></Relationships>
</file>

<file path=ppt/charts/_rels/chart3.xml.rels><?xml version="1.0" encoding="UTF-8" standalone="yes"?>
<Relationships xmlns="http://schemas.openxmlformats.org/package/2006/relationships"><Relationship Id="rId2" Type="http://schemas.openxmlformats.org/officeDocument/2006/relationships/oleObject" Target="file:///C:\Documents%20and%20Settings\Administrator\&#48148;&#53461;%20&#54868;&#47732;\&#44867;&#48149;&#46988;&#54924;\&#44536;&#47000;&#54532;\&#53468;&#50504;&#48708;&#44368;.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Documents%20and%20Settings\Administrator\&#48148;&#53461;%20&#54868;&#47732;\&#44867;&#48149;%20&#48169;&#47928;&#44061;&#49688;.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Documents%20and%20Settings\Administrator\&#48148;&#53461;%20&#54868;&#47732;\&#44867;&#48149;&#46988;&#54924;\&#44536;&#47000;&#54532;\&#53468;&#50504;&#48708;&#44368;.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C:\Documents%20and%20Settings\Administrator\&#48148;&#53461;%20&#54868;&#47732;\&#44867;&#48149;&#46988;&#54924;\&#44536;&#47000;&#54532;\&#53468;&#50504;&#48708;&#44368;.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C:\Documents%20and%20Settings\Administrator\&#48148;&#53461;%20&#54868;&#47732;\&#44867;&#48149;&#46988;&#54924;\&#44536;&#47000;&#54532;\&#50504;&#47732;&#46020;&#44536;&#47000;&#54532;.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Documents%20and%20Settings\Administrator\&#48148;&#53461;%20&#54868;&#47732;\&#44867;&#48149;&#46988;&#54924;\&#44536;&#47000;&#54532;\&#44867;&#48149;%20&#48169;&#47928;&#44061;&#49688;.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nl-NL"/>
  <c:clrMapOvr bg1="lt1" tx1="dk1" bg2="lt2" tx2="dk2" accent1="accent1" accent2="accent2" accent3="accent3" accent4="accent4" accent5="accent5" accent6="accent6" hlink="hlink" folHlink="folHlink"/>
  <c:chart>
    <c:view3D>
      <c:rotX val="30"/>
      <c:perspective val="30"/>
    </c:view3D>
    <c:plotArea>
      <c:layout/>
      <c:pie3DChart>
        <c:varyColors val="1"/>
        <c:ser>
          <c:idx val="0"/>
          <c:order val="0"/>
          <c:explosion val="25"/>
          <c:dPt>
            <c:idx val="0"/>
            <c:explosion val="9"/>
          </c:dPt>
          <c:dPt>
            <c:idx val="1"/>
            <c:explosion val="19"/>
          </c:dPt>
          <c:dPt>
            <c:idx val="2"/>
            <c:explosion val="12"/>
          </c:dPt>
          <c:dPt>
            <c:idx val="3"/>
            <c:explosion val="18"/>
          </c:dPt>
          <c:dPt>
            <c:idx val="4"/>
            <c:explosion val="7"/>
          </c:dPt>
          <c:dLbls>
            <c:dLbl>
              <c:idx val="0"/>
              <c:layout>
                <c:manualLayout>
                  <c:x val="4.6893317702227533E-3"/>
                  <c:y val="-1.3200462618229497E-2"/>
                </c:manualLayout>
              </c:layout>
              <c:dLblPos val="ctr"/>
              <c:showVal val="1"/>
            </c:dLbl>
            <c:dLbl>
              <c:idx val="1"/>
              <c:layout>
                <c:manualLayout>
                  <c:x val="-6.2524423602969914E-3"/>
                  <c:y val="2.1830510622793061E-2"/>
                </c:manualLayout>
              </c:layout>
              <c:dLblPos val="ctr"/>
              <c:showVal val="1"/>
            </c:dLbl>
            <c:dLbl>
              <c:idx val="2"/>
              <c:layout>
                <c:manualLayout>
                  <c:x val="-7.5395978765285782E-2"/>
                  <c:y val="0.11420605967186657"/>
                </c:manualLayout>
              </c:layout>
              <c:dLblPos val="ctr"/>
              <c:showVal val="1"/>
            </c:dLbl>
            <c:dLbl>
              <c:idx val="3"/>
              <c:layout>
                <c:manualLayout>
                  <c:x val="-3.5951543571708412E-2"/>
                  <c:y val="-1.1333724129554221E-2"/>
                </c:manualLayout>
              </c:layout>
              <c:dLblPos val="ctr"/>
              <c:showVal val="1"/>
            </c:dLbl>
            <c:dLbl>
              <c:idx val="4"/>
              <c:layout>
                <c:manualLayout>
                  <c:x val="-6.2524423602969914E-3"/>
                  <c:y val="-8.3203328133125726E-2"/>
                </c:manualLayout>
              </c:layout>
              <c:dLblPos val="ctr"/>
              <c:showVal val="1"/>
            </c:dLbl>
            <c:txPr>
              <a:bodyPr/>
              <a:lstStyle/>
              <a:p>
                <a:pPr>
                  <a:defRPr lang="ko-KR" sz="1100" b="0">
                    <a:solidFill>
                      <a:schemeClr val="tx1"/>
                    </a:solidFill>
                    <a:effectLst/>
                    <a:latin typeface="Times New Roman" pitchFamily="18" charset="0"/>
                    <a:cs typeface="Times New Roman" pitchFamily="18" charset="0"/>
                  </a:defRPr>
                </a:pPr>
                <a:endParaRPr lang="nl-NL"/>
              </a:p>
            </c:txPr>
            <c:dLblPos val="ctr"/>
            <c:showVal val="1"/>
            <c:showLeaderLines val="1"/>
          </c:dLbls>
          <c:cat>
            <c:strRef>
              <c:f>Sheet1!$A$170:$A$174</c:f>
              <c:strCache>
                <c:ptCount val="5"/>
                <c:pt idx="0">
                  <c:v>안면도와 태안지역의 관광산업이 발전할 것이다</c:v>
                </c:pt>
                <c:pt idx="1">
                  <c:v>유류피해이후 청정해안 태안의 모습이 보기 좋았다</c:v>
                </c:pt>
                <c:pt idx="2">
                  <c:v>꽃에 대한 인식의 변화와 관심이 높아질 것이다</c:v>
                </c:pt>
                <c:pt idx="3">
                  <c:v>국내(충남) 화훼산업의 발전계기가 될것이다</c:v>
                </c:pt>
                <c:pt idx="4">
                  <c:v>기타</c:v>
                </c:pt>
              </c:strCache>
            </c:strRef>
          </c:cat>
          <c:val>
            <c:numRef>
              <c:f>Sheet1!$B$170:$B$174</c:f>
              <c:numCache>
                <c:formatCode>General</c:formatCode>
                <c:ptCount val="5"/>
                <c:pt idx="0">
                  <c:v>34.700000000000003</c:v>
                </c:pt>
                <c:pt idx="1">
                  <c:v>27.9</c:v>
                </c:pt>
                <c:pt idx="2">
                  <c:v>19.899999999999999</c:v>
                </c:pt>
                <c:pt idx="3">
                  <c:v>15.9</c:v>
                </c:pt>
                <c:pt idx="4">
                  <c:v>1.6</c:v>
                </c:pt>
              </c:numCache>
            </c:numRef>
          </c:val>
        </c:ser>
        <c:dLbls>
          <c:showVal val="1"/>
        </c:dLbls>
      </c:pie3DChart>
    </c:plotArea>
    <c:plotVisOnly val="1"/>
  </c:chart>
  <c:txPr>
    <a:bodyPr/>
    <a:lstStyle/>
    <a:p>
      <a:pPr>
        <a:defRPr sz="1000" b="1">
          <a:latin typeface="HY헤드라인M" pitchFamily="18" charset="-127"/>
          <a:ea typeface="HY헤드라인M" pitchFamily="18" charset="-127"/>
        </a:defRPr>
      </a:pPr>
      <a:endParaRPr lang="nl-NL"/>
    </a:p>
  </c:txPr>
  <c:externalData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nl-NL"/>
  <c:clrMapOvr bg1="lt1" tx1="dk1" bg2="lt2" tx2="dk2" accent1="accent1" accent2="accent2" accent3="accent3" accent4="accent4" accent5="accent5" accent6="accent6" hlink="hlink" folHlink="folHlink"/>
  <c:chart>
    <c:view3D>
      <c:rAngAx val="1"/>
    </c:view3D>
    <c:plotArea>
      <c:layout>
        <c:manualLayout>
          <c:layoutTarget val="inner"/>
          <c:xMode val="edge"/>
          <c:yMode val="edge"/>
          <c:x val="0.13186359400559125"/>
          <c:y val="4.8676907981479778E-2"/>
          <c:w val="0.86813640599440878"/>
          <c:h val="0.77455542535052191"/>
        </c:manualLayout>
      </c:layout>
      <c:bar3DChart>
        <c:barDir val="col"/>
        <c:grouping val="clustered"/>
        <c:ser>
          <c:idx val="0"/>
          <c:order val="0"/>
          <c:tx>
            <c:strRef>
              <c:f>Sheet2!$C$108</c:f>
              <c:strCache>
                <c:ptCount val="1"/>
                <c:pt idx="0">
                  <c:v>2002년</c:v>
                </c:pt>
              </c:strCache>
            </c:strRef>
          </c:tx>
          <c:spPr>
            <a:solidFill>
              <a:srgbClr val="FFFFFF">
                <a:lumMod val="75000"/>
              </a:srgbClr>
            </a:solidFill>
          </c:spPr>
          <c:dLbls>
            <c:dLbl>
              <c:idx val="0"/>
              <c:layout>
                <c:manualLayout>
                  <c:x val="1.2345768830783544E-2"/>
                  <c:y val="-3.4398792692697897E-2"/>
                </c:manualLayout>
              </c:layout>
              <c:spPr>
                <a:solidFill>
                  <a:schemeClr val="bg1"/>
                </a:solidFill>
              </c:spPr>
              <c:txPr>
                <a:bodyPr/>
                <a:lstStyle/>
                <a:p>
                  <a:pPr>
                    <a:defRPr lang="ko-KR" sz="900">
                      <a:latin typeface="Times New Roman" pitchFamily="18" charset="0"/>
                      <a:cs typeface="Times New Roman" pitchFamily="18" charset="0"/>
                    </a:defRPr>
                  </a:pPr>
                  <a:endParaRPr lang="nl-NL"/>
                </a:p>
              </c:txPr>
              <c:showVal val="1"/>
            </c:dLbl>
            <c:dLbl>
              <c:idx val="1"/>
              <c:layout>
                <c:manualLayout>
                  <c:x val="-4.11522633744856E-3"/>
                  <c:y val="-2.4132730015082957E-2"/>
                </c:manualLayout>
              </c:layout>
              <c:showVal val="1"/>
            </c:dLbl>
            <c:dLbl>
              <c:idx val="2"/>
              <c:layout>
                <c:manualLayout>
                  <c:x val="4.11522633744856E-3"/>
                  <c:y val="-1.8099547511312222E-2"/>
                </c:manualLayout>
              </c:layout>
              <c:showVal val="1"/>
            </c:dLbl>
            <c:txPr>
              <a:bodyPr/>
              <a:lstStyle/>
              <a:p>
                <a:pPr>
                  <a:defRPr lang="ko-KR" sz="900">
                    <a:latin typeface="Times New Roman" pitchFamily="18" charset="0"/>
                    <a:cs typeface="Times New Roman" pitchFamily="18" charset="0"/>
                  </a:defRPr>
                </a:pPr>
                <a:endParaRPr lang="nl-NL"/>
              </a:p>
            </c:txPr>
            <c:showVal val="1"/>
          </c:dLbls>
          <c:cat>
            <c:strRef>
              <c:f>Sheet2!$B$109:$B$111</c:f>
              <c:strCache>
                <c:ptCount val="3"/>
                <c:pt idx="0">
                  <c:v>주중</c:v>
                </c:pt>
                <c:pt idx="1">
                  <c:v>주말</c:v>
                </c:pt>
                <c:pt idx="2">
                  <c:v>평균</c:v>
                </c:pt>
              </c:strCache>
            </c:strRef>
          </c:cat>
          <c:val>
            <c:numRef>
              <c:f>Sheet2!$C$109:$C$111</c:f>
              <c:numCache>
                <c:formatCode>#,##0</c:formatCode>
                <c:ptCount val="3"/>
                <c:pt idx="0">
                  <c:v>74008</c:v>
                </c:pt>
                <c:pt idx="1">
                  <c:v>61093</c:v>
                </c:pt>
                <c:pt idx="2">
                  <c:v>68586</c:v>
                </c:pt>
              </c:numCache>
            </c:numRef>
          </c:val>
        </c:ser>
        <c:ser>
          <c:idx val="1"/>
          <c:order val="1"/>
          <c:tx>
            <c:strRef>
              <c:f>Sheet2!$D$108</c:f>
              <c:strCache>
                <c:ptCount val="1"/>
                <c:pt idx="0">
                  <c:v>2009년</c:v>
                </c:pt>
              </c:strCache>
            </c:strRef>
          </c:tx>
          <c:spPr>
            <a:solidFill>
              <a:srgbClr val="0070C0"/>
            </a:solidFill>
          </c:spPr>
          <c:dLbls>
            <c:dLbl>
              <c:idx val="0"/>
              <c:layout>
                <c:manualLayout>
                  <c:x val="3.0333527745342093E-2"/>
                  <c:y val="-2.7149416277051402E-2"/>
                </c:manualLayout>
              </c:layout>
              <c:showVal val="1"/>
            </c:dLbl>
            <c:dLbl>
              <c:idx val="1"/>
              <c:layout>
                <c:manualLayout>
                  <c:x val="2.4160643329950326E-2"/>
                  <c:y val="-2.5933243478528229E-2"/>
                </c:manualLayout>
              </c:layout>
              <c:showVal val="1"/>
            </c:dLbl>
            <c:dLbl>
              <c:idx val="2"/>
              <c:layout>
                <c:manualLayout>
                  <c:x val="2.6218136740757448E-2"/>
                  <c:y val="-3.1382190884136636E-2"/>
                </c:manualLayout>
              </c:layout>
              <c:spPr>
                <a:solidFill>
                  <a:schemeClr val="bg1"/>
                </a:solidFill>
              </c:spPr>
              <c:txPr>
                <a:bodyPr/>
                <a:lstStyle/>
                <a:p>
                  <a:pPr>
                    <a:defRPr lang="ko-KR" sz="900">
                      <a:latin typeface="Times New Roman" pitchFamily="18" charset="0"/>
                      <a:cs typeface="Times New Roman" pitchFamily="18" charset="0"/>
                    </a:defRPr>
                  </a:pPr>
                  <a:endParaRPr lang="nl-NL"/>
                </a:p>
              </c:txPr>
              <c:showVal val="1"/>
            </c:dLbl>
            <c:txPr>
              <a:bodyPr/>
              <a:lstStyle/>
              <a:p>
                <a:pPr>
                  <a:defRPr lang="ko-KR" sz="900">
                    <a:latin typeface="Times New Roman" pitchFamily="18" charset="0"/>
                    <a:cs typeface="Times New Roman" pitchFamily="18" charset="0"/>
                  </a:defRPr>
                </a:pPr>
                <a:endParaRPr lang="nl-NL"/>
              </a:p>
            </c:txPr>
            <c:showVal val="1"/>
          </c:dLbls>
          <c:cat>
            <c:strRef>
              <c:f>Sheet2!$B$109:$B$111</c:f>
              <c:strCache>
                <c:ptCount val="3"/>
                <c:pt idx="0">
                  <c:v>주중</c:v>
                </c:pt>
                <c:pt idx="1">
                  <c:v>주말</c:v>
                </c:pt>
                <c:pt idx="2">
                  <c:v>평균</c:v>
                </c:pt>
              </c:strCache>
            </c:strRef>
          </c:cat>
          <c:val>
            <c:numRef>
              <c:f>Sheet2!$D$109:$D$111</c:f>
              <c:numCache>
                <c:formatCode>#,##0</c:formatCode>
                <c:ptCount val="3"/>
                <c:pt idx="0">
                  <c:v>66943</c:v>
                </c:pt>
                <c:pt idx="1">
                  <c:v>86395</c:v>
                </c:pt>
                <c:pt idx="2">
                  <c:v>73427</c:v>
                </c:pt>
              </c:numCache>
            </c:numRef>
          </c:val>
        </c:ser>
        <c:dLbls>
          <c:showVal val="1"/>
        </c:dLbls>
        <c:shape val="box"/>
        <c:axId val="76122752"/>
        <c:axId val="76128640"/>
        <c:axId val="0"/>
      </c:bar3DChart>
      <c:catAx>
        <c:axId val="76122752"/>
        <c:scaling>
          <c:orientation val="minMax"/>
        </c:scaling>
        <c:delete val="1"/>
        <c:axPos val="b"/>
        <c:tickLblPos val="none"/>
        <c:crossAx val="76128640"/>
        <c:crosses val="autoZero"/>
        <c:auto val="1"/>
        <c:lblAlgn val="ctr"/>
        <c:lblOffset val="100"/>
      </c:catAx>
      <c:valAx>
        <c:axId val="76128640"/>
        <c:scaling>
          <c:orientation val="minMax"/>
          <c:max val="120000"/>
          <c:min val="0"/>
        </c:scaling>
        <c:axPos val="l"/>
        <c:majorGridlines/>
        <c:numFmt formatCode="#,##0" sourceLinked="1"/>
        <c:tickLblPos val="nextTo"/>
        <c:txPr>
          <a:bodyPr/>
          <a:lstStyle/>
          <a:p>
            <a:pPr>
              <a:defRPr lang="ko-KR" sz="900">
                <a:latin typeface="Times New Roman" pitchFamily="18" charset="0"/>
                <a:cs typeface="Times New Roman" pitchFamily="18" charset="0"/>
              </a:defRPr>
            </a:pPr>
            <a:endParaRPr lang="nl-NL"/>
          </a:p>
        </c:txPr>
        <c:crossAx val="76122752"/>
        <c:crosses val="autoZero"/>
        <c:crossBetween val="between"/>
        <c:majorUnit val="40000"/>
      </c:valAx>
    </c:plotArea>
    <c:plotVisOnly val="1"/>
  </c:chart>
  <c:txPr>
    <a:bodyPr/>
    <a:lstStyle/>
    <a:p>
      <a:pPr>
        <a:defRPr>
          <a:latin typeface="HY헤드라인M" pitchFamily="18" charset="-127"/>
          <a:ea typeface="HY헤드라인M" pitchFamily="18" charset="-127"/>
        </a:defRPr>
      </a:pPr>
      <a:endParaRPr lang="nl-NL"/>
    </a:p>
  </c:txPr>
  <c:externalData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nl-NL"/>
  <c:clrMapOvr bg1="lt1" tx1="dk1" bg2="lt2" tx2="dk2" accent1="accent1" accent2="accent2" accent3="accent3" accent4="accent4" accent5="accent5" accent6="accent6" hlink="hlink" folHlink="folHlink"/>
  <c:chart>
    <c:plotArea>
      <c:layout>
        <c:manualLayout>
          <c:layoutTarget val="inner"/>
          <c:xMode val="edge"/>
          <c:yMode val="edge"/>
          <c:x val="0.12874565167480453"/>
          <c:y val="2.8757962734044431E-2"/>
          <c:w val="0.84230695591127658"/>
          <c:h val="0.84087603712391712"/>
        </c:manualLayout>
      </c:layout>
      <c:lineChart>
        <c:grouping val="standard"/>
        <c:ser>
          <c:idx val="0"/>
          <c:order val="0"/>
          <c:tx>
            <c:strRef>
              <c:f>방문객현황!$C$495</c:f>
              <c:strCache>
                <c:ptCount val="1"/>
                <c:pt idx="0">
                  <c:v>일별 입장객 수</c:v>
                </c:pt>
              </c:strCache>
            </c:strRef>
          </c:tx>
          <c:dLbls>
            <c:dLbl>
              <c:idx val="0"/>
              <c:layout>
                <c:manualLayout>
                  <c:x val="7.8947433856144701E-3"/>
                  <c:y val="7.3534337151603124E-2"/>
                </c:manualLayout>
              </c:layout>
              <c:spPr>
                <a:solidFill>
                  <a:srgbClr val="FFFFFF"/>
                </a:solidFill>
              </c:spPr>
              <c:txPr>
                <a:bodyPr/>
                <a:lstStyle/>
                <a:p>
                  <a:pPr>
                    <a:defRPr lang="ko-KR" sz="900">
                      <a:latin typeface="Times New Roman" pitchFamily="18" charset="0"/>
                      <a:cs typeface="Times New Roman" pitchFamily="18" charset="0"/>
                    </a:defRPr>
                  </a:pPr>
                  <a:endParaRPr lang="nl-NL"/>
                </a:p>
              </c:txPr>
              <c:dLblPos val="t"/>
              <c:showVal val="1"/>
            </c:dLbl>
            <c:dLbl>
              <c:idx val="1"/>
              <c:layout>
                <c:manualLayout>
                  <c:x val="-2.1052856239416683E-2"/>
                  <c:y val="1.2487172651733521E-3"/>
                </c:manualLayout>
              </c:layout>
              <c:spPr>
                <a:solidFill>
                  <a:srgbClr val="FFFFFF"/>
                </a:solidFill>
              </c:spPr>
              <c:txPr>
                <a:bodyPr/>
                <a:lstStyle/>
                <a:p>
                  <a:pPr>
                    <a:defRPr lang="ko-KR">
                      <a:latin typeface="Times New Roman" pitchFamily="18" charset="0"/>
                      <a:cs typeface="Times New Roman" pitchFamily="18" charset="0"/>
                    </a:defRPr>
                  </a:pPr>
                  <a:endParaRPr lang="nl-NL"/>
                </a:p>
              </c:txPr>
              <c:dLblPos val="t"/>
              <c:showVal val="1"/>
            </c:dLbl>
            <c:dLbl>
              <c:idx val="2"/>
              <c:layout>
                <c:manualLayout>
                  <c:x val="3.7664763916091292E-3"/>
                  <c:y val="9.7465342695014265E-2"/>
                </c:manualLayout>
              </c:layout>
              <c:dLblPos val="t"/>
              <c:showVal val="1"/>
            </c:dLbl>
            <c:dLbl>
              <c:idx val="4"/>
              <c:layout>
                <c:manualLayout>
                  <c:x val="-2.6315811285380292E-3"/>
                  <c:y val="7.988623365807801E-2"/>
                </c:manualLayout>
              </c:layout>
              <c:dLblPos val="t"/>
              <c:showVal val="1"/>
            </c:dLbl>
            <c:dLbl>
              <c:idx val="5"/>
              <c:layout>
                <c:manualLayout>
                  <c:x val="5.2631622570760515E-3"/>
                  <c:y val="0"/>
                </c:manualLayout>
              </c:layout>
              <c:spPr>
                <a:solidFill>
                  <a:srgbClr val="FFFFFF"/>
                </a:solidFill>
              </c:spPr>
              <c:txPr>
                <a:bodyPr/>
                <a:lstStyle/>
                <a:p>
                  <a:pPr>
                    <a:defRPr lang="ko-KR">
                      <a:latin typeface="Times New Roman" pitchFamily="18" charset="0"/>
                      <a:cs typeface="Times New Roman" pitchFamily="18" charset="0"/>
                    </a:defRPr>
                  </a:pPr>
                  <a:endParaRPr lang="nl-NL"/>
                </a:p>
              </c:txPr>
              <c:dLblPos val="t"/>
              <c:showVal val="1"/>
            </c:dLbl>
            <c:dLbl>
              <c:idx val="6"/>
              <c:layout>
                <c:manualLayout>
                  <c:x val="-6.3236687307657033E-3"/>
                  <c:y val="-5.2289263522367155E-3"/>
                </c:manualLayout>
              </c:layout>
              <c:spPr>
                <a:solidFill>
                  <a:srgbClr val="FFFFFF"/>
                </a:solidFill>
              </c:spPr>
              <c:txPr>
                <a:bodyPr/>
                <a:lstStyle/>
                <a:p>
                  <a:pPr>
                    <a:defRPr lang="ko-KR">
                      <a:latin typeface="Times New Roman" pitchFamily="18" charset="0"/>
                      <a:cs typeface="Times New Roman" pitchFamily="18" charset="0"/>
                    </a:defRPr>
                  </a:pPr>
                  <a:endParaRPr lang="nl-NL"/>
                </a:p>
              </c:txPr>
              <c:dLblPos val="t"/>
              <c:showVal val="1"/>
            </c:dLbl>
            <c:dLbl>
              <c:idx val="7"/>
              <c:layout>
                <c:manualLayout>
                  <c:x val="1.8832391713748202E-3"/>
                  <c:y val="5.9701492537314133E-2"/>
                </c:manualLayout>
              </c:layout>
              <c:dLblPos val="t"/>
              <c:showVal val="1"/>
            </c:dLbl>
            <c:spPr>
              <a:noFill/>
            </c:spPr>
            <c:txPr>
              <a:bodyPr/>
              <a:lstStyle/>
              <a:p>
                <a:pPr>
                  <a:defRPr lang="ko-KR">
                    <a:latin typeface="Times New Roman" pitchFamily="18" charset="0"/>
                    <a:cs typeface="Times New Roman" pitchFamily="18" charset="0"/>
                  </a:defRPr>
                </a:pPr>
                <a:endParaRPr lang="nl-NL"/>
              </a:p>
            </c:txPr>
            <c:dLblPos val="t"/>
            <c:showVal val="1"/>
          </c:dLbls>
          <c:cat>
            <c:strRef>
              <c:f>방문객현황!$B$496:$B$504</c:f>
              <c:strCache>
                <c:ptCount val="9"/>
                <c:pt idx="0">
                  <c:v>25일</c:v>
                </c:pt>
                <c:pt idx="1">
                  <c:v>26일</c:v>
                </c:pt>
                <c:pt idx="2">
                  <c:v>2일</c:v>
                </c:pt>
                <c:pt idx="3">
                  <c:v>3일</c:v>
                </c:pt>
                <c:pt idx="4">
                  <c:v>5일</c:v>
                </c:pt>
                <c:pt idx="5">
                  <c:v>9일</c:v>
                </c:pt>
                <c:pt idx="6">
                  <c:v>10일</c:v>
                </c:pt>
                <c:pt idx="7">
                  <c:v>16일</c:v>
                </c:pt>
                <c:pt idx="8">
                  <c:v>17일</c:v>
                </c:pt>
              </c:strCache>
            </c:strRef>
          </c:cat>
          <c:val>
            <c:numRef>
              <c:f>방문객현황!$C$496:$C$504</c:f>
              <c:numCache>
                <c:formatCode>#,##0</c:formatCode>
                <c:ptCount val="9"/>
                <c:pt idx="0">
                  <c:v>102423</c:v>
                </c:pt>
                <c:pt idx="1">
                  <c:v>115012</c:v>
                </c:pt>
                <c:pt idx="2">
                  <c:v>82169</c:v>
                </c:pt>
                <c:pt idx="3">
                  <c:v>92053</c:v>
                </c:pt>
                <c:pt idx="4">
                  <c:v>73417</c:v>
                </c:pt>
                <c:pt idx="5">
                  <c:v>102151</c:v>
                </c:pt>
                <c:pt idx="6">
                  <c:v>73289</c:v>
                </c:pt>
                <c:pt idx="7">
                  <c:v>55130</c:v>
                </c:pt>
                <c:pt idx="8">
                  <c:v>81912</c:v>
                </c:pt>
              </c:numCache>
            </c:numRef>
          </c:val>
        </c:ser>
        <c:ser>
          <c:idx val="1"/>
          <c:order val="1"/>
          <c:tx>
            <c:strRef>
              <c:f>방문객현황!$D$495</c:f>
              <c:strCache>
                <c:ptCount val="1"/>
                <c:pt idx="0">
                  <c:v>예매</c:v>
                </c:pt>
              </c:strCache>
            </c:strRef>
          </c:tx>
          <c:dLbls>
            <c:dLbl>
              <c:idx val="0"/>
              <c:layout>
                <c:manualLayout>
                  <c:x val="2.6315811285380292E-3"/>
                  <c:y val="7.3202086959385834E-2"/>
                </c:manualLayout>
              </c:layout>
              <c:spPr>
                <a:solidFill>
                  <a:srgbClr val="FFFFFF"/>
                </a:solidFill>
              </c:spPr>
              <c:txPr>
                <a:bodyPr/>
                <a:lstStyle/>
                <a:p>
                  <a:pPr>
                    <a:defRPr lang="ko-KR">
                      <a:latin typeface="Times New Roman" pitchFamily="18" charset="0"/>
                      <a:cs typeface="Times New Roman" pitchFamily="18" charset="0"/>
                    </a:defRPr>
                  </a:pPr>
                  <a:endParaRPr lang="nl-NL"/>
                </a:p>
              </c:txPr>
              <c:dLblPos val="t"/>
              <c:showVal val="1"/>
            </c:dLbl>
            <c:dLbl>
              <c:idx val="1"/>
              <c:spPr>
                <a:solidFill>
                  <a:srgbClr val="FFFFFF"/>
                </a:solidFill>
              </c:spPr>
              <c:txPr>
                <a:bodyPr/>
                <a:lstStyle/>
                <a:p>
                  <a:pPr>
                    <a:defRPr lang="ko-KR">
                      <a:latin typeface="Times New Roman" pitchFamily="18" charset="0"/>
                      <a:cs typeface="Times New Roman" pitchFamily="18" charset="0"/>
                    </a:defRPr>
                  </a:pPr>
                  <a:endParaRPr lang="nl-NL"/>
                </a:p>
              </c:txPr>
            </c:dLbl>
            <c:dLbl>
              <c:idx val="2"/>
              <c:layout>
                <c:manualLayout>
                  <c:x val="-5.6497175141244013E-3"/>
                  <c:y val="6.5671641791044774E-2"/>
                </c:manualLayout>
              </c:layout>
              <c:dLblPos val="t"/>
              <c:showVal val="1"/>
            </c:dLbl>
            <c:dLbl>
              <c:idx val="3"/>
              <c:layout>
                <c:manualLayout>
                  <c:x val="-5.6497175141242938E-3"/>
                  <c:y val="6.9651741293532354E-2"/>
                </c:manualLayout>
              </c:layout>
              <c:dLblPos val="t"/>
              <c:showVal val="1"/>
            </c:dLbl>
            <c:dLbl>
              <c:idx val="4"/>
              <c:layout>
                <c:manualLayout>
                  <c:x val="0"/>
                  <c:y val="5.7711442786069662E-2"/>
                </c:manualLayout>
              </c:layout>
              <c:dLblPos val="t"/>
              <c:showVal val="1"/>
            </c:dLbl>
            <c:dLbl>
              <c:idx val="5"/>
              <c:spPr>
                <a:solidFill>
                  <a:srgbClr val="FFFFFF"/>
                </a:solidFill>
              </c:spPr>
              <c:txPr>
                <a:bodyPr/>
                <a:lstStyle/>
                <a:p>
                  <a:pPr>
                    <a:defRPr lang="ko-KR">
                      <a:latin typeface="Times New Roman" pitchFamily="18" charset="0"/>
                      <a:cs typeface="Times New Roman" pitchFamily="18" charset="0"/>
                    </a:defRPr>
                  </a:pPr>
                  <a:endParaRPr lang="nl-NL"/>
                </a:p>
              </c:txPr>
            </c:dLbl>
            <c:dLbl>
              <c:idx val="6"/>
              <c:layout>
                <c:manualLayout>
                  <c:x val="-6.2122098733608584E-2"/>
                  <c:y val="5.0024239442461982E-2"/>
                </c:manualLayout>
              </c:layout>
              <c:spPr>
                <a:solidFill>
                  <a:srgbClr val="FFFFFF"/>
                </a:solidFill>
              </c:spPr>
              <c:txPr>
                <a:bodyPr/>
                <a:lstStyle/>
                <a:p>
                  <a:pPr>
                    <a:defRPr lang="ko-KR">
                      <a:latin typeface="Times New Roman" pitchFamily="18" charset="0"/>
                      <a:cs typeface="Times New Roman" pitchFamily="18" charset="0"/>
                    </a:defRPr>
                  </a:pPr>
                  <a:endParaRPr lang="nl-NL"/>
                </a:p>
              </c:txPr>
              <c:dLblPos val="t"/>
              <c:showVal val="1"/>
            </c:dLbl>
            <c:dLbl>
              <c:idx val="7"/>
              <c:layout>
                <c:manualLayout>
                  <c:x val="4.8964218455743933E-2"/>
                  <c:y val="2.5870646766170513E-2"/>
                </c:manualLayout>
              </c:layout>
              <c:dLblPos val="t"/>
              <c:showVal val="1"/>
            </c:dLbl>
            <c:dLbl>
              <c:idx val="8"/>
              <c:spPr>
                <a:solidFill>
                  <a:schemeClr val="bg1"/>
                </a:solidFill>
              </c:spPr>
              <c:txPr>
                <a:bodyPr/>
                <a:lstStyle/>
                <a:p>
                  <a:pPr>
                    <a:defRPr lang="ko-KR">
                      <a:latin typeface="Times New Roman" pitchFamily="18" charset="0"/>
                      <a:cs typeface="Times New Roman" pitchFamily="18" charset="0"/>
                    </a:defRPr>
                  </a:pPr>
                  <a:endParaRPr lang="nl-NL"/>
                </a:p>
              </c:txPr>
            </c:dLbl>
            <c:txPr>
              <a:bodyPr/>
              <a:lstStyle/>
              <a:p>
                <a:pPr>
                  <a:defRPr lang="ko-KR">
                    <a:latin typeface="Times New Roman" pitchFamily="18" charset="0"/>
                    <a:cs typeface="Times New Roman" pitchFamily="18" charset="0"/>
                  </a:defRPr>
                </a:pPr>
                <a:endParaRPr lang="nl-NL"/>
              </a:p>
            </c:txPr>
            <c:dLblPos val="t"/>
            <c:showVal val="1"/>
          </c:dLbls>
          <c:cat>
            <c:strRef>
              <c:f>방문객현황!$B$496:$B$504</c:f>
              <c:strCache>
                <c:ptCount val="9"/>
                <c:pt idx="0">
                  <c:v>25일</c:v>
                </c:pt>
                <c:pt idx="1">
                  <c:v>26일</c:v>
                </c:pt>
                <c:pt idx="2">
                  <c:v>2일</c:v>
                </c:pt>
                <c:pt idx="3">
                  <c:v>3일</c:v>
                </c:pt>
                <c:pt idx="4">
                  <c:v>5일</c:v>
                </c:pt>
                <c:pt idx="5">
                  <c:v>9일</c:v>
                </c:pt>
                <c:pt idx="6">
                  <c:v>10일</c:v>
                </c:pt>
                <c:pt idx="7">
                  <c:v>16일</c:v>
                </c:pt>
                <c:pt idx="8">
                  <c:v>17일</c:v>
                </c:pt>
              </c:strCache>
            </c:strRef>
          </c:cat>
          <c:val>
            <c:numRef>
              <c:f>방문객현황!$D$496:$D$504</c:f>
              <c:numCache>
                <c:formatCode>#,##0</c:formatCode>
                <c:ptCount val="9"/>
                <c:pt idx="0">
                  <c:v>74814</c:v>
                </c:pt>
                <c:pt idx="1">
                  <c:v>77815</c:v>
                </c:pt>
                <c:pt idx="2">
                  <c:v>40221</c:v>
                </c:pt>
                <c:pt idx="3">
                  <c:v>40934</c:v>
                </c:pt>
                <c:pt idx="4">
                  <c:v>34293</c:v>
                </c:pt>
                <c:pt idx="5">
                  <c:v>68277</c:v>
                </c:pt>
                <c:pt idx="6">
                  <c:v>45774</c:v>
                </c:pt>
                <c:pt idx="7">
                  <c:v>32219</c:v>
                </c:pt>
                <c:pt idx="8">
                  <c:v>55793</c:v>
                </c:pt>
              </c:numCache>
            </c:numRef>
          </c:val>
        </c:ser>
        <c:ser>
          <c:idx val="2"/>
          <c:order val="2"/>
          <c:tx>
            <c:strRef>
              <c:f>방문객현황!$E$495</c:f>
              <c:strCache>
                <c:ptCount val="1"/>
                <c:pt idx="0">
                  <c:v>현장</c:v>
                </c:pt>
              </c:strCache>
            </c:strRef>
          </c:tx>
          <c:dLbls>
            <c:dLbl>
              <c:idx val="0"/>
              <c:layout>
                <c:manualLayout>
                  <c:x val="5.2631622570760515E-3"/>
                  <c:y val="8.5220733317756966E-2"/>
                </c:manualLayout>
              </c:layout>
              <c:spPr>
                <a:solidFill>
                  <a:srgbClr val="FFFFFF"/>
                </a:solidFill>
              </c:spPr>
              <c:txPr>
                <a:bodyPr/>
                <a:lstStyle/>
                <a:p>
                  <a:pPr>
                    <a:defRPr lang="ko-KR">
                      <a:latin typeface="Times New Roman" pitchFamily="18" charset="0"/>
                      <a:cs typeface="Times New Roman" pitchFamily="18" charset="0"/>
                    </a:defRPr>
                  </a:pPr>
                  <a:endParaRPr lang="nl-NL"/>
                </a:p>
              </c:txPr>
              <c:dLblPos val="t"/>
              <c:showVal val="1"/>
            </c:dLbl>
            <c:dLbl>
              <c:idx val="1"/>
              <c:layout>
                <c:manualLayout>
                  <c:x val="-5.2631622570760515E-3"/>
                  <c:y val="9.3684673158658306E-4"/>
                </c:manualLayout>
              </c:layout>
              <c:spPr>
                <a:solidFill>
                  <a:srgbClr val="FFFFFF"/>
                </a:solidFill>
              </c:spPr>
              <c:txPr>
                <a:bodyPr/>
                <a:lstStyle/>
                <a:p>
                  <a:pPr>
                    <a:defRPr lang="ko-KR">
                      <a:latin typeface="Times New Roman" pitchFamily="18" charset="0"/>
                      <a:cs typeface="Times New Roman" pitchFamily="18" charset="0"/>
                    </a:defRPr>
                  </a:pPr>
                  <a:endParaRPr lang="nl-NL"/>
                </a:p>
              </c:txPr>
              <c:dLblPos val="t"/>
              <c:showVal val="1"/>
            </c:dLbl>
            <c:dLbl>
              <c:idx val="2"/>
              <c:layout>
                <c:manualLayout>
                  <c:x val="2.2598870056497182E-2"/>
                  <c:y val="1.9900497512439289E-3"/>
                </c:manualLayout>
              </c:layout>
              <c:dLblPos val="t"/>
              <c:showVal val="1"/>
            </c:dLbl>
            <c:dLbl>
              <c:idx val="5"/>
              <c:layout>
                <c:manualLayout>
                  <c:x val="-1.1348952630710841E-3"/>
                  <c:y val="8.0616371453244726E-2"/>
                </c:manualLayout>
              </c:layout>
              <c:spPr>
                <a:solidFill>
                  <a:srgbClr val="FFFFFF"/>
                </a:solidFill>
              </c:spPr>
              <c:txPr>
                <a:bodyPr/>
                <a:lstStyle/>
                <a:p>
                  <a:pPr>
                    <a:defRPr lang="ko-KR">
                      <a:latin typeface="Times New Roman" pitchFamily="18" charset="0"/>
                      <a:cs typeface="Times New Roman" pitchFamily="18" charset="0"/>
                    </a:defRPr>
                  </a:pPr>
                  <a:endParaRPr lang="nl-NL"/>
                </a:p>
              </c:txPr>
              <c:dLblPos val="t"/>
              <c:showVal val="1"/>
            </c:dLbl>
            <c:dLbl>
              <c:idx val="6"/>
              <c:layout>
                <c:manualLayout>
                  <c:x val="-5.2631622570759465E-3"/>
                  <c:y val="6.941744025312277E-2"/>
                </c:manualLayout>
              </c:layout>
              <c:spPr>
                <a:solidFill>
                  <a:srgbClr val="FFFFFF"/>
                </a:solidFill>
              </c:spPr>
              <c:txPr>
                <a:bodyPr/>
                <a:lstStyle/>
                <a:p>
                  <a:pPr>
                    <a:defRPr lang="ko-KR">
                      <a:latin typeface="Times New Roman" pitchFamily="18" charset="0"/>
                      <a:cs typeface="Times New Roman" pitchFamily="18" charset="0"/>
                    </a:defRPr>
                  </a:pPr>
                  <a:endParaRPr lang="nl-NL"/>
                </a:p>
              </c:txPr>
              <c:dLblPos val="t"/>
              <c:showVal val="1"/>
            </c:dLbl>
            <c:dLbl>
              <c:idx val="7"/>
              <c:layout>
                <c:manualLayout>
                  <c:x val="1.8832391713748202E-3"/>
                  <c:y val="5.9701492537314133E-2"/>
                </c:manualLayout>
              </c:layout>
              <c:dLblPos val="t"/>
              <c:showVal val="1"/>
            </c:dLbl>
            <c:dLbl>
              <c:idx val="8"/>
              <c:layout>
                <c:manualLayout>
                  <c:x val="0"/>
                  <c:y val="6.7661691542289112E-2"/>
                </c:manualLayout>
              </c:layout>
              <c:dLblPos val="t"/>
              <c:showVal val="1"/>
            </c:dLbl>
            <c:txPr>
              <a:bodyPr/>
              <a:lstStyle/>
              <a:p>
                <a:pPr>
                  <a:defRPr lang="ko-KR">
                    <a:latin typeface="Times New Roman" pitchFamily="18" charset="0"/>
                    <a:cs typeface="Times New Roman" pitchFamily="18" charset="0"/>
                  </a:defRPr>
                </a:pPr>
                <a:endParaRPr lang="nl-NL"/>
              </a:p>
            </c:txPr>
            <c:dLblPos val="t"/>
            <c:showVal val="1"/>
          </c:dLbls>
          <c:cat>
            <c:strRef>
              <c:f>방문객현황!$B$496:$B$504</c:f>
              <c:strCache>
                <c:ptCount val="9"/>
                <c:pt idx="0">
                  <c:v>25일</c:v>
                </c:pt>
                <c:pt idx="1">
                  <c:v>26일</c:v>
                </c:pt>
                <c:pt idx="2">
                  <c:v>2일</c:v>
                </c:pt>
                <c:pt idx="3">
                  <c:v>3일</c:v>
                </c:pt>
                <c:pt idx="4">
                  <c:v>5일</c:v>
                </c:pt>
                <c:pt idx="5">
                  <c:v>9일</c:v>
                </c:pt>
                <c:pt idx="6">
                  <c:v>10일</c:v>
                </c:pt>
                <c:pt idx="7">
                  <c:v>16일</c:v>
                </c:pt>
                <c:pt idx="8">
                  <c:v>17일</c:v>
                </c:pt>
              </c:strCache>
            </c:strRef>
          </c:cat>
          <c:val>
            <c:numRef>
              <c:f>방문객현황!$E$496:$E$504</c:f>
              <c:numCache>
                <c:formatCode>#,##0</c:formatCode>
                <c:ptCount val="9"/>
                <c:pt idx="0">
                  <c:v>27609</c:v>
                </c:pt>
                <c:pt idx="1">
                  <c:v>37197</c:v>
                </c:pt>
                <c:pt idx="2">
                  <c:v>41948</c:v>
                </c:pt>
                <c:pt idx="3">
                  <c:v>51119</c:v>
                </c:pt>
                <c:pt idx="4">
                  <c:v>39124</c:v>
                </c:pt>
                <c:pt idx="5">
                  <c:v>33874</c:v>
                </c:pt>
                <c:pt idx="6">
                  <c:v>27515</c:v>
                </c:pt>
                <c:pt idx="7">
                  <c:v>22911</c:v>
                </c:pt>
                <c:pt idx="8">
                  <c:v>26119</c:v>
                </c:pt>
              </c:numCache>
            </c:numRef>
          </c:val>
        </c:ser>
        <c:dLbls>
          <c:showVal val="1"/>
        </c:dLbls>
        <c:marker val="1"/>
        <c:axId val="77443456"/>
        <c:axId val="77444992"/>
      </c:lineChart>
      <c:catAx>
        <c:axId val="77443456"/>
        <c:scaling>
          <c:orientation val="minMax"/>
        </c:scaling>
        <c:delete val="1"/>
        <c:axPos val="b"/>
        <c:tickLblPos val="none"/>
        <c:crossAx val="77444992"/>
        <c:crosses val="autoZero"/>
        <c:auto val="1"/>
        <c:lblAlgn val="ctr"/>
        <c:lblOffset val="100"/>
      </c:catAx>
      <c:valAx>
        <c:axId val="77444992"/>
        <c:scaling>
          <c:orientation val="minMax"/>
        </c:scaling>
        <c:axPos val="l"/>
        <c:majorGridlines/>
        <c:numFmt formatCode="#,##0" sourceLinked="1"/>
        <c:tickLblPos val="nextTo"/>
        <c:txPr>
          <a:bodyPr/>
          <a:lstStyle/>
          <a:p>
            <a:pPr>
              <a:defRPr lang="ko-KR">
                <a:latin typeface="Times New Roman" pitchFamily="18" charset="0"/>
                <a:cs typeface="Times New Roman" pitchFamily="18" charset="0"/>
              </a:defRPr>
            </a:pPr>
            <a:endParaRPr lang="nl-NL"/>
          </a:p>
        </c:txPr>
        <c:crossAx val="77443456"/>
        <c:crosses val="autoZero"/>
        <c:crossBetween val="between"/>
      </c:valAx>
    </c:plotArea>
    <c:plotVisOnly val="1"/>
  </c:chart>
  <c:txPr>
    <a:bodyPr/>
    <a:lstStyle/>
    <a:p>
      <a:pPr>
        <a:defRPr sz="900">
          <a:latin typeface="HY헤드라인M" pitchFamily="18" charset="-127"/>
          <a:ea typeface="HY헤드라인M" pitchFamily="18" charset="-127"/>
        </a:defRPr>
      </a:pPr>
      <a:endParaRPr lang="nl-NL"/>
    </a:p>
  </c:txPr>
  <c:externalData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nl-NL"/>
  <c:clrMapOvr bg1="lt1" tx1="dk1" bg2="lt2" tx2="dk2" accent1="accent1" accent2="accent2" accent3="accent3" accent4="accent4" accent5="accent5" accent6="accent6" hlink="hlink" folHlink="folHlink"/>
  <c:chart>
    <c:view3D>
      <c:rAngAx val="1"/>
    </c:view3D>
    <c:plotArea>
      <c:layout>
        <c:manualLayout>
          <c:layoutTarget val="inner"/>
          <c:xMode val="edge"/>
          <c:yMode val="edge"/>
          <c:x val="8.7561202484652642E-2"/>
          <c:y val="4.5477717871473533E-2"/>
          <c:w val="0.88489595429741363"/>
          <c:h val="0.72312338492249251"/>
        </c:manualLayout>
      </c:layout>
      <c:bar3DChart>
        <c:barDir val="col"/>
        <c:grouping val="clustered"/>
        <c:ser>
          <c:idx val="0"/>
          <c:order val="0"/>
          <c:tx>
            <c:strRef>
              <c:f>Sheet2!$D$66</c:f>
              <c:strCache>
                <c:ptCount val="1"/>
                <c:pt idx="0">
                  <c:v>목표</c:v>
                </c:pt>
              </c:strCache>
            </c:strRef>
          </c:tx>
          <c:spPr>
            <a:solidFill>
              <a:srgbClr val="FFFFFF">
                <a:lumMod val="75000"/>
              </a:srgbClr>
            </a:solidFill>
          </c:spPr>
          <c:dLbls>
            <c:dLbl>
              <c:idx val="0"/>
              <c:layout>
                <c:manualLayout>
                  <c:x val="7.2595281306717316E-3"/>
                  <c:y val="-2.1052631578947382E-2"/>
                </c:manualLayout>
              </c:layout>
              <c:spPr>
                <a:solidFill>
                  <a:srgbClr val="FFFFFF"/>
                </a:solidFill>
              </c:spPr>
              <c:txPr>
                <a:bodyPr/>
                <a:lstStyle/>
                <a:p>
                  <a:pPr>
                    <a:defRPr lang="ko-KR">
                      <a:latin typeface="Times New Roman" pitchFamily="18" charset="0"/>
                      <a:cs typeface="Times New Roman" pitchFamily="18" charset="0"/>
                    </a:defRPr>
                  </a:pPr>
                  <a:endParaRPr lang="nl-NL"/>
                </a:p>
              </c:txPr>
              <c:showVal val="1"/>
            </c:dLbl>
            <c:dLbl>
              <c:idx val="1"/>
              <c:layout>
                <c:manualLayout>
                  <c:x val="1.6938898971566849E-2"/>
                  <c:y val="-1.4035087719298246E-2"/>
                </c:manualLayout>
              </c:layout>
              <c:showVal val="1"/>
            </c:dLbl>
            <c:dLbl>
              <c:idx val="2"/>
              <c:layout>
                <c:manualLayout>
                  <c:x val="7.259528130671814E-3"/>
                  <c:y val="-2.8070175438596492E-2"/>
                </c:manualLayout>
              </c:layout>
              <c:showVal val="1"/>
            </c:dLbl>
            <c:txPr>
              <a:bodyPr/>
              <a:lstStyle/>
              <a:p>
                <a:pPr>
                  <a:defRPr lang="ko-KR">
                    <a:latin typeface="Times New Roman" pitchFamily="18" charset="0"/>
                    <a:cs typeface="Times New Roman" pitchFamily="18" charset="0"/>
                  </a:defRPr>
                </a:pPr>
                <a:endParaRPr lang="nl-NL"/>
              </a:p>
            </c:txPr>
            <c:showVal val="1"/>
          </c:dLbls>
          <c:cat>
            <c:strRef>
              <c:f>Sheet2!$C$67:$C$69</c:f>
              <c:strCache>
                <c:ptCount val="3"/>
                <c:pt idx="0">
                  <c:v>합계</c:v>
                </c:pt>
                <c:pt idx="1">
                  <c:v>국내</c:v>
                </c:pt>
                <c:pt idx="2">
                  <c:v>외국</c:v>
                </c:pt>
              </c:strCache>
            </c:strRef>
          </c:cat>
          <c:val>
            <c:numRef>
              <c:f>Sheet2!$D$67:$D$69</c:f>
              <c:numCache>
                <c:formatCode>General</c:formatCode>
                <c:ptCount val="3"/>
                <c:pt idx="0">
                  <c:v>113</c:v>
                </c:pt>
                <c:pt idx="1">
                  <c:v>73</c:v>
                </c:pt>
                <c:pt idx="2">
                  <c:v>40</c:v>
                </c:pt>
              </c:numCache>
            </c:numRef>
          </c:val>
        </c:ser>
        <c:ser>
          <c:idx val="1"/>
          <c:order val="1"/>
          <c:tx>
            <c:strRef>
              <c:f>Sheet2!$E$66</c:f>
              <c:strCache>
                <c:ptCount val="1"/>
                <c:pt idx="0">
                  <c:v>참가신청</c:v>
                </c:pt>
              </c:strCache>
            </c:strRef>
          </c:tx>
          <c:dLbls>
            <c:dLbl>
              <c:idx val="0"/>
              <c:layout>
                <c:manualLayout>
                  <c:x val="2.1778584392014508E-2"/>
                  <c:y val="-3.1578947368422025E-2"/>
                </c:manualLayout>
              </c:layout>
              <c:showVal val="1"/>
            </c:dLbl>
            <c:dLbl>
              <c:idx val="1"/>
              <c:layout>
                <c:manualLayout>
                  <c:x val="2.6618176541541586E-2"/>
                  <c:y val="-2.5812592737758617E-2"/>
                </c:manualLayout>
              </c:layout>
              <c:showVal val="1"/>
            </c:dLbl>
            <c:dLbl>
              <c:idx val="2"/>
              <c:layout>
                <c:manualLayout>
                  <c:x val="1.9358741681790685E-2"/>
                  <c:y val="-2.8070175438596492E-2"/>
                </c:manualLayout>
              </c:layout>
              <c:showVal val="1"/>
            </c:dLbl>
            <c:spPr>
              <a:solidFill>
                <a:schemeClr val="bg1"/>
              </a:solidFill>
            </c:spPr>
            <c:txPr>
              <a:bodyPr/>
              <a:lstStyle/>
              <a:p>
                <a:pPr>
                  <a:defRPr lang="ko-KR">
                    <a:latin typeface="Times New Roman" pitchFamily="18" charset="0"/>
                    <a:cs typeface="Times New Roman" pitchFamily="18" charset="0"/>
                  </a:defRPr>
                </a:pPr>
                <a:endParaRPr lang="nl-NL"/>
              </a:p>
            </c:txPr>
            <c:showVal val="1"/>
          </c:dLbls>
          <c:cat>
            <c:strRef>
              <c:f>Sheet2!$C$67:$C$69</c:f>
              <c:strCache>
                <c:ptCount val="3"/>
                <c:pt idx="0">
                  <c:v>합계</c:v>
                </c:pt>
                <c:pt idx="1">
                  <c:v>국내</c:v>
                </c:pt>
                <c:pt idx="2">
                  <c:v>외국</c:v>
                </c:pt>
              </c:strCache>
            </c:strRef>
          </c:cat>
          <c:val>
            <c:numRef>
              <c:f>Sheet2!$E$67:$E$69</c:f>
              <c:numCache>
                <c:formatCode>General</c:formatCode>
                <c:ptCount val="3"/>
                <c:pt idx="0">
                  <c:v>121</c:v>
                </c:pt>
                <c:pt idx="1">
                  <c:v>65</c:v>
                </c:pt>
                <c:pt idx="2">
                  <c:v>56</c:v>
                </c:pt>
              </c:numCache>
            </c:numRef>
          </c:val>
        </c:ser>
        <c:dLbls>
          <c:showVal val="1"/>
        </c:dLbls>
        <c:shape val="box"/>
        <c:axId val="61663488"/>
        <c:axId val="78589952"/>
        <c:axId val="0"/>
      </c:bar3DChart>
      <c:catAx>
        <c:axId val="61663488"/>
        <c:scaling>
          <c:orientation val="minMax"/>
        </c:scaling>
        <c:delete val="1"/>
        <c:axPos val="b"/>
        <c:tickLblPos val="none"/>
        <c:crossAx val="78589952"/>
        <c:crosses val="autoZero"/>
        <c:auto val="1"/>
        <c:lblAlgn val="ctr"/>
        <c:lblOffset val="100"/>
      </c:catAx>
      <c:valAx>
        <c:axId val="78589952"/>
        <c:scaling>
          <c:orientation val="minMax"/>
          <c:max val="150"/>
        </c:scaling>
        <c:axPos val="l"/>
        <c:majorGridlines/>
        <c:numFmt formatCode="General" sourceLinked="1"/>
        <c:tickLblPos val="nextTo"/>
        <c:txPr>
          <a:bodyPr/>
          <a:lstStyle/>
          <a:p>
            <a:pPr>
              <a:defRPr lang="ko-KR">
                <a:latin typeface="Times New Roman" pitchFamily="18" charset="0"/>
                <a:cs typeface="Times New Roman" pitchFamily="18" charset="0"/>
              </a:defRPr>
            </a:pPr>
            <a:endParaRPr lang="nl-NL"/>
          </a:p>
        </c:txPr>
        <c:crossAx val="61663488"/>
        <c:crosses val="autoZero"/>
        <c:crossBetween val="between"/>
        <c:majorUnit val="30"/>
      </c:valAx>
    </c:plotArea>
    <c:plotVisOnly val="1"/>
  </c:chart>
  <c:txPr>
    <a:bodyPr/>
    <a:lstStyle/>
    <a:p>
      <a:pPr>
        <a:defRPr>
          <a:latin typeface="HY헤드라인M" pitchFamily="18" charset="-127"/>
          <a:ea typeface="HY헤드라인M" pitchFamily="18" charset="-127"/>
        </a:defRPr>
      </a:pPr>
      <a:endParaRPr lang="nl-NL"/>
    </a:p>
  </c:txPr>
  <c:externalData r:id="rId2"/>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nl-NL"/>
  <c:chart>
    <c:plotArea>
      <c:layout>
        <c:manualLayout>
          <c:layoutTarget val="inner"/>
          <c:xMode val="edge"/>
          <c:yMode val="edge"/>
          <c:x val="0.10080589171796302"/>
          <c:y val="3.4920503985111914E-2"/>
          <c:w val="0.87024202449881161"/>
          <c:h val="0.80666739157333489"/>
        </c:manualLayout>
      </c:layout>
      <c:lineChart>
        <c:grouping val="standard"/>
        <c:ser>
          <c:idx val="0"/>
          <c:order val="0"/>
          <c:tx>
            <c:strRef>
              <c:f>방문객현황!$C$349</c:f>
              <c:strCache>
                <c:ptCount val="1"/>
                <c:pt idx="0">
                  <c:v>남자</c:v>
                </c:pt>
              </c:strCache>
            </c:strRef>
          </c:tx>
          <c:dLbls>
            <c:dLbl>
              <c:idx val="0"/>
              <c:layout>
                <c:manualLayout>
                  <c:x val="-3.2719836400819185E-3"/>
                  <c:y val="8.3333333333333343E-2"/>
                </c:manualLayout>
              </c:layout>
              <c:dLblPos val="t"/>
              <c:showVal val="1"/>
            </c:dLbl>
            <c:dLbl>
              <c:idx val="1"/>
              <c:spPr>
                <a:solidFill>
                  <a:schemeClr val="bg1"/>
                </a:solidFill>
              </c:spPr>
              <c:txPr>
                <a:bodyPr/>
                <a:lstStyle/>
                <a:p>
                  <a:pPr>
                    <a:defRPr lang="ko-KR">
                      <a:latin typeface="Times New Roman" pitchFamily="18" charset="0"/>
                      <a:cs typeface="Times New Roman" pitchFamily="18" charset="0"/>
                    </a:defRPr>
                  </a:pPr>
                  <a:endParaRPr lang="nl-NL"/>
                </a:p>
              </c:txPr>
            </c:dLbl>
            <c:dLbl>
              <c:idx val="3"/>
              <c:layout>
                <c:manualLayout>
                  <c:x val="1.9631901840490809E-2"/>
                  <c:y val="9.2591522967435241E-17"/>
                </c:manualLayout>
              </c:layout>
              <c:dLblPos val="t"/>
              <c:showVal val="1"/>
            </c:dLbl>
            <c:txPr>
              <a:bodyPr/>
              <a:lstStyle/>
              <a:p>
                <a:pPr>
                  <a:defRPr lang="ko-KR">
                    <a:latin typeface="Times New Roman" pitchFamily="18" charset="0"/>
                    <a:cs typeface="Times New Roman" pitchFamily="18" charset="0"/>
                  </a:defRPr>
                </a:pPr>
                <a:endParaRPr lang="nl-NL"/>
              </a:p>
            </c:txPr>
            <c:dLblPos val="t"/>
            <c:showVal val="1"/>
          </c:dLbls>
          <c:cat>
            <c:strRef>
              <c:f>방문객현황!$B$350:$B$355</c:f>
              <c:strCache>
                <c:ptCount val="6"/>
                <c:pt idx="0">
                  <c:v>1개월전</c:v>
                </c:pt>
                <c:pt idx="1">
                  <c:v>2개월전</c:v>
                </c:pt>
                <c:pt idx="2">
                  <c:v>3개월전</c:v>
                </c:pt>
                <c:pt idx="3">
                  <c:v>4개월전</c:v>
                </c:pt>
                <c:pt idx="4">
                  <c:v>5개월전</c:v>
                </c:pt>
                <c:pt idx="5">
                  <c:v>6개월전</c:v>
                </c:pt>
              </c:strCache>
            </c:strRef>
          </c:cat>
          <c:val>
            <c:numRef>
              <c:f>방문객현황!$C$350:$C$355</c:f>
              <c:numCache>
                <c:formatCode>#,##0.0%</c:formatCode>
                <c:ptCount val="6"/>
                <c:pt idx="0">
                  <c:v>9.0128755364807245E-2</c:v>
                </c:pt>
                <c:pt idx="1">
                  <c:v>0.22802197802197802</c:v>
                </c:pt>
                <c:pt idx="2">
                  <c:v>0.20329670329670341</c:v>
                </c:pt>
                <c:pt idx="3">
                  <c:v>5.2197802197802214E-2</c:v>
                </c:pt>
                <c:pt idx="4">
                  <c:v>4.6703296703296933E-2</c:v>
                </c:pt>
                <c:pt idx="5">
                  <c:v>6.5934065934065936E-2</c:v>
                </c:pt>
              </c:numCache>
            </c:numRef>
          </c:val>
        </c:ser>
        <c:ser>
          <c:idx val="1"/>
          <c:order val="1"/>
          <c:tx>
            <c:strRef>
              <c:f>방문객현황!$D$349</c:f>
              <c:strCache>
                <c:ptCount val="1"/>
                <c:pt idx="0">
                  <c:v>여자</c:v>
                </c:pt>
              </c:strCache>
            </c:strRef>
          </c:tx>
          <c:spPr>
            <a:ln>
              <a:prstDash val="sysDash"/>
            </a:ln>
          </c:spPr>
          <c:dLbls>
            <c:dLbl>
              <c:idx val="1"/>
              <c:layout>
                <c:manualLayout>
                  <c:x val="-4.9079754601227014E-3"/>
                  <c:y val="8.3333333333333343E-2"/>
                </c:manualLayout>
              </c:layout>
              <c:dLblPos val="t"/>
              <c:showVal val="1"/>
            </c:dLbl>
            <c:dLbl>
              <c:idx val="2"/>
              <c:layout>
                <c:manualLayout>
                  <c:x val="-3.5779967479163226E-2"/>
                  <c:y val="9.0909045460397048E-2"/>
                </c:manualLayout>
              </c:layout>
              <c:dLblPos val="t"/>
              <c:showVal val="1"/>
            </c:dLbl>
            <c:dLbl>
              <c:idx val="3"/>
              <c:layout>
                <c:manualLayout>
                  <c:x val="5.6785046217639303E-4"/>
                  <c:y val="8.8888555598468366E-2"/>
                </c:manualLayout>
              </c:layout>
              <c:dLblPos val="t"/>
              <c:showVal val="1"/>
            </c:dLbl>
            <c:dLbl>
              <c:idx val="4"/>
              <c:layout>
                <c:manualLayout>
                  <c:x val="9.6505831100500382E-17"/>
                  <c:y val="8.5713964327093745E-2"/>
                </c:manualLayout>
              </c:layout>
              <c:dLblPos val="t"/>
              <c:showVal val="1"/>
            </c:dLbl>
            <c:dLbl>
              <c:idx val="5"/>
              <c:layout>
                <c:manualLayout>
                  <c:x val="0"/>
                  <c:y val="0.10158692068396202"/>
                </c:manualLayout>
              </c:layout>
              <c:dLblPos val="t"/>
              <c:showVal val="1"/>
            </c:dLbl>
            <c:txPr>
              <a:bodyPr/>
              <a:lstStyle/>
              <a:p>
                <a:pPr>
                  <a:defRPr lang="ko-KR">
                    <a:latin typeface="Times New Roman" pitchFamily="18" charset="0"/>
                    <a:cs typeface="Times New Roman" pitchFamily="18" charset="0"/>
                  </a:defRPr>
                </a:pPr>
                <a:endParaRPr lang="nl-NL"/>
              </a:p>
            </c:txPr>
            <c:dLblPos val="t"/>
            <c:showVal val="1"/>
          </c:dLbls>
          <c:cat>
            <c:strRef>
              <c:f>방문객현황!$B$350:$B$355</c:f>
              <c:strCache>
                <c:ptCount val="6"/>
                <c:pt idx="0">
                  <c:v>1개월전</c:v>
                </c:pt>
                <c:pt idx="1">
                  <c:v>2개월전</c:v>
                </c:pt>
                <c:pt idx="2">
                  <c:v>3개월전</c:v>
                </c:pt>
                <c:pt idx="3">
                  <c:v>4개월전</c:v>
                </c:pt>
                <c:pt idx="4">
                  <c:v>5개월전</c:v>
                </c:pt>
                <c:pt idx="5">
                  <c:v>6개월전</c:v>
                </c:pt>
              </c:strCache>
            </c:strRef>
          </c:cat>
          <c:val>
            <c:numRef>
              <c:f>방문객현황!$D$350:$D$355</c:f>
              <c:numCache>
                <c:formatCode>#,##0.0%</c:formatCode>
                <c:ptCount val="6"/>
                <c:pt idx="0">
                  <c:v>0.26931330472103004</c:v>
                </c:pt>
                <c:pt idx="1">
                  <c:v>0.19542253521126771</c:v>
                </c:pt>
                <c:pt idx="2">
                  <c:v>0.14436619718310381</c:v>
                </c:pt>
                <c:pt idx="3">
                  <c:v>2.8169014084507039E-2</c:v>
                </c:pt>
                <c:pt idx="4">
                  <c:v>2.4647887323944052E-2</c:v>
                </c:pt>
                <c:pt idx="5">
                  <c:v>4.2253521126760563E-2</c:v>
                </c:pt>
              </c:numCache>
            </c:numRef>
          </c:val>
        </c:ser>
        <c:dLbls>
          <c:showVal val="1"/>
        </c:dLbls>
        <c:marker val="1"/>
        <c:axId val="79843712"/>
        <c:axId val="79845248"/>
      </c:lineChart>
      <c:catAx>
        <c:axId val="79843712"/>
        <c:scaling>
          <c:orientation val="minMax"/>
        </c:scaling>
        <c:delete val="1"/>
        <c:axPos val="b"/>
        <c:tickLblPos val="none"/>
        <c:crossAx val="79845248"/>
        <c:crosses val="autoZero"/>
        <c:auto val="1"/>
        <c:lblAlgn val="ctr"/>
        <c:lblOffset val="100"/>
      </c:catAx>
      <c:valAx>
        <c:axId val="79845248"/>
        <c:scaling>
          <c:orientation val="minMax"/>
        </c:scaling>
        <c:axPos val="l"/>
        <c:majorGridlines/>
        <c:numFmt formatCode="0%" sourceLinked="0"/>
        <c:tickLblPos val="nextTo"/>
        <c:txPr>
          <a:bodyPr/>
          <a:lstStyle/>
          <a:p>
            <a:pPr>
              <a:defRPr lang="ko-KR">
                <a:latin typeface="Times New Roman" pitchFamily="18" charset="0"/>
                <a:cs typeface="Times New Roman" pitchFamily="18" charset="0"/>
              </a:defRPr>
            </a:pPr>
            <a:endParaRPr lang="nl-NL"/>
          </a:p>
        </c:txPr>
        <c:crossAx val="79843712"/>
        <c:crosses val="autoZero"/>
        <c:crossBetween val="between"/>
      </c:valAx>
    </c:plotArea>
    <c:plotVisOnly val="1"/>
  </c:chart>
  <c:txPr>
    <a:bodyPr/>
    <a:lstStyle/>
    <a:p>
      <a:pPr>
        <a:defRPr>
          <a:latin typeface="HY헤드라인M" pitchFamily="18" charset="-127"/>
          <a:ea typeface="HY헤드라인M" pitchFamily="18" charset="-127"/>
        </a:defRPr>
      </a:pPr>
      <a:endParaRPr lang="nl-NL"/>
    </a:p>
  </c:txPr>
  <c:externalData r:id="rId1"/>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nl-NL"/>
  <c:clrMapOvr bg1="lt1" tx1="dk1" bg2="lt2" tx2="dk2" accent1="accent1" accent2="accent2" accent3="accent3" accent4="accent4" accent5="accent5" accent6="accent6" hlink="hlink" folHlink="folHlink"/>
  <c:chart>
    <c:plotArea>
      <c:layout>
        <c:manualLayout>
          <c:layoutTarget val="inner"/>
          <c:xMode val="edge"/>
          <c:yMode val="edge"/>
          <c:x val="9.2056607105695007E-2"/>
          <c:y val="2.6877319178843225E-2"/>
          <c:w val="0.87898649617819014"/>
          <c:h val="0.75346168135043068"/>
        </c:manualLayout>
      </c:layout>
      <c:lineChart>
        <c:grouping val="standard"/>
        <c:ser>
          <c:idx val="0"/>
          <c:order val="0"/>
          <c:tx>
            <c:strRef>
              <c:f>방문객현황!$G$387</c:f>
              <c:strCache>
                <c:ptCount val="1"/>
                <c:pt idx="0">
                  <c:v>짜임새</c:v>
                </c:pt>
              </c:strCache>
            </c:strRef>
          </c:tx>
          <c:dLbls>
            <c:dLbl>
              <c:idx val="3"/>
              <c:layout>
                <c:manualLayout>
                  <c:x val="7.4524884339640884E-17"/>
                  <c:y val="-1.5712682379349044E-2"/>
                </c:manualLayout>
              </c:layout>
              <c:dLblPos val="t"/>
              <c:showVal val="1"/>
            </c:dLbl>
            <c:spPr>
              <a:solidFill>
                <a:schemeClr val="bg1"/>
              </a:solidFill>
            </c:spPr>
            <c:txPr>
              <a:bodyPr/>
              <a:lstStyle/>
              <a:p>
                <a:pPr>
                  <a:defRPr lang="ko-KR">
                    <a:latin typeface="Times New Roman" pitchFamily="18" charset="0"/>
                    <a:cs typeface="Times New Roman" pitchFamily="18" charset="0"/>
                  </a:defRPr>
                </a:pPr>
                <a:endParaRPr lang="nl-NL"/>
              </a:p>
            </c:txPr>
            <c:dLblPos val="t"/>
            <c:showVal val="1"/>
          </c:dLbls>
          <c:cat>
            <c:strRef>
              <c:f>방문객현황!$F$388:$F$393</c:f>
              <c:strCache>
                <c:ptCount val="6"/>
                <c:pt idx="0">
                  <c:v>1분~100분</c:v>
                </c:pt>
                <c:pt idx="1">
                  <c:v>101분~200분</c:v>
                </c:pt>
                <c:pt idx="2">
                  <c:v>201분~300분</c:v>
                </c:pt>
                <c:pt idx="3">
                  <c:v>301분~400분</c:v>
                </c:pt>
                <c:pt idx="4">
                  <c:v>401분~500분</c:v>
                </c:pt>
                <c:pt idx="5">
                  <c:v>501분 이상 </c:v>
                </c:pt>
              </c:strCache>
            </c:strRef>
          </c:cat>
          <c:val>
            <c:numRef>
              <c:f>방문객현황!$G$388:$G$393</c:f>
              <c:numCache>
                <c:formatCode>0.00_ </c:formatCode>
                <c:ptCount val="6"/>
                <c:pt idx="0">
                  <c:v>4.87</c:v>
                </c:pt>
                <c:pt idx="1">
                  <c:v>4.92</c:v>
                </c:pt>
                <c:pt idx="2">
                  <c:v>4.9400000000000004</c:v>
                </c:pt>
                <c:pt idx="3">
                  <c:v>4.91</c:v>
                </c:pt>
                <c:pt idx="4">
                  <c:v>5.1899999999999995</c:v>
                </c:pt>
                <c:pt idx="5">
                  <c:v>5.1199999999999966</c:v>
                </c:pt>
              </c:numCache>
            </c:numRef>
          </c:val>
        </c:ser>
        <c:ser>
          <c:idx val="1"/>
          <c:order val="1"/>
          <c:tx>
            <c:strRef>
              <c:f>방문객현황!$H$387</c:f>
              <c:strCache>
                <c:ptCount val="1"/>
                <c:pt idx="0">
                  <c:v>프로그램만족</c:v>
                </c:pt>
              </c:strCache>
            </c:strRef>
          </c:tx>
          <c:dLbls>
            <c:dLbl>
              <c:idx val="0"/>
              <c:layout>
                <c:manualLayout>
                  <c:x val="-1.2195121951219513E-2"/>
                  <c:y val="-1.1223344556677979E-2"/>
                </c:manualLayout>
              </c:layout>
              <c:spPr>
                <a:solidFill>
                  <a:schemeClr val="bg1"/>
                </a:solidFill>
              </c:spPr>
              <c:txPr>
                <a:bodyPr/>
                <a:lstStyle/>
                <a:p>
                  <a:pPr>
                    <a:defRPr lang="ko-KR">
                      <a:latin typeface="Times New Roman" pitchFamily="18" charset="0"/>
                      <a:cs typeface="Times New Roman" pitchFamily="18" charset="0"/>
                    </a:defRPr>
                  </a:pPr>
                  <a:endParaRPr lang="nl-NL"/>
                </a:p>
              </c:txPr>
              <c:dLblPos val="t"/>
              <c:showVal val="1"/>
            </c:dLbl>
            <c:txPr>
              <a:bodyPr/>
              <a:lstStyle/>
              <a:p>
                <a:pPr>
                  <a:defRPr lang="ko-KR">
                    <a:latin typeface="Times New Roman" pitchFamily="18" charset="0"/>
                    <a:cs typeface="Times New Roman" pitchFamily="18" charset="0"/>
                  </a:defRPr>
                </a:pPr>
                <a:endParaRPr lang="nl-NL"/>
              </a:p>
            </c:txPr>
            <c:dLblPos val="t"/>
            <c:showVal val="1"/>
          </c:dLbls>
          <c:cat>
            <c:strRef>
              <c:f>방문객현황!$F$388:$F$393</c:f>
              <c:strCache>
                <c:ptCount val="6"/>
                <c:pt idx="0">
                  <c:v>1분~100분</c:v>
                </c:pt>
                <c:pt idx="1">
                  <c:v>101분~200분</c:v>
                </c:pt>
                <c:pt idx="2">
                  <c:v>201분~300분</c:v>
                </c:pt>
                <c:pt idx="3">
                  <c:v>301분~400분</c:v>
                </c:pt>
                <c:pt idx="4">
                  <c:v>401분~500분</c:v>
                </c:pt>
                <c:pt idx="5">
                  <c:v>501분 이상 </c:v>
                </c:pt>
              </c:strCache>
            </c:strRef>
          </c:cat>
          <c:val>
            <c:numRef>
              <c:f>방문객현황!$H$388:$H$393</c:f>
              <c:numCache>
                <c:formatCode>0.00_ </c:formatCode>
                <c:ptCount val="6"/>
                <c:pt idx="0">
                  <c:v>4.4300000000000024</c:v>
                </c:pt>
                <c:pt idx="1">
                  <c:v>4.8199999999999985</c:v>
                </c:pt>
                <c:pt idx="2">
                  <c:v>4.67</c:v>
                </c:pt>
                <c:pt idx="3">
                  <c:v>4.88</c:v>
                </c:pt>
                <c:pt idx="4">
                  <c:v>4.96</c:v>
                </c:pt>
                <c:pt idx="5">
                  <c:v>4.5599999999999996</c:v>
                </c:pt>
              </c:numCache>
            </c:numRef>
          </c:val>
        </c:ser>
        <c:ser>
          <c:idx val="2"/>
          <c:order val="2"/>
          <c:tx>
            <c:strRef>
              <c:f>방문객현황!$I$387</c:f>
              <c:strCache>
                <c:ptCount val="1"/>
                <c:pt idx="0">
                  <c:v>공연재미</c:v>
                </c:pt>
              </c:strCache>
            </c:strRef>
          </c:tx>
          <c:dLbls>
            <c:dLbl>
              <c:idx val="0"/>
              <c:layout>
                <c:manualLayout>
                  <c:x val="-1.6260162601626021E-2"/>
                  <c:y val="0"/>
                </c:manualLayout>
              </c:layout>
              <c:dLblPos val="t"/>
              <c:showVal val="1"/>
            </c:dLbl>
            <c:txPr>
              <a:bodyPr/>
              <a:lstStyle/>
              <a:p>
                <a:pPr>
                  <a:defRPr lang="ko-KR">
                    <a:latin typeface="Times New Roman" pitchFamily="18" charset="0"/>
                    <a:cs typeface="Times New Roman" pitchFamily="18" charset="0"/>
                  </a:defRPr>
                </a:pPr>
                <a:endParaRPr lang="nl-NL"/>
              </a:p>
            </c:txPr>
            <c:dLblPos val="t"/>
            <c:showVal val="1"/>
          </c:dLbls>
          <c:cat>
            <c:strRef>
              <c:f>방문객현황!$F$388:$F$393</c:f>
              <c:strCache>
                <c:ptCount val="6"/>
                <c:pt idx="0">
                  <c:v>1분~100분</c:v>
                </c:pt>
                <c:pt idx="1">
                  <c:v>101분~200분</c:v>
                </c:pt>
                <c:pt idx="2">
                  <c:v>201분~300분</c:v>
                </c:pt>
                <c:pt idx="3">
                  <c:v>301분~400분</c:v>
                </c:pt>
                <c:pt idx="4">
                  <c:v>401분~500분</c:v>
                </c:pt>
                <c:pt idx="5">
                  <c:v>501분 이상 </c:v>
                </c:pt>
              </c:strCache>
            </c:strRef>
          </c:cat>
          <c:val>
            <c:numRef>
              <c:f>방문객현황!$I$388:$I$393</c:f>
              <c:numCache>
                <c:formatCode>0.00_ </c:formatCode>
                <c:ptCount val="6"/>
                <c:pt idx="0">
                  <c:v>4.0999999999999996</c:v>
                </c:pt>
                <c:pt idx="1">
                  <c:v>4.6399999999999997</c:v>
                </c:pt>
                <c:pt idx="2">
                  <c:v>4.5199999999999996</c:v>
                </c:pt>
                <c:pt idx="3">
                  <c:v>4.75</c:v>
                </c:pt>
                <c:pt idx="4">
                  <c:v>5.04</c:v>
                </c:pt>
                <c:pt idx="5">
                  <c:v>4.8099999999999996</c:v>
                </c:pt>
              </c:numCache>
            </c:numRef>
          </c:val>
        </c:ser>
        <c:ser>
          <c:idx val="3"/>
          <c:order val="3"/>
          <c:tx>
            <c:strRef>
              <c:f>방문객현황!$J$387</c:f>
              <c:strCache>
                <c:ptCount val="1"/>
                <c:pt idx="0">
                  <c:v>체험만족</c:v>
                </c:pt>
              </c:strCache>
            </c:strRef>
          </c:tx>
          <c:dLbls>
            <c:dLbl>
              <c:idx val="0"/>
              <c:layout>
                <c:manualLayout>
                  <c:x val="-2.2357723577235811E-2"/>
                  <c:y val="0"/>
                </c:manualLayout>
              </c:layout>
              <c:dLblPos val="t"/>
              <c:showVal val="1"/>
            </c:dLbl>
            <c:dLbl>
              <c:idx val="1"/>
              <c:layout>
                <c:manualLayout>
                  <c:x val="2.0325203252032887E-3"/>
                  <c:y val="7.407407407407407E-2"/>
                </c:manualLayout>
              </c:layout>
              <c:dLblPos val="t"/>
              <c:showVal val="1"/>
            </c:dLbl>
            <c:dLbl>
              <c:idx val="2"/>
              <c:layout>
                <c:manualLayout>
                  <c:x val="0"/>
                  <c:y val="7.1829405162738502E-2"/>
                </c:manualLayout>
              </c:layout>
              <c:dLblPos val="t"/>
              <c:showVal val="1"/>
            </c:dLbl>
            <c:dLbl>
              <c:idx val="3"/>
              <c:layout>
                <c:manualLayout>
                  <c:x val="7.4524884339640884E-17"/>
                  <c:y val="6.7340067340067339E-2"/>
                </c:manualLayout>
              </c:layout>
              <c:dLblPos val="t"/>
              <c:showVal val="1"/>
            </c:dLbl>
            <c:dLbl>
              <c:idx val="4"/>
              <c:layout>
                <c:manualLayout>
                  <c:x val="4.6650244630848294E-3"/>
                  <c:y val="9.2627668709048289E-2"/>
                </c:manualLayout>
              </c:layout>
              <c:dLblPos val="t"/>
              <c:showVal val="1"/>
            </c:dLbl>
            <c:dLbl>
              <c:idx val="5"/>
              <c:layout>
                <c:manualLayout>
                  <c:x val="0"/>
                  <c:y val="6.2850729517396522E-2"/>
                </c:manualLayout>
              </c:layout>
              <c:dLblPos val="t"/>
              <c:showVal val="1"/>
            </c:dLbl>
            <c:txPr>
              <a:bodyPr/>
              <a:lstStyle/>
              <a:p>
                <a:pPr>
                  <a:defRPr lang="ko-KR">
                    <a:latin typeface="Times New Roman" pitchFamily="18" charset="0"/>
                    <a:cs typeface="Times New Roman" pitchFamily="18" charset="0"/>
                  </a:defRPr>
                </a:pPr>
                <a:endParaRPr lang="nl-NL"/>
              </a:p>
            </c:txPr>
            <c:dLblPos val="t"/>
            <c:showVal val="1"/>
          </c:dLbls>
          <c:cat>
            <c:strRef>
              <c:f>방문객현황!$F$388:$F$393</c:f>
              <c:strCache>
                <c:ptCount val="6"/>
                <c:pt idx="0">
                  <c:v>1분~100분</c:v>
                </c:pt>
                <c:pt idx="1">
                  <c:v>101분~200분</c:v>
                </c:pt>
                <c:pt idx="2">
                  <c:v>201분~300분</c:v>
                </c:pt>
                <c:pt idx="3">
                  <c:v>301분~400분</c:v>
                </c:pt>
                <c:pt idx="4">
                  <c:v>401분~500분</c:v>
                </c:pt>
                <c:pt idx="5">
                  <c:v>501분 이상 </c:v>
                </c:pt>
              </c:strCache>
            </c:strRef>
          </c:cat>
          <c:val>
            <c:numRef>
              <c:f>방문객현황!$J$388:$J$393</c:f>
              <c:numCache>
                <c:formatCode>0.00_ </c:formatCode>
                <c:ptCount val="6"/>
                <c:pt idx="0">
                  <c:v>4</c:v>
                </c:pt>
                <c:pt idx="1">
                  <c:v>4.41</c:v>
                </c:pt>
                <c:pt idx="2">
                  <c:v>4.28</c:v>
                </c:pt>
                <c:pt idx="3">
                  <c:v>4.1599999999999975</c:v>
                </c:pt>
                <c:pt idx="4">
                  <c:v>4.96</c:v>
                </c:pt>
                <c:pt idx="5">
                  <c:v>4.4700000000000024</c:v>
                </c:pt>
              </c:numCache>
            </c:numRef>
          </c:val>
        </c:ser>
        <c:dLbls>
          <c:showVal val="1"/>
        </c:dLbls>
        <c:marker val="1"/>
        <c:axId val="80293248"/>
        <c:axId val="80233600"/>
      </c:lineChart>
      <c:catAx>
        <c:axId val="80293248"/>
        <c:scaling>
          <c:orientation val="minMax"/>
        </c:scaling>
        <c:delete val="1"/>
        <c:axPos val="b"/>
        <c:tickLblPos val="none"/>
        <c:crossAx val="80233600"/>
        <c:crosses val="autoZero"/>
        <c:auto val="1"/>
        <c:lblAlgn val="ctr"/>
        <c:lblOffset val="100"/>
      </c:catAx>
      <c:valAx>
        <c:axId val="80233600"/>
        <c:scaling>
          <c:orientation val="minMax"/>
          <c:max val="5.5"/>
          <c:min val="4"/>
        </c:scaling>
        <c:axPos val="l"/>
        <c:majorGridlines/>
        <c:numFmt formatCode="0.0_ " sourceLinked="0"/>
        <c:tickLblPos val="nextTo"/>
        <c:txPr>
          <a:bodyPr/>
          <a:lstStyle/>
          <a:p>
            <a:pPr>
              <a:defRPr lang="ko-KR">
                <a:latin typeface="Times New Roman" pitchFamily="18" charset="0"/>
                <a:cs typeface="Times New Roman" pitchFamily="18" charset="0"/>
              </a:defRPr>
            </a:pPr>
            <a:endParaRPr lang="nl-NL"/>
          </a:p>
        </c:txPr>
        <c:crossAx val="80293248"/>
        <c:crosses val="autoZero"/>
        <c:crossBetween val="between"/>
        <c:majorUnit val="0.5"/>
      </c:valAx>
    </c:plotArea>
    <c:plotVisOnly val="1"/>
  </c:chart>
  <c:txPr>
    <a:bodyPr/>
    <a:lstStyle/>
    <a:p>
      <a:pPr>
        <a:defRPr>
          <a:latin typeface="HY헤드라인M" pitchFamily="18" charset="-127"/>
          <a:ea typeface="HY헤드라인M" pitchFamily="18" charset="-127"/>
        </a:defRPr>
      </a:pPr>
      <a:endParaRPr lang="nl-NL"/>
    </a:p>
  </c:txPr>
  <c:externalData r:id="rId2"/>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nl-NL"/>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374236940738597E-2"/>
          <c:y val="2.0250833898840609E-2"/>
          <c:w val="0.92861742365204392"/>
          <c:h val="0.82333261645066502"/>
        </c:manualLayout>
      </c:layout>
      <c:lineChart>
        <c:grouping val="standard"/>
        <c:ser>
          <c:idx val="0"/>
          <c:order val="0"/>
          <c:tx>
            <c:strRef>
              <c:f>방문객현황!$C$34</c:f>
              <c:strCache>
                <c:ptCount val="1"/>
                <c:pt idx="0">
                  <c:v>총인원</c:v>
                </c:pt>
              </c:strCache>
            </c:strRef>
          </c:tx>
          <c:dLbls>
            <c:delete val="1"/>
          </c:dLbls>
          <c:cat>
            <c:strRef>
              <c:f>방문객현황!$B$35:$B$61</c:f>
              <c:strCache>
                <c:ptCount val="27"/>
                <c:pt idx="0">
                  <c:v>24일</c:v>
                </c:pt>
                <c:pt idx="1">
                  <c:v>25일</c:v>
                </c:pt>
                <c:pt idx="2">
                  <c:v>26일</c:v>
                </c:pt>
                <c:pt idx="3">
                  <c:v>27일</c:v>
                </c:pt>
                <c:pt idx="4">
                  <c:v>28일</c:v>
                </c:pt>
                <c:pt idx="5">
                  <c:v>29일</c:v>
                </c:pt>
                <c:pt idx="6">
                  <c:v>30일</c:v>
                </c:pt>
                <c:pt idx="7">
                  <c:v>1일</c:v>
                </c:pt>
                <c:pt idx="8">
                  <c:v>2일</c:v>
                </c:pt>
                <c:pt idx="9">
                  <c:v>3일</c:v>
                </c:pt>
                <c:pt idx="10">
                  <c:v>4일</c:v>
                </c:pt>
                <c:pt idx="11">
                  <c:v>5일</c:v>
                </c:pt>
                <c:pt idx="12">
                  <c:v>6일</c:v>
                </c:pt>
                <c:pt idx="13">
                  <c:v>7일</c:v>
                </c:pt>
                <c:pt idx="14">
                  <c:v>8일</c:v>
                </c:pt>
                <c:pt idx="15">
                  <c:v>9일</c:v>
                </c:pt>
                <c:pt idx="16">
                  <c:v>10일</c:v>
                </c:pt>
                <c:pt idx="17">
                  <c:v>11일</c:v>
                </c:pt>
                <c:pt idx="18">
                  <c:v>12일</c:v>
                </c:pt>
                <c:pt idx="19">
                  <c:v>13일</c:v>
                </c:pt>
                <c:pt idx="20">
                  <c:v>14일</c:v>
                </c:pt>
                <c:pt idx="21">
                  <c:v>15일</c:v>
                </c:pt>
                <c:pt idx="22">
                  <c:v>16일</c:v>
                </c:pt>
                <c:pt idx="23">
                  <c:v>17일</c:v>
                </c:pt>
                <c:pt idx="24">
                  <c:v>18일</c:v>
                </c:pt>
                <c:pt idx="25">
                  <c:v>19일</c:v>
                </c:pt>
                <c:pt idx="26">
                  <c:v>20일</c:v>
                </c:pt>
              </c:strCache>
            </c:strRef>
          </c:cat>
          <c:val>
            <c:numRef>
              <c:f>방문객현황!$C$35:$C$61</c:f>
              <c:numCache>
                <c:formatCode>#,##0</c:formatCode>
                <c:ptCount val="27"/>
                <c:pt idx="0">
                  <c:v>65766</c:v>
                </c:pt>
                <c:pt idx="1">
                  <c:v>102423</c:v>
                </c:pt>
                <c:pt idx="2">
                  <c:v>115012</c:v>
                </c:pt>
                <c:pt idx="3">
                  <c:v>89864</c:v>
                </c:pt>
                <c:pt idx="4">
                  <c:v>72119</c:v>
                </c:pt>
                <c:pt idx="5">
                  <c:v>70831</c:v>
                </c:pt>
                <c:pt idx="6">
                  <c:v>75562</c:v>
                </c:pt>
                <c:pt idx="7">
                  <c:v>94751</c:v>
                </c:pt>
                <c:pt idx="8">
                  <c:v>82169</c:v>
                </c:pt>
                <c:pt idx="9">
                  <c:v>92053</c:v>
                </c:pt>
                <c:pt idx="10">
                  <c:v>89267</c:v>
                </c:pt>
                <c:pt idx="11">
                  <c:v>73417</c:v>
                </c:pt>
                <c:pt idx="12">
                  <c:v>51231</c:v>
                </c:pt>
                <c:pt idx="13">
                  <c:v>63589</c:v>
                </c:pt>
                <c:pt idx="14">
                  <c:v>48812</c:v>
                </c:pt>
                <c:pt idx="15">
                  <c:v>102151</c:v>
                </c:pt>
                <c:pt idx="16">
                  <c:v>73289</c:v>
                </c:pt>
                <c:pt idx="17">
                  <c:v>55801</c:v>
                </c:pt>
                <c:pt idx="18">
                  <c:v>65483</c:v>
                </c:pt>
                <c:pt idx="19">
                  <c:v>66812</c:v>
                </c:pt>
                <c:pt idx="20">
                  <c:v>69612</c:v>
                </c:pt>
                <c:pt idx="21">
                  <c:v>64874</c:v>
                </c:pt>
                <c:pt idx="22">
                  <c:v>55130</c:v>
                </c:pt>
                <c:pt idx="23">
                  <c:v>81912</c:v>
                </c:pt>
                <c:pt idx="24">
                  <c:v>60507</c:v>
                </c:pt>
                <c:pt idx="25">
                  <c:v>53562</c:v>
                </c:pt>
                <c:pt idx="26">
                  <c:v>46539</c:v>
                </c:pt>
              </c:numCache>
            </c:numRef>
          </c:val>
        </c:ser>
        <c:ser>
          <c:idx val="1"/>
          <c:order val="1"/>
          <c:tx>
            <c:strRef>
              <c:f>방문객현황!$D$34</c:f>
              <c:strCache>
                <c:ptCount val="1"/>
                <c:pt idx="0">
                  <c:v>예매</c:v>
                </c:pt>
              </c:strCache>
            </c:strRef>
          </c:tx>
          <c:dLbls>
            <c:delete val="1"/>
          </c:dLbls>
          <c:cat>
            <c:strRef>
              <c:f>방문객현황!$B$35:$B$61</c:f>
              <c:strCache>
                <c:ptCount val="27"/>
                <c:pt idx="0">
                  <c:v>24일</c:v>
                </c:pt>
                <c:pt idx="1">
                  <c:v>25일</c:v>
                </c:pt>
                <c:pt idx="2">
                  <c:v>26일</c:v>
                </c:pt>
                <c:pt idx="3">
                  <c:v>27일</c:v>
                </c:pt>
                <c:pt idx="4">
                  <c:v>28일</c:v>
                </c:pt>
                <c:pt idx="5">
                  <c:v>29일</c:v>
                </c:pt>
                <c:pt idx="6">
                  <c:v>30일</c:v>
                </c:pt>
                <c:pt idx="7">
                  <c:v>1일</c:v>
                </c:pt>
                <c:pt idx="8">
                  <c:v>2일</c:v>
                </c:pt>
                <c:pt idx="9">
                  <c:v>3일</c:v>
                </c:pt>
                <c:pt idx="10">
                  <c:v>4일</c:v>
                </c:pt>
                <c:pt idx="11">
                  <c:v>5일</c:v>
                </c:pt>
                <c:pt idx="12">
                  <c:v>6일</c:v>
                </c:pt>
                <c:pt idx="13">
                  <c:v>7일</c:v>
                </c:pt>
                <c:pt idx="14">
                  <c:v>8일</c:v>
                </c:pt>
                <c:pt idx="15">
                  <c:v>9일</c:v>
                </c:pt>
                <c:pt idx="16">
                  <c:v>10일</c:v>
                </c:pt>
                <c:pt idx="17">
                  <c:v>11일</c:v>
                </c:pt>
                <c:pt idx="18">
                  <c:v>12일</c:v>
                </c:pt>
                <c:pt idx="19">
                  <c:v>13일</c:v>
                </c:pt>
                <c:pt idx="20">
                  <c:v>14일</c:v>
                </c:pt>
                <c:pt idx="21">
                  <c:v>15일</c:v>
                </c:pt>
                <c:pt idx="22">
                  <c:v>16일</c:v>
                </c:pt>
                <c:pt idx="23">
                  <c:v>17일</c:v>
                </c:pt>
                <c:pt idx="24">
                  <c:v>18일</c:v>
                </c:pt>
                <c:pt idx="25">
                  <c:v>19일</c:v>
                </c:pt>
                <c:pt idx="26">
                  <c:v>20일</c:v>
                </c:pt>
              </c:strCache>
            </c:strRef>
          </c:cat>
          <c:val>
            <c:numRef>
              <c:f>방문객현황!$D$35:$D$61</c:f>
              <c:numCache>
                <c:formatCode>#,##0</c:formatCode>
                <c:ptCount val="27"/>
                <c:pt idx="0">
                  <c:v>50246</c:v>
                </c:pt>
                <c:pt idx="1">
                  <c:v>74814</c:v>
                </c:pt>
                <c:pt idx="2">
                  <c:v>77815</c:v>
                </c:pt>
                <c:pt idx="3">
                  <c:v>59653</c:v>
                </c:pt>
                <c:pt idx="4">
                  <c:v>38837</c:v>
                </c:pt>
                <c:pt idx="5">
                  <c:v>41383</c:v>
                </c:pt>
                <c:pt idx="6">
                  <c:v>42043</c:v>
                </c:pt>
                <c:pt idx="7">
                  <c:v>52118</c:v>
                </c:pt>
                <c:pt idx="8">
                  <c:v>40221</c:v>
                </c:pt>
                <c:pt idx="9">
                  <c:v>40934</c:v>
                </c:pt>
                <c:pt idx="10">
                  <c:v>41721</c:v>
                </c:pt>
                <c:pt idx="11">
                  <c:v>34293</c:v>
                </c:pt>
                <c:pt idx="12">
                  <c:v>29165</c:v>
                </c:pt>
                <c:pt idx="13">
                  <c:v>36977</c:v>
                </c:pt>
                <c:pt idx="14">
                  <c:v>27287</c:v>
                </c:pt>
                <c:pt idx="15">
                  <c:v>68277</c:v>
                </c:pt>
                <c:pt idx="16">
                  <c:v>45774</c:v>
                </c:pt>
                <c:pt idx="17">
                  <c:v>29864</c:v>
                </c:pt>
                <c:pt idx="18">
                  <c:v>38922</c:v>
                </c:pt>
                <c:pt idx="19">
                  <c:v>32708</c:v>
                </c:pt>
                <c:pt idx="20">
                  <c:v>35506</c:v>
                </c:pt>
                <c:pt idx="21">
                  <c:v>37421</c:v>
                </c:pt>
                <c:pt idx="22">
                  <c:v>32219</c:v>
                </c:pt>
                <c:pt idx="23">
                  <c:v>55793</c:v>
                </c:pt>
                <c:pt idx="24">
                  <c:v>33593</c:v>
                </c:pt>
                <c:pt idx="25">
                  <c:v>30518</c:v>
                </c:pt>
                <c:pt idx="26">
                  <c:v>17820</c:v>
                </c:pt>
              </c:numCache>
            </c:numRef>
          </c:val>
        </c:ser>
        <c:ser>
          <c:idx val="2"/>
          <c:order val="2"/>
          <c:tx>
            <c:strRef>
              <c:f>방문객현황!$E$34</c:f>
              <c:strCache>
                <c:ptCount val="1"/>
                <c:pt idx="0">
                  <c:v>현장</c:v>
                </c:pt>
              </c:strCache>
            </c:strRef>
          </c:tx>
          <c:spPr>
            <a:ln>
              <a:prstDash val="sysDash"/>
            </a:ln>
          </c:spPr>
          <c:dLbls>
            <c:delete val="1"/>
          </c:dLbls>
          <c:cat>
            <c:strRef>
              <c:f>방문객현황!$B$35:$B$61</c:f>
              <c:strCache>
                <c:ptCount val="27"/>
                <c:pt idx="0">
                  <c:v>24일</c:v>
                </c:pt>
                <c:pt idx="1">
                  <c:v>25일</c:v>
                </c:pt>
                <c:pt idx="2">
                  <c:v>26일</c:v>
                </c:pt>
                <c:pt idx="3">
                  <c:v>27일</c:v>
                </c:pt>
                <c:pt idx="4">
                  <c:v>28일</c:v>
                </c:pt>
                <c:pt idx="5">
                  <c:v>29일</c:v>
                </c:pt>
                <c:pt idx="6">
                  <c:v>30일</c:v>
                </c:pt>
                <c:pt idx="7">
                  <c:v>1일</c:v>
                </c:pt>
                <c:pt idx="8">
                  <c:v>2일</c:v>
                </c:pt>
                <c:pt idx="9">
                  <c:v>3일</c:v>
                </c:pt>
                <c:pt idx="10">
                  <c:v>4일</c:v>
                </c:pt>
                <c:pt idx="11">
                  <c:v>5일</c:v>
                </c:pt>
                <c:pt idx="12">
                  <c:v>6일</c:v>
                </c:pt>
                <c:pt idx="13">
                  <c:v>7일</c:v>
                </c:pt>
                <c:pt idx="14">
                  <c:v>8일</c:v>
                </c:pt>
                <c:pt idx="15">
                  <c:v>9일</c:v>
                </c:pt>
                <c:pt idx="16">
                  <c:v>10일</c:v>
                </c:pt>
                <c:pt idx="17">
                  <c:v>11일</c:v>
                </c:pt>
                <c:pt idx="18">
                  <c:v>12일</c:v>
                </c:pt>
                <c:pt idx="19">
                  <c:v>13일</c:v>
                </c:pt>
                <c:pt idx="20">
                  <c:v>14일</c:v>
                </c:pt>
                <c:pt idx="21">
                  <c:v>15일</c:v>
                </c:pt>
                <c:pt idx="22">
                  <c:v>16일</c:v>
                </c:pt>
                <c:pt idx="23">
                  <c:v>17일</c:v>
                </c:pt>
                <c:pt idx="24">
                  <c:v>18일</c:v>
                </c:pt>
                <c:pt idx="25">
                  <c:v>19일</c:v>
                </c:pt>
                <c:pt idx="26">
                  <c:v>20일</c:v>
                </c:pt>
              </c:strCache>
            </c:strRef>
          </c:cat>
          <c:val>
            <c:numRef>
              <c:f>방문객현황!$E$35:$E$61</c:f>
              <c:numCache>
                <c:formatCode>#,##0</c:formatCode>
                <c:ptCount val="27"/>
                <c:pt idx="0">
                  <c:v>15520</c:v>
                </c:pt>
                <c:pt idx="1">
                  <c:v>27609</c:v>
                </c:pt>
                <c:pt idx="2">
                  <c:v>37197</c:v>
                </c:pt>
                <c:pt idx="3">
                  <c:v>30211</c:v>
                </c:pt>
                <c:pt idx="4">
                  <c:v>33282</c:v>
                </c:pt>
                <c:pt idx="5">
                  <c:v>29448</c:v>
                </c:pt>
                <c:pt idx="6">
                  <c:v>33519</c:v>
                </c:pt>
                <c:pt idx="7">
                  <c:v>42633</c:v>
                </c:pt>
                <c:pt idx="8">
                  <c:v>41948</c:v>
                </c:pt>
                <c:pt idx="9">
                  <c:v>51119</c:v>
                </c:pt>
                <c:pt idx="10">
                  <c:v>47546</c:v>
                </c:pt>
                <c:pt idx="11">
                  <c:v>39124</c:v>
                </c:pt>
                <c:pt idx="12">
                  <c:v>22066</c:v>
                </c:pt>
                <c:pt idx="13">
                  <c:v>26612</c:v>
                </c:pt>
                <c:pt idx="14">
                  <c:v>21525</c:v>
                </c:pt>
                <c:pt idx="15">
                  <c:v>33874</c:v>
                </c:pt>
                <c:pt idx="16">
                  <c:v>27515</c:v>
                </c:pt>
                <c:pt idx="17">
                  <c:v>25937</c:v>
                </c:pt>
                <c:pt idx="18">
                  <c:v>26561</c:v>
                </c:pt>
                <c:pt idx="19">
                  <c:v>34104</c:v>
                </c:pt>
                <c:pt idx="20">
                  <c:v>34106</c:v>
                </c:pt>
                <c:pt idx="21">
                  <c:v>27453</c:v>
                </c:pt>
                <c:pt idx="22">
                  <c:v>22911</c:v>
                </c:pt>
                <c:pt idx="23">
                  <c:v>26119</c:v>
                </c:pt>
                <c:pt idx="24">
                  <c:v>26914</c:v>
                </c:pt>
                <c:pt idx="25">
                  <c:v>23044</c:v>
                </c:pt>
                <c:pt idx="26">
                  <c:v>28719</c:v>
                </c:pt>
              </c:numCache>
            </c:numRef>
          </c:val>
        </c:ser>
        <c:dLbls>
          <c:showVal val="1"/>
        </c:dLbls>
        <c:marker val="1"/>
        <c:axId val="84753024"/>
        <c:axId val="84775296"/>
      </c:lineChart>
      <c:catAx>
        <c:axId val="84753024"/>
        <c:scaling>
          <c:orientation val="minMax"/>
        </c:scaling>
        <c:delete val="1"/>
        <c:axPos val="b"/>
        <c:majorTickMark val="none"/>
        <c:tickLblPos val="none"/>
        <c:crossAx val="84775296"/>
        <c:crosses val="autoZero"/>
        <c:auto val="1"/>
        <c:lblAlgn val="ctr"/>
        <c:lblOffset val="100"/>
      </c:catAx>
      <c:valAx>
        <c:axId val="84775296"/>
        <c:scaling>
          <c:orientation val="minMax"/>
        </c:scaling>
        <c:axPos val="l"/>
        <c:majorGridlines/>
        <c:numFmt formatCode="#,##0" sourceLinked="1"/>
        <c:majorTickMark val="none"/>
        <c:tickLblPos val="nextTo"/>
        <c:spPr>
          <a:ln w="9525">
            <a:noFill/>
          </a:ln>
        </c:spPr>
        <c:txPr>
          <a:bodyPr/>
          <a:lstStyle/>
          <a:p>
            <a:pPr>
              <a:defRPr lang="ko-KR" sz="900">
                <a:latin typeface="Times New Roman" pitchFamily="18" charset="0"/>
                <a:ea typeface="HY헤드라인M" pitchFamily="18" charset="-127"/>
                <a:cs typeface="Times New Roman" pitchFamily="18" charset="0"/>
              </a:defRPr>
            </a:pPr>
            <a:endParaRPr lang="nl-NL"/>
          </a:p>
        </c:txPr>
        <c:crossAx val="84753024"/>
        <c:crosses val="autoZero"/>
        <c:crossBetween val="between"/>
      </c:valAx>
    </c:plotArea>
    <c:plotVisOnly val="1"/>
  </c:chart>
  <c:externalData r:id="rId2"/>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nl-NL"/>
  <c:chart>
    <c:autoTitleDeleted val="1"/>
    <c:plotArea>
      <c:layout>
        <c:manualLayout>
          <c:layoutTarget val="inner"/>
          <c:xMode val="edge"/>
          <c:yMode val="edge"/>
          <c:x val="6.1374236940739707E-2"/>
          <c:y val="0.11993137279565309"/>
          <c:w val="0.92861742365204392"/>
          <c:h val="0.73006384745039365"/>
        </c:manualLayout>
      </c:layout>
      <c:lineChart>
        <c:grouping val="standard"/>
        <c:ser>
          <c:idx val="0"/>
          <c:order val="0"/>
          <c:tx>
            <c:strRef>
              <c:f>방문객현황!$C$34</c:f>
              <c:strCache>
                <c:ptCount val="1"/>
                <c:pt idx="0">
                  <c:v>총인원</c:v>
                </c:pt>
              </c:strCache>
            </c:strRef>
          </c:tx>
          <c:cat>
            <c:strRef>
              <c:f>방문객현황!$B$35:$B$61</c:f>
              <c:strCache>
                <c:ptCount val="27"/>
                <c:pt idx="0">
                  <c:v>24일</c:v>
                </c:pt>
                <c:pt idx="1">
                  <c:v>25일</c:v>
                </c:pt>
                <c:pt idx="2">
                  <c:v>26일</c:v>
                </c:pt>
                <c:pt idx="3">
                  <c:v>27일</c:v>
                </c:pt>
                <c:pt idx="4">
                  <c:v>28일</c:v>
                </c:pt>
                <c:pt idx="5">
                  <c:v>29일</c:v>
                </c:pt>
                <c:pt idx="6">
                  <c:v>30일</c:v>
                </c:pt>
                <c:pt idx="7">
                  <c:v>1일</c:v>
                </c:pt>
                <c:pt idx="8">
                  <c:v>2일</c:v>
                </c:pt>
                <c:pt idx="9">
                  <c:v>3일</c:v>
                </c:pt>
                <c:pt idx="10">
                  <c:v>4일</c:v>
                </c:pt>
                <c:pt idx="11">
                  <c:v>5일</c:v>
                </c:pt>
                <c:pt idx="12">
                  <c:v>6일</c:v>
                </c:pt>
                <c:pt idx="13">
                  <c:v>7일</c:v>
                </c:pt>
                <c:pt idx="14">
                  <c:v>8일</c:v>
                </c:pt>
                <c:pt idx="15">
                  <c:v>9일</c:v>
                </c:pt>
                <c:pt idx="16">
                  <c:v>10일</c:v>
                </c:pt>
                <c:pt idx="17">
                  <c:v>11일</c:v>
                </c:pt>
                <c:pt idx="18">
                  <c:v>12일</c:v>
                </c:pt>
                <c:pt idx="19">
                  <c:v>13일</c:v>
                </c:pt>
                <c:pt idx="20">
                  <c:v>14일</c:v>
                </c:pt>
                <c:pt idx="21">
                  <c:v>15일</c:v>
                </c:pt>
                <c:pt idx="22">
                  <c:v>16일</c:v>
                </c:pt>
                <c:pt idx="23">
                  <c:v>17일</c:v>
                </c:pt>
                <c:pt idx="24">
                  <c:v>18일</c:v>
                </c:pt>
                <c:pt idx="25">
                  <c:v>19일</c:v>
                </c:pt>
                <c:pt idx="26">
                  <c:v>20일</c:v>
                </c:pt>
              </c:strCache>
            </c:strRef>
          </c:cat>
          <c:val>
            <c:numRef>
              <c:f>방문객현황!$C$35:$C$61</c:f>
              <c:numCache>
                <c:formatCode>#,##0</c:formatCode>
                <c:ptCount val="27"/>
                <c:pt idx="0">
                  <c:v>65766</c:v>
                </c:pt>
                <c:pt idx="1">
                  <c:v>102423</c:v>
                </c:pt>
                <c:pt idx="2">
                  <c:v>115012</c:v>
                </c:pt>
                <c:pt idx="3">
                  <c:v>89864</c:v>
                </c:pt>
                <c:pt idx="4">
                  <c:v>72119</c:v>
                </c:pt>
                <c:pt idx="5">
                  <c:v>70831</c:v>
                </c:pt>
                <c:pt idx="6">
                  <c:v>75562</c:v>
                </c:pt>
                <c:pt idx="7">
                  <c:v>94751</c:v>
                </c:pt>
                <c:pt idx="8">
                  <c:v>82169</c:v>
                </c:pt>
                <c:pt idx="9">
                  <c:v>92053</c:v>
                </c:pt>
                <c:pt idx="10">
                  <c:v>89267</c:v>
                </c:pt>
                <c:pt idx="11">
                  <c:v>73417</c:v>
                </c:pt>
                <c:pt idx="12">
                  <c:v>51231</c:v>
                </c:pt>
                <c:pt idx="13">
                  <c:v>63589</c:v>
                </c:pt>
                <c:pt idx="14">
                  <c:v>48812</c:v>
                </c:pt>
                <c:pt idx="15">
                  <c:v>102151</c:v>
                </c:pt>
                <c:pt idx="16">
                  <c:v>73289</c:v>
                </c:pt>
                <c:pt idx="17">
                  <c:v>55801</c:v>
                </c:pt>
                <c:pt idx="18">
                  <c:v>65483</c:v>
                </c:pt>
                <c:pt idx="19">
                  <c:v>66812</c:v>
                </c:pt>
                <c:pt idx="20">
                  <c:v>69612</c:v>
                </c:pt>
                <c:pt idx="21">
                  <c:v>64874</c:v>
                </c:pt>
                <c:pt idx="22">
                  <c:v>55130</c:v>
                </c:pt>
                <c:pt idx="23">
                  <c:v>81912</c:v>
                </c:pt>
                <c:pt idx="24">
                  <c:v>60507</c:v>
                </c:pt>
                <c:pt idx="25">
                  <c:v>53562</c:v>
                </c:pt>
                <c:pt idx="26">
                  <c:v>46539</c:v>
                </c:pt>
              </c:numCache>
            </c:numRef>
          </c:val>
        </c:ser>
        <c:marker val="1"/>
        <c:axId val="91665536"/>
        <c:axId val="91667072"/>
      </c:lineChart>
      <c:catAx>
        <c:axId val="91665536"/>
        <c:scaling>
          <c:orientation val="minMax"/>
        </c:scaling>
        <c:delete val="1"/>
        <c:axPos val="b"/>
        <c:majorTickMark val="none"/>
        <c:tickLblPos val="none"/>
        <c:crossAx val="91667072"/>
        <c:crosses val="autoZero"/>
        <c:auto val="1"/>
        <c:lblAlgn val="ctr"/>
        <c:lblOffset val="100"/>
      </c:catAx>
      <c:valAx>
        <c:axId val="91667072"/>
        <c:scaling>
          <c:orientation val="minMax"/>
          <c:max val="120000"/>
        </c:scaling>
        <c:axPos val="l"/>
        <c:majorGridlines/>
        <c:numFmt formatCode="#,##0" sourceLinked="1"/>
        <c:majorTickMark val="none"/>
        <c:tickLblPos val="nextTo"/>
        <c:spPr>
          <a:ln w="9525">
            <a:noFill/>
          </a:ln>
        </c:spPr>
        <c:txPr>
          <a:bodyPr/>
          <a:lstStyle/>
          <a:p>
            <a:pPr>
              <a:defRPr lang="ko-KR">
                <a:latin typeface="Times New Roman" pitchFamily="18" charset="0"/>
                <a:cs typeface="Times New Roman" pitchFamily="18" charset="0"/>
              </a:defRPr>
            </a:pPr>
            <a:endParaRPr lang="nl-NL"/>
          </a:p>
        </c:txPr>
        <c:crossAx val="91665536"/>
        <c:crosses val="autoZero"/>
        <c:crossBetween val="between"/>
      </c:valAx>
      <c:spPr>
        <a:noFill/>
        <a:ln w="25400">
          <a:noFill/>
        </a:ln>
      </c:spPr>
    </c:plotArea>
    <c:plotVisOnly val="1"/>
  </c:chart>
  <c:spPr>
    <a:ln>
      <a:solidFill>
        <a:schemeClr val="tx1"/>
      </a:solidFill>
    </a:ln>
  </c:spPr>
  <c:txPr>
    <a:bodyPr/>
    <a:lstStyle/>
    <a:p>
      <a:pPr>
        <a:defRPr sz="900">
          <a:latin typeface="HY헤드라인M" pitchFamily="18" charset="-127"/>
          <a:ea typeface="HY헤드라인M" pitchFamily="18" charset="-127"/>
        </a:defRPr>
      </a:pPr>
      <a:endParaRPr lang="nl-NL"/>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nl-NL"/>
  <c:clrMapOvr bg1="lt1" tx1="dk1" bg2="lt2" tx2="dk2" accent1="accent1" accent2="accent2" accent3="accent3" accent4="accent4" accent5="accent5" accent6="accent6" hlink="hlink" folHlink="folHlink"/>
  <c:chart>
    <c:view3D>
      <c:rAngAx val="1"/>
    </c:view3D>
    <c:plotArea>
      <c:layout/>
      <c:bar3DChart>
        <c:barDir val="bar"/>
        <c:grouping val="clustered"/>
        <c:ser>
          <c:idx val="0"/>
          <c:order val="0"/>
          <c:spPr>
            <a:solidFill>
              <a:srgbClr val="0070C0"/>
            </a:solidFill>
          </c:spPr>
          <c:dLbls>
            <c:dLbl>
              <c:idx val="0"/>
              <c:layout>
                <c:manualLayout>
                  <c:x val="1.0820887892193301E-2"/>
                  <c:y val="-1.0186349233288743E-2"/>
                </c:manualLayout>
              </c:layout>
              <c:tx>
                <c:rich>
                  <a:bodyPr/>
                  <a:lstStyle/>
                  <a:p>
                    <a:r>
                      <a:rPr lang="en-US" altLang="en-US" dirty="0" smtClean="0">
                        <a:latin typeface="Times New Roman" pitchFamily="18" charset="0"/>
                        <a:cs typeface="Times New Roman" pitchFamily="18" charset="0"/>
                      </a:rPr>
                      <a:t>16.2</a:t>
                    </a:r>
                    <a:endParaRPr lang="en-US" altLang="en-US" dirty="0">
                      <a:latin typeface="Times New Roman" pitchFamily="18" charset="0"/>
                      <a:cs typeface="Times New Roman" pitchFamily="18" charset="0"/>
                    </a:endParaRPr>
                  </a:p>
                </c:rich>
              </c:tx>
              <c:showVal val="1"/>
            </c:dLbl>
            <c:dLbl>
              <c:idx val="1"/>
              <c:layout>
                <c:manualLayout>
                  <c:x val="1.0820887892193301E-2"/>
                  <c:y val="-8.1490793866309686E-3"/>
                </c:manualLayout>
              </c:layout>
              <c:showVal val="1"/>
            </c:dLbl>
            <c:dLbl>
              <c:idx val="2"/>
              <c:layout>
                <c:manualLayout>
                  <c:x val="1.0820887892193301E-2"/>
                  <c:y val="-6.1118095399732434E-3"/>
                </c:manualLayout>
              </c:layout>
              <c:showVal val="1"/>
            </c:dLbl>
            <c:dLbl>
              <c:idx val="3"/>
              <c:layout>
                <c:manualLayout>
                  <c:x val="9.2750467647371247E-3"/>
                  <c:y val="-1.2223619079946402E-2"/>
                </c:manualLayout>
              </c:layout>
              <c:showVal val="1"/>
            </c:dLbl>
            <c:dLbl>
              <c:idx val="4"/>
              <c:layout>
                <c:manualLayout>
                  <c:x val="1.3912570147106115E-2"/>
                  <c:y val="-1.0186349233288743E-2"/>
                </c:manualLayout>
              </c:layout>
              <c:tx>
                <c:rich>
                  <a:bodyPr/>
                  <a:lstStyle/>
                  <a:p>
                    <a:r>
                      <a:rPr lang="en-US" altLang="en-US" dirty="0" smtClean="0">
                        <a:latin typeface="Times New Roman" pitchFamily="18" charset="0"/>
                        <a:cs typeface="Times New Roman" pitchFamily="18" charset="0"/>
                      </a:rPr>
                      <a:t>6.6</a:t>
                    </a:r>
                    <a:endParaRPr lang="en-US" altLang="en-US" dirty="0">
                      <a:latin typeface="Times New Roman" pitchFamily="18" charset="0"/>
                      <a:cs typeface="Times New Roman" pitchFamily="18" charset="0"/>
                    </a:endParaRPr>
                  </a:p>
                </c:rich>
              </c:tx>
              <c:showVal val="1"/>
            </c:dLbl>
            <c:dLbl>
              <c:idx val="5"/>
              <c:layout>
                <c:manualLayout>
                  <c:x val="1.0820887892193301E-2"/>
                  <c:y val="-1.2223619079946478E-2"/>
                </c:manualLayout>
              </c:layout>
              <c:tx>
                <c:rich>
                  <a:bodyPr/>
                  <a:lstStyle/>
                  <a:p>
                    <a:r>
                      <a:rPr lang="en-US" altLang="en-US" dirty="0" smtClean="0">
                        <a:latin typeface="Times New Roman" pitchFamily="18" charset="0"/>
                        <a:cs typeface="Times New Roman" pitchFamily="18" charset="0"/>
                      </a:rPr>
                      <a:t>7.0</a:t>
                    </a:r>
                    <a:endParaRPr lang="en-US" altLang="en-US" dirty="0">
                      <a:latin typeface="Times New Roman" pitchFamily="18" charset="0"/>
                      <a:cs typeface="Times New Roman" pitchFamily="18" charset="0"/>
                    </a:endParaRPr>
                  </a:p>
                </c:rich>
              </c:tx>
              <c:showVal val="1"/>
            </c:dLbl>
            <c:dLbl>
              <c:idx val="6"/>
              <c:layout>
                <c:manualLayout>
                  <c:x val="1.0820887892193341E-2"/>
                  <c:y val="-4.0745396933154895E-3"/>
                </c:manualLayout>
              </c:layout>
              <c:showVal val="1"/>
            </c:dLbl>
            <c:dLbl>
              <c:idx val="7"/>
              <c:layout>
                <c:manualLayout>
                  <c:x val="1.0820887892193301E-2"/>
                  <c:y val="-6.1118095399732434E-3"/>
                </c:manualLayout>
              </c:layout>
              <c:spPr>
                <a:solidFill>
                  <a:srgbClr val="FFFFFF"/>
                </a:solidFill>
              </c:spPr>
              <c:txPr>
                <a:bodyPr/>
                <a:lstStyle/>
                <a:p>
                  <a:pPr>
                    <a:defRPr lang="ko-KR">
                      <a:latin typeface="Times New Roman" pitchFamily="18" charset="0"/>
                      <a:cs typeface="Times New Roman" pitchFamily="18" charset="0"/>
                    </a:defRPr>
                  </a:pPr>
                  <a:endParaRPr lang="nl-NL"/>
                </a:p>
              </c:txPr>
              <c:showVal val="1"/>
            </c:dLbl>
            <c:dLbl>
              <c:idx val="8"/>
              <c:layout>
                <c:manualLayout>
                  <c:x val="1.2366729019649483E-2"/>
                  <c:y val="-6.1118095399732434E-3"/>
                </c:manualLayout>
              </c:layout>
              <c:tx>
                <c:rich>
                  <a:bodyPr/>
                  <a:lstStyle/>
                  <a:p>
                    <a:r>
                      <a:rPr lang="en-US" altLang="en-US" dirty="0" smtClean="0">
                        <a:latin typeface="Times New Roman" pitchFamily="18" charset="0"/>
                        <a:cs typeface="Times New Roman" pitchFamily="18" charset="0"/>
                      </a:rPr>
                      <a:t>10.5</a:t>
                    </a:r>
                    <a:endParaRPr lang="en-US" altLang="en-US" dirty="0">
                      <a:latin typeface="Times New Roman" pitchFamily="18" charset="0"/>
                      <a:cs typeface="Times New Roman" pitchFamily="18" charset="0"/>
                    </a:endParaRPr>
                  </a:p>
                </c:rich>
              </c:tx>
              <c:showVal val="1"/>
            </c:dLbl>
            <c:dLbl>
              <c:idx val="9"/>
              <c:layout>
                <c:manualLayout>
                  <c:x val="1.0820887892193301E-2"/>
                  <c:y val="-6.1118095399732434E-3"/>
                </c:manualLayout>
              </c:layout>
              <c:tx>
                <c:rich>
                  <a:bodyPr/>
                  <a:lstStyle/>
                  <a:p>
                    <a:r>
                      <a:rPr lang="en-US" altLang="en-US" dirty="0" smtClean="0">
                        <a:latin typeface="Times New Roman" pitchFamily="18" charset="0"/>
                        <a:cs typeface="Times New Roman" pitchFamily="18" charset="0"/>
                      </a:rPr>
                      <a:t>11.0</a:t>
                    </a:r>
                    <a:endParaRPr lang="en-US" altLang="en-US" dirty="0">
                      <a:latin typeface="Times New Roman" pitchFamily="18" charset="0"/>
                      <a:cs typeface="Times New Roman" pitchFamily="18" charset="0"/>
                    </a:endParaRPr>
                  </a:p>
                </c:rich>
              </c:tx>
              <c:showVal val="1"/>
            </c:dLbl>
            <c:dLbl>
              <c:idx val="10"/>
              <c:layout>
                <c:manualLayout>
                  <c:x val="1.3912570147106115E-2"/>
                  <c:y val="-1.0186349233288743E-2"/>
                </c:manualLayout>
              </c:layout>
              <c:showVal val="1"/>
            </c:dLbl>
            <c:txPr>
              <a:bodyPr/>
              <a:lstStyle/>
              <a:p>
                <a:pPr>
                  <a:defRPr lang="ko-KR">
                    <a:latin typeface="Times New Roman" pitchFamily="18" charset="0"/>
                    <a:cs typeface="Times New Roman" pitchFamily="18" charset="0"/>
                  </a:defRPr>
                </a:pPr>
                <a:endParaRPr lang="nl-NL"/>
              </a:p>
            </c:txPr>
            <c:showVal val="1"/>
          </c:dLbls>
          <c:cat>
            <c:strRef>
              <c:f>Sheet1!$A$335:$A$345</c:f>
              <c:strCache>
                <c:ptCount val="11"/>
                <c:pt idx="0">
                  <c:v>기타프로그램</c:v>
                </c:pt>
                <c:pt idx="1">
                  <c:v>바다정원</c:v>
                </c:pt>
                <c:pt idx="2">
                  <c:v>조롱박터널</c:v>
                </c:pt>
                <c:pt idx="3">
                  <c:v>야생화관</c:v>
                </c:pt>
                <c:pt idx="4">
                  <c:v>튤립원</c:v>
                </c:pt>
                <c:pt idx="5">
                  <c:v>꽃음식관</c:v>
                </c:pt>
                <c:pt idx="6">
                  <c:v>숭례문</c:v>
                </c:pt>
                <c:pt idx="7">
                  <c:v>꽃의 교류관</c:v>
                </c:pt>
                <c:pt idx="8">
                  <c:v>꽃문화체험관</c:v>
                </c:pt>
                <c:pt idx="9">
                  <c:v>꽃의미래관</c:v>
                </c:pt>
                <c:pt idx="10">
                  <c:v>플라워심포니관</c:v>
                </c:pt>
              </c:strCache>
            </c:strRef>
          </c:cat>
          <c:val>
            <c:numRef>
              <c:f>Sheet1!$B$335:$B$345</c:f>
              <c:numCache>
                <c:formatCode>General</c:formatCode>
                <c:ptCount val="11"/>
                <c:pt idx="0">
                  <c:v>16</c:v>
                </c:pt>
                <c:pt idx="1">
                  <c:v>2.9</c:v>
                </c:pt>
                <c:pt idx="2">
                  <c:v>2.9</c:v>
                </c:pt>
                <c:pt idx="3">
                  <c:v>6.2</c:v>
                </c:pt>
                <c:pt idx="4">
                  <c:v>6.6</c:v>
                </c:pt>
                <c:pt idx="5">
                  <c:v>7</c:v>
                </c:pt>
                <c:pt idx="6">
                  <c:v>7.4</c:v>
                </c:pt>
                <c:pt idx="7">
                  <c:v>9.2000000000000011</c:v>
                </c:pt>
                <c:pt idx="8">
                  <c:v>10.5</c:v>
                </c:pt>
                <c:pt idx="9">
                  <c:v>11</c:v>
                </c:pt>
                <c:pt idx="10">
                  <c:v>20.100000000000001</c:v>
                </c:pt>
              </c:numCache>
            </c:numRef>
          </c:val>
        </c:ser>
        <c:dLbls>
          <c:showVal val="1"/>
        </c:dLbls>
        <c:gapWidth val="74"/>
        <c:shape val="box"/>
        <c:axId val="85519744"/>
        <c:axId val="91870336"/>
        <c:axId val="0"/>
      </c:bar3DChart>
      <c:catAx>
        <c:axId val="85519744"/>
        <c:scaling>
          <c:orientation val="minMax"/>
        </c:scaling>
        <c:delete val="1"/>
        <c:axPos val="l"/>
        <c:tickLblPos val="none"/>
        <c:crossAx val="91870336"/>
        <c:crosses val="autoZero"/>
        <c:auto val="1"/>
        <c:lblAlgn val="ctr"/>
        <c:lblOffset val="100"/>
      </c:catAx>
      <c:valAx>
        <c:axId val="91870336"/>
        <c:scaling>
          <c:orientation val="minMax"/>
          <c:max val="30"/>
        </c:scaling>
        <c:axPos val="b"/>
        <c:majorGridlines/>
        <c:numFmt formatCode="General" sourceLinked="1"/>
        <c:tickLblPos val="nextTo"/>
        <c:txPr>
          <a:bodyPr/>
          <a:lstStyle/>
          <a:p>
            <a:pPr>
              <a:defRPr lang="ko-KR">
                <a:latin typeface="Times New Roman" pitchFamily="18" charset="0"/>
                <a:cs typeface="Times New Roman" pitchFamily="18" charset="0"/>
              </a:defRPr>
            </a:pPr>
            <a:endParaRPr lang="nl-NL"/>
          </a:p>
        </c:txPr>
        <c:crossAx val="85519744"/>
        <c:crosses val="autoZero"/>
        <c:crossBetween val="between"/>
        <c:majorUnit val="10"/>
      </c:valAx>
    </c:plotArea>
    <c:plotVisOnly val="1"/>
  </c:chart>
  <c:txPr>
    <a:bodyPr/>
    <a:lstStyle/>
    <a:p>
      <a:pPr>
        <a:defRPr b="0">
          <a:latin typeface="HY헤드라인M" pitchFamily="18" charset="-127"/>
          <a:ea typeface="HY헤드라인M" pitchFamily="18" charset="-127"/>
        </a:defRPr>
      </a:pPr>
      <a:endParaRPr lang="nl-NL"/>
    </a:p>
  </c:txPr>
  <c:externalData r:id="rId2"/>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nl-NL"/>
  <c:chart>
    <c:autoTitleDeleted val="1"/>
    <c:view3D>
      <c:rAngAx val="1"/>
    </c:view3D>
    <c:plotArea>
      <c:layout>
        <c:manualLayout>
          <c:layoutTarget val="inner"/>
          <c:xMode val="edge"/>
          <c:yMode val="edge"/>
          <c:x val="0.23655587458119678"/>
          <c:y val="3.0877186157826492E-2"/>
          <c:w val="0.7191400734431791"/>
          <c:h val="0.84319539313266623"/>
        </c:manualLayout>
      </c:layout>
      <c:bar3DChart>
        <c:barDir val="bar"/>
        <c:grouping val="clustered"/>
        <c:ser>
          <c:idx val="0"/>
          <c:order val="0"/>
          <c:tx>
            <c:strRef>
              <c:f>Sheet3!$B$48</c:f>
              <c:strCache>
                <c:ptCount val="1"/>
                <c:pt idx="0">
                  <c:v>2009년</c:v>
                </c:pt>
              </c:strCache>
            </c:strRef>
          </c:tx>
          <c:spPr>
            <a:solidFill>
              <a:srgbClr val="0070C0"/>
            </a:solidFill>
          </c:spPr>
          <c:dLbls>
            <c:dLbl>
              <c:idx val="0"/>
              <c:layout>
                <c:manualLayout>
                  <c:x val="9.3109855993511268E-3"/>
                  <c:y val="-7.6045627376425924E-3"/>
                </c:manualLayout>
              </c:layout>
              <c:tx>
                <c:rich>
                  <a:bodyPr/>
                  <a:lstStyle/>
                  <a:p>
                    <a:r>
                      <a:rPr lang="en-US" altLang="en-US" dirty="0" smtClean="0">
                        <a:latin typeface="Times New Roman" pitchFamily="18" charset="0"/>
                        <a:cs typeface="Times New Roman" pitchFamily="18" charset="0"/>
                      </a:rPr>
                      <a:t>30.4</a:t>
                    </a:r>
                    <a:endParaRPr lang="en-US" altLang="en-US" dirty="0">
                      <a:latin typeface="Times New Roman" pitchFamily="18" charset="0"/>
                      <a:cs typeface="Times New Roman" pitchFamily="18" charset="0"/>
                    </a:endParaRPr>
                  </a:p>
                </c:rich>
              </c:tx>
              <c:showVal val="1"/>
            </c:dLbl>
            <c:dLbl>
              <c:idx val="1"/>
              <c:layout>
                <c:manualLayout>
                  <c:x val="1.3035379839091506E-2"/>
                  <c:y val="-7.6045627376424927E-3"/>
                </c:manualLayout>
              </c:layout>
              <c:showVal val="1"/>
            </c:dLbl>
            <c:dLbl>
              <c:idx val="2"/>
              <c:layout>
                <c:manualLayout>
                  <c:x val="7.4487884794809034E-3"/>
                  <c:y val="-2.5348542458807802E-3"/>
                </c:manualLayout>
              </c:layout>
              <c:showVal val="1"/>
            </c:dLbl>
            <c:dLbl>
              <c:idx val="3"/>
              <c:layout>
                <c:manualLayout>
                  <c:x val="9.3109855993511268E-3"/>
                  <c:y val="-2.5348542458808652E-3"/>
                </c:manualLayout>
              </c:layout>
              <c:showVal val="1"/>
            </c:dLbl>
            <c:dLbl>
              <c:idx val="4"/>
              <c:layout>
                <c:manualLayout>
                  <c:x val="7.4487884794809034E-3"/>
                  <c:y val="-5.0697084917620781E-3"/>
                </c:manualLayout>
              </c:layout>
              <c:showVal val="1"/>
            </c:dLbl>
            <c:dLbl>
              <c:idx val="5"/>
              <c:layout>
                <c:manualLayout>
                  <c:x val="1.1173182719221301E-2"/>
                  <c:y val="-7.6045627376425924E-3"/>
                </c:manualLayout>
              </c:layout>
              <c:showVal val="1"/>
            </c:dLbl>
            <c:dLbl>
              <c:idx val="6"/>
              <c:layout>
                <c:manualLayout>
                  <c:x val="1.3035379839091506E-2"/>
                  <c:y val="-5.0697084917620287E-3"/>
                </c:manualLayout>
              </c:layout>
              <c:showVal val="1"/>
            </c:dLbl>
            <c:dLbl>
              <c:idx val="7"/>
              <c:layout>
                <c:manualLayout>
                  <c:x val="9.3109855993511268E-3"/>
                  <c:y val="-1.0139416983522874E-2"/>
                </c:manualLayout>
              </c:layout>
              <c:showVal val="1"/>
            </c:dLbl>
            <c:dLbl>
              <c:idx val="8"/>
              <c:layout>
                <c:manualLayout>
                  <c:x val="1.1173182719221301E-2"/>
                  <c:y val="-5.0697084917620781E-3"/>
                </c:manualLayout>
              </c:layout>
              <c:showVal val="1"/>
            </c:dLbl>
            <c:dLbl>
              <c:idx val="9"/>
              <c:layout>
                <c:manualLayout>
                  <c:x val="1.3035379839091506E-2"/>
                  <c:y val="-2.5348542458808652E-3"/>
                </c:manualLayout>
              </c:layout>
              <c:showVal val="1"/>
            </c:dLbl>
            <c:dLbl>
              <c:idx val="10"/>
              <c:layout>
                <c:manualLayout>
                  <c:x val="5.5865913596106834E-3"/>
                  <c:y val="-1.0139416983522874E-2"/>
                </c:manualLayout>
              </c:layout>
              <c:showVal val="1"/>
            </c:dLbl>
            <c:spPr>
              <a:solidFill>
                <a:schemeClr val="bg1"/>
              </a:solidFill>
            </c:spPr>
            <c:txPr>
              <a:bodyPr/>
              <a:lstStyle/>
              <a:p>
                <a:pPr>
                  <a:defRPr lang="ko-KR" sz="900">
                    <a:latin typeface="Times New Roman" pitchFamily="18" charset="0"/>
                    <a:cs typeface="Times New Roman" pitchFamily="18" charset="0"/>
                  </a:defRPr>
                </a:pPr>
                <a:endParaRPr lang="nl-NL"/>
              </a:p>
            </c:txPr>
            <c:showVal val="1"/>
          </c:dLbls>
          <c:cat>
            <c:strRef>
              <c:f>Sheet3!$A$49:$A$59</c:f>
              <c:strCache>
                <c:ptCount val="11"/>
                <c:pt idx="0">
                  <c:v>기타프로그램</c:v>
                </c:pt>
                <c:pt idx="1">
                  <c:v>장미원</c:v>
                </c:pt>
                <c:pt idx="2">
                  <c:v>조롱박터널</c:v>
                </c:pt>
                <c:pt idx="3">
                  <c:v>야생화관</c:v>
                </c:pt>
                <c:pt idx="4">
                  <c:v>꽃의 교류관</c:v>
                </c:pt>
                <c:pt idx="5">
                  <c:v>꽃문화체험관</c:v>
                </c:pt>
                <c:pt idx="6">
                  <c:v>끛음식관</c:v>
                </c:pt>
                <c:pt idx="7">
                  <c:v>꽃의미래관</c:v>
                </c:pt>
                <c:pt idx="8">
                  <c:v>튤립원</c:v>
                </c:pt>
                <c:pt idx="9">
                  <c:v>숭례문</c:v>
                </c:pt>
                <c:pt idx="10">
                  <c:v>플라워심포니관</c:v>
                </c:pt>
              </c:strCache>
            </c:strRef>
          </c:cat>
          <c:val>
            <c:numRef>
              <c:f>Sheet3!$B$49:$B$59</c:f>
              <c:numCache>
                <c:formatCode>General</c:formatCode>
                <c:ptCount val="11"/>
                <c:pt idx="0">
                  <c:v>29.5</c:v>
                </c:pt>
                <c:pt idx="1">
                  <c:v>3.1</c:v>
                </c:pt>
                <c:pt idx="2">
                  <c:v>4.3</c:v>
                </c:pt>
                <c:pt idx="3">
                  <c:v>4.9000000000000004</c:v>
                </c:pt>
                <c:pt idx="4">
                  <c:v>6.1</c:v>
                </c:pt>
                <c:pt idx="5">
                  <c:v>6.2</c:v>
                </c:pt>
                <c:pt idx="6">
                  <c:v>6.3</c:v>
                </c:pt>
                <c:pt idx="7">
                  <c:v>7.4</c:v>
                </c:pt>
                <c:pt idx="8">
                  <c:v>8.3000000000000007</c:v>
                </c:pt>
                <c:pt idx="9">
                  <c:v>8.8000000000000007</c:v>
                </c:pt>
                <c:pt idx="10">
                  <c:v>14.2</c:v>
                </c:pt>
              </c:numCache>
            </c:numRef>
          </c:val>
        </c:ser>
        <c:dLbls>
          <c:showVal val="1"/>
        </c:dLbls>
        <c:gapWidth val="70"/>
        <c:shape val="box"/>
        <c:axId val="92279936"/>
        <c:axId val="92281472"/>
        <c:axId val="0"/>
      </c:bar3DChart>
      <c:catAx>
        <c:axId val="92279936"/>
        <c:scaling>
          <c:orientation val="minMax"/>
        </c:scaling>
        <c:delete val="1"/>
        <c:axPos val="l"/>
        <c:tickLblPos val="none"/>
        <c:crossAx val="92281472"/>
        <c:crosses val="autoZero"/>
        <c:auto val="1"/>
        <c:lblAlgn val="ctr"/>
        <c:lblOffset val="100"/>
      </c:catAx>
      <c:valAx>
        <c:axId val="92281472"/>
        <c:scaling>
          <c:orientation val="minMax"/>
        </c:scaling>
        <c:axPos val="b"/>
        <c:majorGridlines/>
        <c:numFmt formatCode="General" sourceLinked="1"/>
        <c:tickLblPos val="nextTo"/>
        <c:txPr>
          <a:bodyPr/>
          <a:lstStyle/>
          <a:p>
            <a:pPr>
              <a:defRPr lang="ko-KR">
                <a:latin typeface="Times New Roman" pitchFamily="18" charset="0"/>
                <a:cs typeface="Times New Roman" pitchFamily="18" charset="0"/>
              </a:defRPr>
            </a:pPr>
            <a:endParaRPr lang="nl-NL"/>
          </a:p>
        </c:txPr>
        <c:crossAx val="92279936"/>
        <c:crosses val="autoZero"/>
        <c:crossBetween val="between"/>
      </c:valAx>
    </c:plotArea>
    <c:plotVisOnly val="1"/>
  </c:chart>
  <c:spPr>
    <a:ln>
      <a:solidFill>
        <a:prstClr val="black"/>
      </a:solidFill>
    </a:ln>
  </c:spPr>
  <c:txPr>
    <a:bodyPr/>
    <a:lstStyle/>
    <a:p>
      <a:pPr>
        <a:defRPr b="0">
          <a:latin typeface="HY헤드라인M" pitchFamily="18" charset="-127"/>
          <a:ea typeface="HY헤드라인M" pitchFamily="18" charset="-127"/>
        </a:defRPr>
      </a:pPr>
      <a:endParaRPr lang="nl-NL"/>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nl-NL"/>
  <c:clrMapOvr bg1="lt1" tx1="dk1" bg2="lt2" tx2="dk2" accent1="accent1" accent2="accent2" accent3="accent3" accent4="accent4" accent5="accent5" accent6="accent6" hlink="hlink" folHlink="folHlink"/>
  <c:chart>
    <c:view3D>
      <c:rAngAx val="1"/>
    </c:view3D>
    <c:plotArea>
      <c:layout/>
      <c:bar3DChart>
        <c:barDir val="bar"/>
        <c:grouping val="clustered"/>
        <c:ser>
          <c:idx val="0"/>
          <c:order val="0"/>
          <c:spPr>
            <a:solidFill>
              <a:srgbClr val="0070C0"/>
            </a:solidFill>
          </c:spPr>
          <c:dLbls>
            <c:dLbl>
              <c:idx val="0"/>
              <c:layout>
                <c:manualLayout>
                  <c:x val="9.227220299884771E-3"/>
                  <c:y val="-6.5681444991789817E-3"/>
                </c:manualLayout>
              </c:layout>
              <c:tx>
                <c:rich>
                  <a:bodyPr/>
                  <a:lstStyle/>
                  <a:p>
                    <a:r>
                      <a:rPr lang="en-US" altLang="en-US" dirty="0" smtClean="0">
                        <a:latin typeface="Times New Roman" pitchFamily="18" charset="0"/>
                        <a:cs typeface="Times New Roman" pitchFamily="18" charset="0"/>
                      </a:rPr>
                      <a:t>22.9</a:t>
                    </a:r>
                    <a:endParaRPr lang="en-US" altLang="en-US" dirty="0">
                      <a:latin typeface="Times New Roman" pitchFamily="18" charset="0"/>
                      <a:cs typeface="Times New Roman" pitchFamily="18" charset="0"/>
                    </a:endParaRPr>
                  </a:p>
                </c:rich>
              </c:tx>
              <c:showVal val="1"/>
            </c:dLbl>
            <c:dLbl>
              <c:idx val="1"/>
              <c:layout>
                <c:manualLayout>
                  <c:x val="7.6893502499039024E-3"/>
                  <c:y val="-2.189381499726402E-3"/>
                </c:manualLayout>
              </c:layout>
              <c:spPr>
                <a:solidFill>
                  <a:schemeClr val="bg1"/>
                </a:solidFill>
              </c:spPr>
              <c:txPr>
                <a:bodyPr/>
                <a:lstStyle/>
                <a:p>
                  <a:pPr>
                    <a:defRPr lang="ko-KR">
                      <a:latin typeface="Times New Roman" pitchFamily="18" charset="0"/>
                      <a:cs typeface="Times New Roman" pitchFamily="18" charset="0"/>
                    </a:defRPr>
                  </a:pPr>
                  <a:endParaRPr lang="nl-NL"/>
                </a:p>
              </c:txPr>
              <c:showVal val="1"/>
            </c:dLbl>
            <c:dLbl>
              <c:idx val="2"/>
              <c:layout>
                <c:manualLayout>
                  <c:x val="6.1514801999232134E-3"/>
                  <c:y val="-8.7575259989054067E-3"/>
                </c:manualLayout>
              </c:layout>
              <c:spPr>
                <a:solidFill>
                  <a:schemeClr val="bg1"/>
                </a:solidFill>
              </c:spPr>
              <c:txPr>
                <a:bodyPr/>
                <a:lstStyle/>
                <a:p>
                  <a:pPr>
                    <a:defRPr lang="ko-KR">
                      <a:latin typeface="Times New Roman" pitchFamily="18" charset="0"/>
                      <a:cs typeface="Times New Roman" pitchFamily="18" charset="0"/>
                    </a:defRPr>
                  </a:pPr>
                  <a:endParaRPr lang="nl-NL"/>
                </a:p>
              </c:txPr>
              <c:showVal val="1"/>
            </c:dLbl>
            <c:dLbl>
              <c:idx val="3"/>
              <c:layout>
                <c:manualLayout>
                  <c:x val="1.0765090349865844E-2"/>
                  <c:y val="-4.3787629994528499E-3"/>
                </c:manualLayout>
              </c:layout>
              <c:spPr>
                <a:solidFill>
                  <a:schemeClr val="bg1"/>
                </a:solidFill>
              </c:spPr>
              <c:txPr>
                <a:bodyPr/>
                <a:lstStyle/>
                <a:p>
                  <a:pPr>
                    <a:defRPr lang="ko-KR">
                      <a:latin typeface="Times New Roman" pitchFamily="18" charset="0"/>
                      <a:cs typeface="Times New Roman" pitchFamily="18" charset="0"/>
                    </a:defRPr>
                  </a:pPr>
                  <a:endParaRPr lang="nl-NL"/>
                </a:p>
              </c:txPr>
              <c:showVal val="1"/>
            </c:dLbl>
            <c:dLbl>
              <c:idx val="4"/>
              <c:layout>
                <c:manualLayout>
                  <c:x val="9.2272202998846704E-3"/>
                  <c:y val="-6.5681444991789817E-3"/>
                </c:manualLayout>
              </c:layout>
              <c:showVal val="1"/>
            </c:dLbl>
            <c:dLbl>
              <c:idx val="5"/>
              <c:layout>
                <c:manualLayout>
                  <c:x val="1.0765090349865896E-2"/>
                  <c:y val="-2.189381499726402E-3"/>
                </c:manualLayout>
              </c:layout>
              <c:tx>
                <c:rich>
                  <a:bodyPr/>
                  <a:lstStyle/>
                  <a:p>
                    <a:pPr>
                      <a:defRPr lang="ko-KR">
                        <a:latin typeface="Times New Roman" pitchFamily="18" charset="0"/>
                        <a:cs typeface="Times New Roman" pitchFamily="18" charset="0"/>
                      </a:defRPr>
                    </a:pPr>
                    <a:r>
                      <a:rPr lang="en-US" altLang="en-US" dirty="0" smtClean="0">
                        <a:latin typeface="Times New Roman" pitchFamily="18" charset="0"/>
                        <a:cs typeface="Times New Roman" pitchFamily="18" charset="0"/>
                      </a:rPr>
                      <a:t>6.4</a:t>
                    </a:r>
                    <a:endParaRPr lang="en-US" altLang="en-US" dirty="0">
                      <a:latin typeface="Times New Roman" pitchFamily="18" charset="0"/>
                      <a:cs typeface="Times New Roman" pitchFamily="18" charset="0"/>
                    </a:endParaRPr>
                  </a:p>
                </c:rich>
              </c:tx>
              <c:spPr>
                <a:solidFill>
                  <a:schemeClr val="bg1"/>
                </a:solidFill>
              </c:spPr>
              <c:showVal val="1"/>
            </c:dLbl>
            <c:dLbl>
              <c:idx val="6"/>
              <c:layout>
                <c:manualLayout>
                  <c:x val="9.2272202998846704E-3"/>
                  <c:y val="-2.189381499726402E-3"/>
                </c:manualLayout>
              </c:layout>
              <c:spPr>
                <a:solidFill>
                  <a:schemeClr val="bg1"/>
                </a:solidFill>
              </c:spPr>
              <c:txPr>
                <a:bodyPr/>
                <a:lstStyle/>
                <a:p>
                  <a:pPr>
                    <a:defRPr lang="ko-KR">
                      <a:latin typeface="Times New Roman" pitchFamily="18" charset="0"/>
                      <a:cs typeface="Times New Roman" pitchFamily="18" charset="0"/>
                    </a:defRPr>
                  </a:pPr>
                  <a:endParaRPr lang="nl-NL"/>
                </a:p>
              </c:txPr>
              <c:showVal val="1"/>
            </c:dLbl>
            <c:dLbl>
              <c:idx val="7"/>
              <c:layout>
                <c:manualLayout>
                  <c:x val="9.2272202998846704E-3"/>
                  <c:y val="-4.3787629994528499E-3"/>
                </c:manualLayout>
              </c:layout>
              <c:spPr>
                <a:solidFill>
                  <a:srgbClr val="FFFFFF"/>
                </a:solidFill>
              </c:spPr>
              <c:txPr>
                <a:bodyPr/>
                <a:lstStyle/>
                <a:p>
                  <a:pPr>
                    <a:defRPr lang="ko-KR">
                      <a:latin typeface="Times New Roman" pitchFamily="18" charset="0"/>
                      <a:cs typeface="Times New Roman" pitchFamily="18" charset="0"/>
                    </a:defRPr>
                  </a:pPr>
                  <a:endParaRPr lang="nl-NL"/>
                </a:p>
              </c:txPr>
              <c:showVal val="1"/>
            </c:dLbl>
            <c:dLbl>
              <c:idx val="8"/>
              <c:layout>
                <c:manualLayout>
                  <c:x val="9.2272202998846704E-3"/>
                  <c:y val="-8.7575259989054067E-3"/>
                </c:manualLayout>
              </c:layout>
              <c:showVal val="1"/>
            </c:dLbl>
            <c:dLbl>
              <c:idx val="9"/>
              <c:layout>
                <c:manualLayout>
                  <c:x val="1.0765090349865844E-2"/>
                  <c:y val="-4.3787629994528499E-3"/>
                </c:manualLayout>
              </c:layout>
              <c:tx>
                <c:rich>
                  <a:bodyPr/>
                  <a:lstStyle/>
                  <a:p>
                    <a:r>
                      <a:rPr lang="en-US" altLang="en-US" dirty="0" smtClean="0">
                        <a:latin typeface="Times New Roman" pitchFamily="18" charset="0"/>
                        <a:cs typeface="Times New Roman" pitchFamily="18" charset="0"/>
                      </a:rPr>
                      <a:t>11.8</a:t>
                    </a:r>
                    <a:endParaRPr lang="en-US" altLang="en-US" dirty="0">
                      <a:latin typeface="Times New Roman" pitchFamily="18" charset="0"/>
                      <a:cs typeface="Times New Roman" pitchFamily="18" charset="0"/>
                    </a:endParaRPr>
                  </a:p>
                </c:rich>
              </c:tx>
              <c:showVal val="1"/>
            </c:dLbl>
            <c:dLbl>
              <c:idx val="10"/>
              <c:layout>
                <c:manualLayout>
                  <c:x val="1.0765090349865844E-2"/>
                  <c:y val="-8.7575259989054067E-3"/>
                </c:manualLayout>
              </c:layout>
              <c:showVal val="1"/>
            </c:dLbl>
            <c:txPr>
              <a:bodyPr/>
              <a:lstStyle/>
              <a:p>
                <a:pPr>
                  <a:defRPr lang="ko-KR">
                    <a:latin typeface="Times New Roman" pitchFamily="18" charset="0"/>
                    <a:cs typeface="Times New Roman" pitchFamily="18" charset="0"/>
                  </a:defRPr>
                </a:pPr>
                <a:endParaRPr lang="nl-NL"/>
              </a:p>
            </c:txPr>
            <c:showVal val="1"/>
          </c:dLbls>
          <c:cat>
            <c:strRef>
              <c:f>Sheet1!$B$367:$B$377</c:f>
              <c:strCache>
                <c:ptCount val="11"/>
                <c:pt idx="0">
                  <c:v>기타프로그램</c:v>
                </c:pt>
                <c:pt idx="1">
                  <c:v>꽃음식관</c:v>
                </c:pt>
                <c:pt idx="2">
                  <c:v>동화이야기속으로</c:v>
                </c:pt>
                <c:pt idx="3">
                  <c:v>수목원</c:v>
                </c:pt>
                <c:pt idx="4">
                  <c:v>튤립원</c:v>
                </c:pt>
                <c:pt idx="5">
                  <c:v>야생화관</c:v>
                </c:pt>
                <c:pt idx="6">
                  <c:v>꽃의교류관</c:v>
                </c:pt>
                <c:pt idx="7">
                  <c:v>꽃문화체험관</c:v>
                </c:pt>
                <c:pt idx="8">
                  <c:v>숭례문</c:v>
                </c:pt>
                <c:pt idx="9">
                  <c:v>꽃의미래관</c:v>
                </c:pt>
                <c:pt idx="10">
                  <c:v>플라워심포니관</c:v>
                </c:pt>
              </c:strCache>
            </c:strRef>
          </c:cat>
          <c:val>
            <c:numRef>
              <c:f>Sheet1!$C$367:$C$377</c:f>
              <c:numCache>
                <c:formatCode>General</c:formatCode>
                <c:ptCount val="11"/>
                <c:pt idx="0">
                  <c:v>26.6</c:v>
                </c:pt>
                <c:pt idx="1">
                  <c:v>3.8</c:v>
                </c:pt>
                <c:pt idx="2">
                  <c:v>4.2</c:v>
                </c:pt>
                <c:pt idx="3">
                  <c:v>4.3</c:v>
                </c:pt>
                <c:pt idx="4">
                  <c:v>4.4000000000000004</c:v>
                </c:pt>
                <c:pt idx="5">
                  <c:v>5.4</c:v>
                </c:pt>
                <c:pt idx="6">
                  <c:v>9.2000000000000011</c:v>
                </c:pt>
                <c:pt idx="7">
                  <c:v>9.5</c:v>
                </c:pt>
                <c:pt idx="8">
                  <c:v>10.3</c:v>
                </c:pt>
                <c:pt idx="9">
                  <c:v>11.8</c:v>
                </c:pt>
                <c:pt idx="10">
                  <c:v>13.2</c:v>
                </c:pt>
              </c:numCache>
            </c:numRef>
          </c:val>
        </c:ser>
        <c:dLbls>
          <c:showVal val="1"/>
        </c:dLbls>
        <c:gapWidth val="74"/>
        <c:shape val="box"/>
        <c:axId val="91800704"/>
        <c:axId val="91802240"/>
        <c:axId val="0"/>
      </c:bar3DChart>
      <c:catAx>
        <c:axId val="91800704"/>
        <c:scaling>
          <c:orientation val="minMax"/>
        </c:scaling>
        <c:delete val="1"/>
        <c:axPos val="l"/>
        <c:tickLblPos val="none"/>
        <c:crossAx val="91802240"/>
        <c:crosses val="autoZero"/>
        <c:auto val="1"/>
        <c:lblAlgn val="ctr"/>
        <c:lblOffset val="100"/>
      </c:catAx>
      <c:valAx>
        <c:axId val="91802240"/>
        <c:scaling>
          <c:orientation val="minMax"/>
          <c:max val="30"/>
        </c:scaling>
        <c:axPos val="b"/>
        <c:majorGridlines/>
        <c:numFmt formatCode="General" sourceLinked="1"/>
        <c:tickLblPos val="nextTo"/>
        <c:txPr>
          <a:bodyPr/>
          <a:lstStyle/>
          <a:p>
            <a:pPr>
              <a:defRPr lang="ko-KR">
                <a:latin typeface="Times New Roman" pitchFamily="18" charset="0"/>
                <a:cs typeface="Times New Roman" pitchFamily="18" charset="0"/>
              </a:defRPr>
            </a:pPr>
            <a:endParaRPr lang="nl-NL"/>
          </a:p>
        </c:txPr>
        <c:crossAx val="91800704"/>
        <c:crosses val="autoZero"/>
        <c:crossBetween val="between"/>
        <c:majorUnit val="10"/>
      </c:valAx>
    </c:plotArea>
    <c:plotVisOnly val="1"/>
  </c:chart>
  <c:txPr>
    <a:bodyPr/>
    <a:lstStyle/>
    <a:p>
      <a:pPr>
        <a:defRPr b="0">
          <a:latin typeface="HY헤드라인M" pitchFamily="18" charset="-127"/>
          <a:ea typeface="HY헤드라인M" pitchFamily="18" charset="-127"/>
        </a:defRPr>
      </a:pPr>
      <a:endParaRPr lang="nl-NL"/>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nl-NL"/>
  <c:clrMapOvr bg1="lt1" tx1="dk1" bg2="lt2" tx2="dk2" accent1="accent1" accent2="accent2" accent3="accent3" accent4="accent4" accent5="accent5" accent6="accent6" hlink="hlink" folHlink="folHlink"/>
  <c:chart>
    <c:view3D>
      <c:rAngAx val="1"/>
    </c:view3D>
    <c:plotArea>
      <c:layout>
        <c:manualLayout>
          <c:layoutTarget val="inner"/>
          <c:xMode val="edge"/>
          <c:yMode val="edge"/>
          <c:x val="8.7133334872730339E-2"/>
          <c:y val="0.21515588337734098"/>
          <c:w val="0.88598494469716216"/>
          <c:h val="0.58693259362494321"/>
        </c:manualLayout>
      </c:layout>
      <c:bar3DChart>
        <c:barDir val="col"/>
        <c:grouping val="clustered"/>
        <c:ser>
          <c:idx val="0"/>
          <c:order val="0"/>
          <c:dLbls>
            <c:dLbl>
              <c:idx val="0"/>
              <c:layout>
                <c:manualLayout>
                  <c:x val="2.9447702834799652E-2"/>
                  <c:y val="-6.269616531226746E-2"/>
                </c:manualLayout>
              </c:layout>
              <c:tx>
                <c:rich>
                  <a:bodyPr/>
                  <a:lstStyle/>
                  <a:p>
                    <a:r>
                      <a:rPr lang="en-US" altLang="en-US" sz="900" dirty="0" smtClean="0">
                        <a:latin typeface="Times New Roman" pitchFamily="18" charset="0"/>
                        <a:cs typeface="Times New Roman" pitchFamily="18" charset="0"/>
                      </a:rPr>
                      <a:t>16.7</a:t>
                    </a:r>
                    <a:r>
                      <a:rPr lang="ko-KR" altLang="en-US" sz="900" dirty="0" smtClean="0">
                        <a:latin typeface="Times New Roman" pitchFamily="18" charset="0"/>
                        <a:cs typeface="Times New Roman" pitchFamily="18" charset="0"/>
                      </a:rPr>
                      <a:t> </a:t>
                    </a:r>
                    <a:r>
                      <a:rPr lang="en-US" altLang="ko-KR" sz="900" dirty="0" smtClean="0">
                        <a:latin typeface="Times New Roman" pitchFamily="18" charset="0"/>
                        <a:cs typeface="Times New Roman" pitchFamily="18" charset="0"/>
                      </a:rPr>
                      <a:t>billion</a:t>
                    </a:r>
                    <a:endParaRPr lang="en-US" altLang="en-US" sz="900" dirty="0">
                      <a:latin typeface="Times New Roman" pitchFamily="18" charset="0"/>
                      <a:cs typeface="Times New Roman" pitchFamily="18" charset="0"/>
                    </a:endParaRPr>
                  </a:p>
                </c:rich>
              </c:tx>
              <c:showVal val="1"/>
            </c:dLbl>
            <c:dLbl>
              <c:idx val="1"/>
              <c:layout>
                <c:manualLayout>
                  <c:x val="4.8611111111111112E-2"/>
                  <c:y val="-7.9414838035528956E-2"/>
                </c:manualLayout>
              </c:layout>
              <c:tx>
                <c:rich>
                  <a:bodyPr/>
                  <a:lstStyle/>
                  <a:p>
                    <a:r>
                      <a:rPr lang="en-US" altLang="en-US" sz="900" dirty="0" smtClean="0">
                        <a:latin typeface="Times New Roman" pitchFamily="18" charset="0"/>
                        <a:cs typeface="Times New Roman" pitchFamily="18" charset="0"/>
                      </a:rPr>
                      <a:t>18.3</a:t>
                    </a:r>
                    <a:r>
                      <a:rPr lang="ko-KR" altLang="en-US" sz="900" dirty="0" smtClean="0">
                        <a:latin typeface="Times New Roman" pitchFamily="18" charset="0"/>
                        <a:cs typeface="Times New Roman" pitchFamily="18" charset="0"/>
                      </a:rPr>
                      <a:t> </a:t>
                    </a:r>
                    <a:r>
                      <a:rPr lang="en-US" altLang="ko-KR" sz="900" dirty="0" smtClean="0">
                        <a:latin typeface="Times New Roman" pitchFamily="18" charset="0"/>
                        <a:cs typeface="Times New Roman" pitchFamily="18" charset="0"/>
                      </a:rPr>
                      <a:t>billion</a:t>
                    </a:r>
                    <a:endParaRPr lang="en-US" altLang="en-US" sz="900" dirty="0">
                      <a:latin typeface="Times New Roman" pitchFamily="18" charset="0"/>
                      <a:cs typeface="Times New Roman" pitchFamily="18" charset="0"/>
                    </a:endParaRPr>
                  </a:p>
                </c:rich>
              </c:tx>
              <c:showVal val="1"/>
            </c:dLbl>
            <c:txPr>
              <a:bodyPr/>
              <a:lstStyle/>
              <a:p>
                <a:pPr>
                  <a:defRPr lang="ko-KR" sz="900">
                    <a:latin typeface="Times New Roman" pitchFamily="18" charset="0"/>
                    <a:cs typeface="Times New Roman" pitchFamily="18" charset="0"/>
                  </a:defRPr>
                </a:pPr>
                <a:endParaRPr lang="nl-NL"/>
              </a:p>
            </c:txPr>
            <c:showVal val="1"/>
          </c:dLbls>
          <c:cat>
            <c:strRef>
              <c:f>Sheet2!$B$3:$B$4</c:f>
              <c:strCache>
                <c:ptCount val="2"/>
                <c:pt idx="0">
                  <c:v>총사업비</c:v>
                </c:pt>
                <c:pt idx="1">
                  <c:v>총수입금액</c:v>
                </c:pt>
              </c:strCache>
            </c:strRef>
          </c:cat>
          <c:val>
            <c:numRef>
              <c:f>Sheet2!$C$3:$C$4</c:f>
              <c:numCache>
                <c:formatCode>General</c:formatCode>
                <c:ptCount val="2"/>
                <c:pt idx="0">
                  <c:v>167</c:v>
                </c:pt>
                <c:pt idx="1">
                  <c:v>183</c:v>
                </c:pt>
              </c:numCache>
            </c:numRef>
          </c:val>
        </c:ser>
        <c:dLbls>
          <c:showVal val="1"/>
        </c:dLbls>
        <c:shape val="box"/>
        <c:axId val="58902784"/>
        <c:axId val="59490304"/>
        <c:axId val="0"/>
      </c:bar3DChart>
      <c:catAx>
        <c:axId val="58902784"/>
        <c:scaling>
          <c:orientation val="minMax"/>
        </c:scaling>
        <c:delete val="1"/>
        <c:axPos val="b"/>
        <c:tickLblPos val="none"/>
        <c:crossAx val="59490304"/>
        <c:crosses val="autoZero"/>
        <c:auto val="1"/>
        <c:lblAlgn val="ctr"/>
        <c:lblOffset val="100"/>
      </c:catAx>
      <c:valAx>
        <c:axId val="59490304"/>
        <c:scaling>
          <c:orientation val="minMax"/>
          <c:max val="200"/>
          <c:min val="150"/>
        </c:scaling>
        <c:axPos val="l"/>
        <c:majorGridlines/>
        <c:numFmt formatCode="General" sourceLinked="1"/>
        <c:tickLblPos val="nextTo"/>
        <c:txPr>
          <a:bodyPr/>
          <a:lstStyle/>
          <a:p>
            <a:pPr>
              <a:defRPr lang="ko-KR">
                <a:latin typeface="Times New Roman" pitchFamily="18" charset="0"/>
                <a:cs typeface="Times New Roman" pitchFamily="18" charset="0"/>
              </a:defRPr>
            </a:pPr>
            <a:endParaRPr lang="nl-NL"/>
          </a:p>
        </c:txPr>
        <c:crossAx val="58902784"/>
        <c:crosses val="autoZero"/>
        <c:crossBetween val="between"/>
        <c:majorUnit val="10"/>
      </c:valAx>
    </c:plotArea>
    <c:plotVisOnly val="1"/>
  </c:chart>
  <c:txPr>
    <a:bodyPr/>
    <a:lstStyle/>
    <a:p>
      <a:pPr>
        <a:defRPr sz="900">
          <a:latin typeface="HY헤드라인M" pitchFamily="18" charset="-127"/>
          <a:ea typeface="HY헤드라인M" pitchFamily="18" charset="-127"/>
        </a:defRPr>
      </a:pPr>
      <a:endParaRPr lang="nl-NL"/>
    </a:p>
  </c:txPr>
  <c:externalData r:id="rId2"/>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nl-NL"/>
  <c:clrMapOvr bg1="lt1" tx1="dk1" bg2="lt2" tx2="dk2" accent1="accent1" accent2="accent2" accent3="accent3" accent4="accent4" accent5="accent5" accent6="accent6" hlink="hlink" folHlink="folHlink"/>
  <c:chart>
    <c:view3D>
      <c:rAngAx val="1"/>
    </c:view3D>
    <c:plotArea>
      <c:layout>
        <c:manualLayout>
          <c:layoutTarget val="inner"/>
          <c:xMode val="edge"/>
          <c:yMode val="edge"/>
          <c:x val="0.34232627561818646"/>
          <c:y val="0"/>
          <c:w val="0.6292741895383247"/>
          <c:h val="0.89377686168549164"/>
        </c:manualLayout>
      </c:layout>
      <c:bar3DChart>
        <c:barDir val="bar"/>
        <c:grouping val="clustered"/>
        <c:ser>
          <c:idx val="0"/>
          <c:order val="0"/>
          <c:tx>
            <c:strRef>
              <c:f>Sheet1!$B$395</c:f>
              <c:strCache>
                <c:ptCount val="1"/>
                <c:pt idx="0">
                  <c:v>2009년</c:v>
                </c:pt>
              </c:strCache>
            </c:strRef>
          </c:tx>
          <c:spPr>
            <a:solidFill>
              <a:srgbClr val="0070C0"/>
            </a:solidFill>
          </c:spPr>
          <c:dLbls>
            <c:dLbl>
              <c:idx val="0"/>
              <c:layout>
                <c:manualLayout>
                  <c:x val="4.5819014891179894E-3"/>
                  <c:y val="-7.2202166064982004E-3"/>
                </c:manualLayout>
              </c:layout>
              <c:showVal val="1"/>
            </c:dLbl>
            <c:dLbl>
              <c:idx val="1"/>
              <c:layout>
                <c:manualLayout>
                  <c:x val="4.5819014891179894E-3"/>
                  <c:y val="-4.8134777376654635E-3"/>
                </c:manualLayout>
              </c:layout>
              <c:tx>
                <c:rich>
                  <a:bodyPr/>
                  <a:lstStyle/>
                  <a:p>
                    <a:r>
                      <a:rPr lang="en-US" altLang="en-US" sz="900">
                        <a:latin typeface="Times New Roman" pitchFamily="18" charset="0"/>
                        <a:cs typeface="Times New Roman" pitchFamily="18" charset="0"/>
                      </a:rPr>
                      <a:t>4.80</a:t>
                    </a:r>
                  </a:p>
                </c:rich>
              </c:tx>
              <c:showVal val="1"/>
            </c:dLbl>
            <c:dLbl>
              <c:idx val="2"/>
              <c:layout>
                <c:manualLayout>
                  <c:x val="4.5819014891179894E-3"/>
                  <c:y val="-9.6271449823284727E-3"/>
                </c:manualLayout>
              </c:layout>
              <c:showVal val="1"/>
            </c:dLbl>
            <c:dLbl>
              <c:idx val="3"/>
              <c:layout>
                <c:manualLayout>
                  <c:x val="6.0834724269007434E-3"/>
                  <c:y val="0"/>
                </c:manualLayout>
              </c:layout>
              <c:showVal val="1"/>
            </c:dLbl>
            <c:dLbl>
              <c:idx val="4"/>
              <c:layout>
                <c:manualLayout>
                  <c:x val="4.5819014891179894E-3"/>
                  <c:y val="-2.4067388688328055E-3"/>
                </c:manualLayout>
              </c:layout>
              <c:tx>
                <c:rich>
                  <a:bodyPr/>
                  <a:lstStyle/>
                  <a:p>
                    <a:r>
                      <a:rPr lang="en-US" altLang="en-US" sz="900">
                        <a:latin typeface="Times New Roman" pitchFamily="18" charset="0"/>
                        <a:cs typeface="Times New Roman" pitchFamily="18" charset="0"/>
                      </a:rPr>
                      <a:t>5.10</a:t>
                    </a:r>
                  </a:p>
                </c:rich>
              </c:tx>
              <c:showVal val="1"/>
            </c:dLbl>
            <c:dLbl>
              <c:idx val="6"/>
              <c:layout>
                <c:manualLayout>
                  <c:x val="6.1092019854908893E-3"/>
                  <c:y val="-7.2202166064982004E-3"/>
                </c:manualLayout>
              </c:layout>
              <c:showVal val="1"/>
            </c:dLbl>
            <c:dLbl>
              <c:idx val="7"/>
              <c:layout>
                <c:manualLayout>
                  <c:x val="7.6365024818635507E-3"/>
                  <c:y val="-7.2202166064982169E-3"/>
                </c:manualLayout>
              </c:layout>
              <c:showVal val="1"/>
            </c:dLbl>
            <c:dLbl>
              <c:idx val="8"/>
              <c:layout>
                <c:manualLayout>
                  <c:x val="6.1092019854908893E-3"/>
                  <c:y val="-7.2202166064982004E-3"/>
                </c:manualLayout>
              </c:layout>
              <c:showVal val="1"/>
            </c:dLbl>
            <c:spPr>
              <a:solidFill>
                <a:schemeClr val="bg1"/>
              </a:solidFill>
            </c:spPr>
            <c:txPr>
              <a:bodyPr/>
              <a:lstStyle/>
              <a:p>
                <a:pPr>
                  <a:defRPr lang="ko-KR" sz="900">
                    <a:latin typeface="Times New Roman" pitchFamily="18" charset="0"/>
                    <a:cs typeface="Times New Roman" pitchFamily="18" charset="0"/>
                  </a:defRPr>
                </a:pPr>
                <a:endParaRPr lang="nl-NL"/>
              </a:p>
            </c:txPr>
            <c:showVal val="1"/>
          </c:dLbls>
          <c:cat>
            <c:strRef>
              <c:f>Sheet1!$A$396:$A$404</c:f>
              <c:strCache>
                <c:ptCount val="9"/>
                <c:pt idx="0">
                  <c:v>전시장 이동</c:v>
                </c:pt>
                <c:pt idx="1">
                  <c:v>국제적 수준</c:v>
                </c:pt>
                <c:pt idx="2">
                  <c:v>전시관람 공간</c:v>
                </c:pt>
                <c:pt idx="3">
                  <c:v>전시물 재미</c:v>
                </c:pt>
                <c:pt idx="4">
                  <c:v>전시물 독특</c:v>
                </c:pt>
                <c:pt idx="5">
                  <c:v>유익(교육적)</c:v>
                </c:pt>
                <c:pt idx="6">
                  <c:v>전시물 다양</c:v>
                </c:pt>
                <c:pt idx="7">
                  <c:v>꽃 전시 수준</c:v>
                </c:pt>
                <c:pt idx="8">
                  <c:v>안내시설</c:v>
                </c:pt>
              </c:strCache>
            </c:strRef>
          </c:cat>
          <c:val>
            <c:numRef>
              <c:f>Sheet1!$B$396:$B$404</c:f>
              <c:numCache>
                <c:formatCode>General</c:formatCode>
                <c:ptCount val="9"/>
                <c:pt idx="0">
                  <c:v>4.53</c:v>
                </c:pt>
                <c:pt idx="1">
                  <c:v>4.8</c:v>
                </c:pt>
                <c:pt idx="2">
                  <c:v>4.83</c:v>
                </c:pt>
                <c:pt idx="3">
                  <c:v>4.96</c:v>
                </c:pt>
                <c:pt idx="4">
                  <c:v>5.0999999999999996</c:v>
                </c:pt>
                <c:pt idx="5">
                  <c:v>5.1099999999999985</c:v>
                </c:pt>
                <c:pt idx="6">
                  <c:v>5.24</c:v>
                </c:pt>
                <c:pt idx="7">
                  <c:v>5.35</c:v>
                </c:pt>
                <c:pt idx="8">
                  <c:v>5.4700000000000024</c:v>
                </c:pt>
              </c:numCache>
            </c:numRef>
          </c:val>
        </c:ser>
        <c:ser>
          <c:idx val="1"/>
          <c:order val="1"/>
          <c:tx>
            <c:strRef>
              <c:f>Sheet1!$C$395</c:f>
              <c:strCache>
                <c:ptCount val="1"/>
                <c:pt idx="0">
                  <c:v>2002년</c:v>
                </c:pt>
              </c:strCache>
            </c:strRef>
          </c:tx>
          <c:spPr>
            <a:solidFill>
              <a:srgbClr val="FFFFFF">
                <a:lumMod val="75000"/>
              </a:srgbClr>
            </a:solidFill>
          </c:spPr>
          <c:dLbls>
            <c:dLbl>
              <c:idx val="0"/>
              <c:layout>
                <c:manualLayout>
                  <c:x val="7.604393093475212E-3"/>
                  <c:y val="-1.3476979637473392E-2"/>
                </c:manualLayout>
              </c:layout>
              <c:spPr>
                <a:solidFill>
                  <a:schemeClr val="bg1"/>
                </a:solidFill>
              </c:spPr>
              <c:txPr>
                <a:bodyPr/>
                <a:lstStyle/>
                <a:p>
                  <a:pPr>
                    <a:defRPr lang="ko-KR" sz="900">
                      <a:latin typeface="Times New Roman" pitchFamily="18" charset="0"/>
                      <a:cs typeface="Times New Roman" pitchFamily="18" charset="0"/>
                    </a:defRPr>
                  </a:pPr>
                  <a:endParaRPr lang="nl-NL"/>
                </a:p>
              </c:txPr>
              <c:showVal val="1"/>
            </c:dLbl>
            <c:dLbl>
              <c:idx val="1"/>
              <c:layout>
                <c:manualLayout>
                  <c:x val="4.5626599080613424E-3"/>
                  <c:y val="-1.3798193998313387E-2"/>
                </c:manualLayout>
              </c:layout>
              <c:showVal val="1"/>
            </c:dLbl>
            <c:dLbl>
              <c:idx val="2"/>
              <c:layout>
                <c:manualLayout>
                  <c:x val="4.5819014891179894E-3"/>
                  <c:y val="-7.2202166064982004E-3"/>
                </c:manualLayout>
              </c:layout>
              <c:showVal val="1"/>
            </c:dLbl>
            <c:dLbl>
              <c:idx val="3"/>
              <c:layout>
                <c:manualLayout>
                  <c:x val="9.1252086403510978E-3"/>
                  <c:y val="-8.3423572019997068E-3"/>
                </c:manualLayout>
              </c:layout>
              <c:spPr>
                <a:solidFill>
                  <a:schemeClr val="bg1"/>
                </a:solidFill>
              </c:spPr>
              <c:txPr>
                <a:bodyPr/>
                <a:lstStyle/>
                <a:p>
                  <a:pPr>
                    <a:defRPr lang="ko-KR" sz="900">
                      <a:latin typeface="Times New Roman" pitchFamily="18" charset="0"/>
                      <a:cs typeface="Times New Roman" pitchFamily="18" charset="0"/>
                    </a:defRPr>
                  </a:pPr>
                  <a:endParaRPr lang="nl-NL"/>
                </a:p>
              </c:txPr>
              <c:showVal val="1"/>
            </c:dLbl>
            <c:dLbl>
              <c:idx val="4"/>
              <c:layout>
                <c:manualLayout>
                  <c:x val="4.5433405775513304E-3"/>
                  <c:y val="-1.3812299853342435E-2"/>
                </c:manualLayout>
              </c:layout>
              <c:spPr>
                <a:solidFill>
                  <a:srgbClr val="FFFFFF"/>
                </a:solidFill>
              </c:spPr>
              <c:txPr>
                <a:bodyPr/>
                <a:lstStyle/>
                <a:p>
                  <a:pPr>
                    <a:defRPr lang="ko-KR" sz="900">
                      <a:latin typeface="Times New Roman" pitchFamily="18" charset="0"/>
                      <a:cs typeface="Times New Roman" pitchFamily="18" charset="0"/>
                    </a:defRPr>
                  </a:pPr>
                  <a:endParaRPr lang="nl-NL"/>
                </a:p>
              </c:txPr>
              <c:showVal val="1"/>
            </c:dLbl>
            <c:dLbl>
              <c:idx val="5"/>
              <c:layout>
                <c:manualLayout>
                  <c:x val="7.6043405336260333E-3"/>
                  <c:y val="-1.0427946502499228E-2"/>
                </c:manualLayout>
              </c:layout>
              <c:showVal val="1"/>
            </c:dLbl>
            <c:dLbl>
              <c:idx val="6"/>
              <c:layout>
                <c:manualLayout>
                  <c:x val="4.5817832643107034E-3"/>
                  <c:y val="-1.2690294111946452E-2"/>
                </c:manualLayout>
              </c:layout>
              <c:spPr>
                <a:solidFill>
                  <a:srgbClr val="FFFFFF"/>
                </a:solidFill>
              </c:spPr>
              <c:txPr>
                <a:bodyPr/>
                <a:lstStyle/>
                <a:p>
                  <a:pPr>
                    <a:defRPr lang="ko-KR" sz="900">
                      <a:latin typeface="Times New Roman" pitchFamily="18" charset="0"/>
                      <a:cs typeface="Times New Roman" pitchFamily="18" charset="0"/>
                    </a:defRPr>
                  </a:pPr>
                  <a:endParaRPr lang="nl-NL"/>
                </a:p>
              </c:txPr>
              <c:showVal val="1"/>
            </c:dLbl>
            <c:dLbl>
              <c:idx val="7"/>
              <c:layout>
                <c:manualLayout>
                  <c:x val="4.562604320175437E-3"/>
                  <c:y val="-1.0427946502499204E-2"/>
                </c:manualLayout>
              </c:layout>
              <c:showVal val="1"/>
            </c:dLbl>
            <c:dLbl>
              <c:idx val="8"/>
              <c:layout>
                <c:manualLayout>
                  <c:x val="9.1380673635726682E-3"/>
                  <c:y val="-1.5562504145466104E-2"/>
                </c:manualLayout>
              </c:layout>
              <c:spPr>
                <a:solidFill>
                  <a:schemeClr val="bg1"/>
                </a:solidFill>
              </c:spPr>
              <c:txPr>
                <a:bodyPr/>
                <a:lstStyle/>
                <a:p>
                  <a:pPr>
                    <a:defRPr lang="ko-KR" sz="900">
                      <a:latin typeface="Times New Roman" pitchFamily="18" charset="0"/>
                      <a:cs typeface="Times New Roman" pitchFamily="18" charset="0"/>
                    </a:defRPr>
                  </a:pPr>
                  <a:endParaRPr lang="nl-NL"/>
                </a:p>
              </c:txPr>
              <c:showVal val="1"/>
            </c:dLbl>
            <c:txPr>
              <a:bodyPr/>
              <a:lstStyle/>
              <a:p>
                <a:pPr>
                  <a:defRPr lang="ko-KR" sz="900">
                    <a:latin typeface="Times New Roman" pitchFamily="18" charset="0"/>
                    <a:cs typeface="Times New Roman" pitchFamily="18" charset="0"/>
                  </a:defRPr>
                </a:pPr>
                <a:endParaRPr lang="nl-NL"/>
              </a:p>
            </c:txPr>
            <c:showVal val="1"/>
          </c:dLbls>
          <c:cat>
            <c:strRef>
              <c:f>Sheet1!$A$396:$A$404</c:f>
              <c:strCache>
                <c:ptCount val="9"/>
                <c:pt idx="0">
                  <c:v>전시장 이동</c:v>
                </c:pt>
                <c:pt idx="1">
                  <c:v>국제적 수준</c:v>
                </c:pt>
                <c:pt idx="2">
                  <c:v>전시관람 공간</c:v>
                </c:pt>
                <c:pt idx="3">
                  <c:v>전시물 재미</c:v>
                </c:pt>
                <c:pt idx="4">
                  <c:v>전시물 독특</c:v>
                </c:pt>
                <c:pt idx="5">
                  <c:v>유익(교육적)</c:v>
                </c:pt>
                <c:pt idx="6">
                  <c:v>전시물 다양</c:v>
                </c:pt>
                <c:pt idx="7">
                  <c:v>꽃 전시 수준</c:v>
                </c:pt>
                <c:pt idx="8">
                  <c:v>안내시설</c:v>
                </c:pt>
              </c:strCache>
            </c:strRef>
          </c:cat>
          <c:val>
            <c:numRef>
              <c:f>Sheet1!$C$396:$C$404</c:f>
              <c:numCache>
                <c:formatCode>General</c:formatCode>
                <c:ptCount val="9"/>
                <c:pt idx="0">
                  <c:v>4.2699999999999996</c:v>
                </c:pt>
                <c:pt idx="1">
                  <c:v>4.6499999999999995</c:v>
                </c:pt>
                <c:pt idx="2">
                  <c:v>4.5199999999999996</c:v>
                </c:pt>
                <c:pt idx="3">
                  <c:v>4.95</c:v>
                </c:pt>
                <c:pt idx="4">
                  <c:v>4.91</c:v>
                </c:pt>
                <c:pt idx="5">
                  <c:v>5.14</c:v>
                </c:pt>
                <c:pt idx="6">
                  <c:v>5.0199999999999996</c:v>
                </c:pt>
                <c:pt idx="7">
                  <c:v>5.18</c:v>
                </c:pt>
                <c:pt idx="8">
                  <c:v>4.83</c:v>
                </c:pt>
              </c:numCache>
            </c:numRef>
          </c:val>
        </c:ser>
        <c:dLbls>
          <c:showVal val="1"/>
        </c:dLbls>
        <c:gapWidth val="73"/>
        <c:gapDepth val="390"/>
        <c:shape val="box"/>
        <c:axId val="92728320"/>
        <c:axId val="92623616"/>
        <c:axId val="0"/>
      </c:bar3DChart>
      <c:catAx>
        <c:axId val="92728320"/>
        <c:scaling>
          <c:orientation val="minMax"/>
        </c:scaling>
        <c:delete val="1"/>
        <c:axPos val="l"/>
        <c:tickLblPos val="none"/>
        <c:crossAx val="92623616"/>
        <c:crosses val="autoZero"/>
        <c:auto val="1"/>
        <c:lblAlgn val="ctr"/>
        <c:lblOffset val="100"/>
      </c:catAx>
      <c:valAx>
        <c:axId val="92623616"/>
        <c:scaling>
          <c:orientation val="minMax"/>
          <c:max val="6"/>
          <c:min val="3"/>
        </c:scaling>
        <c:axPos val="b"/>
        <c:majorGridlines/>
        <c:numFmt formatCode="General" sourceLinked="1"/>
        <c:tickLblPos val="nextTo"/>
        <c:txPr>
          <a:bodyPr/>
          <a:lstStyle/>
          <a:p>
            <a:pPr>
              <a:defRPr lang="ko-KR">
                <a:latin typeface="Times New Roman" pitchFamily="18" charset="0"/>
                <a:cs typeface="Times New Roman" pitchFamily="18" charset="0"/>
              </a:defRPr>
            </a:pPr>
            <a:endParaRPr lang="nl-NL"/>
          </a:p>
        </c:txPr>
        <c:crossAx val="92728320"/>
        <c:crosses val="autoZero"/>
        <c:crossBetween val="between"/>
        <c:majorUnit val="1"/>
      </c:valAx>
    </c:plotArea>
    <c:plotVisOnly val="1"/>
  </c:chart>
  <c:txPr>
    <a:bodyPr/>
    <a:lstStyle/>
    <a:p>
      <a:pPr>
        <a:defRPr b="0">
          <a:latin typeface="HY헤드라인M" pitchFamily="18" charset="-127"/>
          <a:ea typeface="HY헤드라인M" pitchFamily="18" charset="-127"/>
        </a:defRPr>
      </a:pPr>
      <a:endParaRPr lang="nl-NL"/>
    </a:p>
  </c:txPr>
  <c:externalData r:id="rId2"/>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nl-NL"/>
  <c:clrMapOvr bg1="lt1" tx1="dk1" bg2="lt2" tx2="dk2" accent1="accent1" accent2="accent2" accent3="accent3" accent4="accent4" accent5="accent5" accent6="accent6" hlink="hlink" folHlink="folHlink"/>
  <c:chart>
    <c:view3D>
      <c:rAngAx val="1"/>
    </c:view3D>
    <c:plotArea>
      <c:layout/>
      <c:bar3DChart>
        <c:barDir val="col"/>
        <c:grouping val="clustered"/>
        <c:ser>
          <c:idx val="0"/>
          <c:order val="0"/>
          <c:tx>
            <c:strRef>
              <c:f>Sheet1!$D$296</c:f>
              <c:strCache>
                <c:ptCount val="1"/>
                <c:pt idx="0">
                  <c:v>2002년</c:v>
                </c:pt>
              </c:strCache>
            </c:strRef>
          </c:tx>
          <c:spPr>
            <a:solidFill>
              <a:srgbClr val="FFFFFF">
                <a:lumMod val="75000"/>
              </a:srgbClr>
            </a:solidFill>
            <a:scene3d>
              <a:camera prst="orthographicFront"/>
              <a:lightRig rig="threePt" dir="t"/>
            </a:scene3d>
            <a:sp3d prstMaterial="matte">
              <a:bevelB/>
            </a:sp3d>
          </c:spPr>
          <c:dLbls>
            <c:dLbl>
              <c:idx val="0"/>
              <c:layout>
                <c:manualLayout>
                  <c:x val="0"/>
                  <c:y val="-3.4090909090909088E-2"/>
                </c:manualLayout>
              </c:layout>
              <c:showVal val="1"/>
            </c:dLbl>
            <c:dLbl>
              <c:idx val="1"/>
              <c:layout>
                <c:manualLayout>
                  <c:x val="0"/>
                  <c:y val="-1.1363636363636303E-2"/>
                </c:manualLayout>
              </c:layout>
              <c:tx>
                <c:rich>
                  <a:bodyPr/>
                  <a:lstStyle/>
                  <a:p>
                    <a:pPr>
                      <a:defRPr lang="ko-KR">
                        <a:latin typeface="Times New Roman" pitchFamily="18" charset="0"/>
                        <a:cs typeface="Times New Roman" pitchFamily="18" charset="0"/>
                      </a:defRPr>
                    </a:pPr>
                    <a:r>
                      <a:rPr lang="en-US" altLang="en-US" dirty="0" smtClean="0">
                        <a:latin typeface="Times New Roman" pitchFamily="18" charset="0"/>
                        <a:cs typeface="Times New Roman" pitchFamily="18" charset="0"/>
                      </a:rPr>
                      <a:t>4,012</a:t>
                    </a:r>
                    <a:endParaRPr lang="en-US" altLang="en-US" dirty="0">
                      <a:latin typeface="Times New Roman" pitchFamily="18" charset="0"/>
                      <a:cs typeface="Times New Roman" pitchFamily="18" charset="0"/>
                    </a:endParaRPr>
                  </a:p>
                </c:rich>
              </c:tx>
              <c:spPr>
                <a:solidFill>
                  <a:srgbClr val="FFFFFF"/>
                </a:solidFill>
              </c:spPr>
              <c:showVal val="1"/>
            </c:dLbl>
            <c:dLbl>
              <c:idx val="2"/>
              <c:layout>
                <c:manualLayout>
                  <c:x val="-1.3888888888889263E-2"/>
                  <c:y val="-3.4090909090909054E-2"/>
                </c:manualLayout>
              </c:layout>
              <c:showVal val="1"/>
            </c:dLbl>
            <c:txPr>
              <a:bodyPr/>
              <a:lstStyle/>
              <a:p>
                <a:pPr>
                  <a:defRPr lang="ko-KR">
                    <a:latin typeface="Times New Roman" pitchFamily="18" charset="0"/>
                    <a:cs typeface="Times New Roman" pitchFamily="18" charset="0"/>
                  </a:defRPr>
                </a:pPr>
                <a:endParaRPr lang="nl-NL"/>
              </a:p>
            </c:txPr>
            <c:showVal val="1"/>
          </c:dLbls>
          <c:cat>
            <c:strRef>
              <c:f>Sheet1!$C$297:$C$299</c:f>
              <c:strCache>
                <c:ptCount val="3"/>
                <c:pt idx="0">
                  <c:v>전 체 평 균</c:v>
                </c:pt>
                <c:pt idx="1">
                  <c:v>지 역 주 민</c:v>
                </c:pt>
                <c:pt idx="2">
                  <c:v>국내 관광객</c:v>
                </c:pt>
              </c:strCache>
            </c:strRef>
          </c:cat>
          <c:val>
            <c:numRef>
              <c:f>Sheet1!$D$297:$D$299</c:f>
              <c:numCache>
                <c:formatCode>General</c:formatCode>
                <c:ptCount val="3"/>
                <c:pt idx="0" formatCode="#,##0">
                  <c:v>8775</c:v>
                </c:pt>
                <c:pt idx="1">
                  <c:v>4012</c:v>
                </c:pt>
                <c:pt idx="2" formatCode="#,##0">
                  <c:v>10526</c:v>
                </c:pt>
              </c:numCache>
            </c:numRef>
          </c:val>
        </c:ser>
        <c:ser>
          <c:idx val="1"/>
          <c:order val="1"/>
          <c:tx>
            <c:strRef>
              <c:f>Sheet1!$E$296</c:f>
              <c:strCache>
                <c:ptCount val="1"/>
                <c:pt idx="0">
                  <c:v>2009년</c:v>
                </c:pt>
              </c:strCache>
            </c:strRef>
          </c:tx>
          <c:spPr>
            <a:solidFill>
              <a:srgbClr val="0070C0"/>
            </a:solidFill>
          </c:spPr>
          <c:dLbls>
            <c:dLbl>
              <c:idx val="0"/>
              <c:layout>
                <c:manualLayout>
                  <c:x val="2.0833333333333412E-2"/>
                  <c:y val="-3.4090909090909088E-2"/>
                </c:manualLayout>
              </c:layout>
              <c:showVal val="1"/>
            </c:dLbl>
            <c:dLbl>
              <c:idx val="1"/>
              <c:layout>
                <c:manualLayout>
                  <c:x val="1.6203703703703703E-2"/>
                  <c:y val="-3.4090909090909088E-2"/>
                </c:manualLayout>
              </c:layout>
              <c:showVal val="1"/>
            </c:dLbl>
            <c:dLbl>
              <c:idx val="2"/>
              <c:layout>
                <c:manualLayout>
                  <c:x val="2.5462962962962982E-2"/>
                  <c:y val="-3.4090909090909088E-2"/>
                </c:manualLayout>
              </c:layout>
              <c:showVal val="1"/>
            </c:dLbl>
            <c:txPr>
              <a:bodyPr/>
              <a:lstStyle/>
              <a:p>
                <a:pPr>
                  <a:defRPr lang="ko-KR">
                    <a:latin typeface="Times New Roman" pitchFamily="18" charset="0"/>
                    <a:cs typeface="Times New Roman" pitchFamily="18" charset="0"/>
                  </a:defRPr>
                </a:pPr>
                <a:endParaRPr lang="nl-NL"/>
              </a:p>
            </c:txPr>
            <c:showVal val="1"/>
          </c:dLbls>
          <c:cat>
            <c:strRef>
              <c:f>Sheet1!$C$297:$C$299</c:f>
              <c:strCache>
                <c:ptCount val="3"/>
                <c:pt idx="0">
                  <c:v>전 체 평 균</c:v>
                </c:pt>
                <c:pt idx="1">
                  <c:v>지 역 주 민</c:v>
                </c:pt>
                <c:pt idx="2">
                  <c:v>국내 관광객</c:v>
                </c:pt>
              </c:strCache>
            </c:strRef>
          </c:cat>
          <c:val>
            <c:numRef>
              <c:f>Sheet1!$E$297:$E$299</c:f>
              <c:numCache>
                <c:formatCode>#,##0</c:formatCode>
                <c:ptCount val="3"/>
                <c:pt idx="0">
                  <c:v>12943</c:v>
                </c:pt>
                <c:pt idx="1">
                  <c:v>5137</c:v>
                </c:pt>
                <c:pt idx="2">
                  <c:v>17542</c:v>
                </c:pt>
              </c:numCache>
            </c:numRef>
          </c:val>
        </c:ser>
        <c:dLbls>
          <c:showVal val="1"/>
        </c:dLbls>
        <c:gapDepth val="201"/>
        <c:shape val="box"/>
        <c:axId val="92776320"/>
        <c:axId val="92777856"/>
        <c:axId val="0"/>
      </c:bar3DChart>
      <c:catAx>
        <c:axId val="92776320"/>
        <c:scaling>
          <c:orientation val="minMax"/>
        </c:scaling>
        <c:delete val="1"/>
        <c:axPos val="b"/>
        <c:tickLblPos val="none"/>
        <c:crossAx val="92777856"/>
        <c:crosses val="autoZero"/>
        <c:auto val="1"/>
        <c:lblAlgn val="ctr"/>
        <c:lblOffset val="100"/>
      </c:catAx>
      <c:valAx>
        <c:axId val="92777856"/>
        <c:scaling>
          <c:orientation val="minMax"/>
          <c:max val="20000"/>
          <c:min val="0"/>
        </c:scaling>
        <c:axPos val="l"/>
        <c:majorGridlines/>
        <c:numFmt formatCode="#,##0" sourceLinked="1"/>
        <c:tickLblPos val="nextTo"/>
        <c:txPr>
          <a:bodyPr/>
          <a:lstStyle/>
          <a:p>
            <a:pPr>
              <a:defRPr lang="ko-KR">
                <a:latin typeface="Times New Roman" pitchFamily="18" charset="0"/>
                <a:cs typeface="Times New Roman" pitchFamily="18" charset="0"/>
              </a:defRPr>
            </a:pPr>
            <a:endParaRPr lang="nl-NL"/>
          </a:p>
        </c:txPr>
        <c:crossAx val="92776320"/>
        <c:crosses val="autoZero"/>
        <c:crossBetween val="between"/>
        <c:majorUnit val="4000"/>
      </c:valAx>
    </c:plotArea>
    <c:plotVisOnly val="1"/>
  </c:chart>
  <c:txPr>
    <a:bodyPr/>
    <a:lstStyle/>
    <a:p>
      <a:pPr>
        <a:defRPr sz="900">
          <a:latin typeface="HY헤드라인M" pitchFamily="18" charset="-127"/>
          <a:ea typeface="HY헤드라인M" pitchFamily="18" charset="-127"/>
        </a:defRPr>
      </a:pPr>
      <a:endParaRPr lang="nl-NL"/>
    </a:p>
  </c:txPr>
  <c:externalData r:id="rId2"/>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nl-NL"/>
  <c:clrMapOvr bg1="lt1" tx1="dk1" bg2="lt2" tx2="dk2" accent1="accent1" accent2="accent2" accent3="accent3" accent4="accent4" accent5="accent5" accent6="accent6" hlink="hlink" folHlink="folHlink"/>
  <c:chart>
    <c:view3D>
      <c:rAngAx val="1"/>
    </c:view3D>
    <c:plotArea>
      <c:layout/>
      <c:bar3DChart>
        <c:barDir val="col"/>
        <c:grouping val="clustered"/>
        <c:ser>
          <c:idx val="0"/>
          <c:order val="0"/>
          <c:tx>
            <c:strRef>
              <c:f>Sheet1!$D$313</c:f>
              <c:strCache>
                <c:ptCount val="1"/>
                <c:pt idx="0">
                  <c:v>2002년</c:v>
                </c:pt>
              </c:strCache>
            </c:strRef>
          </c:tx>
          <c:spPr>
            <a:solidFill>
              <a:srgbClr val="FFFFFF">
                <a:lumMod val="75000"/>
              </a:srgbClr>
            </a:solidFill>
            <a:scene3d>
              <a:camera prst="orthographicFront"/>
              <a:lightRig rig="threePt" dir="t"/>
            </a:scene3d>
            <a:sp3d prstMaterial="matte">
              <a:bevelB/>
            </a:sp3d>
          </c:spPr>
          <c:dLbls>
            <c:dLbl>
              <c:idx val="0"/>
              <c:layout>
                <c:manualLayout>
                  <c:x val="-1.3266905484893904E-2"/>
                  <c:y val="-1.9276330524370784E-2"/>
                </c:manualLayout>
              </c:layout>
              <c:showVal val="1"/>
            </c:dLbl>
            <c:dLbl>
              <c:idx val="1"/>
              <c:layout>
                <c:manualLayout>
                  <c:x val="-7.9601432909363924E-3"/>
                  <c:y val="-2.2222066687197291E-2"/>
                </c:manualLayout>
              </c:layout>
              <c:showVal val="1"/>
            </c:dLbl>
            <c:dLbl>
              <c:idx val="2"/>
              <c:layout>
                <c:manualLayout>
                  <c:x val="-1.3888883085343183E-2"/>
                  <c:y val="-2.2980008305570402E-2"/>
                </c:manualLayout>
              </c:layout>
              <c:showVal val="1"/>
            </c:dLbl>
            <c:txPr>
              <a:bodyPr/>
              <a:lstStyle/>
              <a:p>
                <a:pPr>
                  <a:defRPr lang="ko-KR">
                    <a:latin typeface="Times New Roman" pitchFamily="18" charset="0"/>
                    <a:cs typeface="Times New Roman" pitchFamily="18" charset="0"/>
                  </a:defRPr>
                </a:pPr>
                <a:endParaRPr lang="nl-NL"/>
              </a:p>
            </c:txPr>
            <c:showVal val="1"/>
          </c:dLbls>
          <c:cat>
            <c:strRef>
              <c:f>Sheet1!$C$314:$C$316</c:f>
              <c:strCache>
                <c:ptCount val="3"/>
                <c:pt idx="0">
                  <c:v>전 체 평 균</c:v>
                </c:pt>
                <c:pt idx="1">
                  <c:v>지 역 주 민</c:v>
                </c:pt>
                <c:pt idx="2">
                  <c:v>국내 관광객</c:v>
                </c:pt>
              </c:strCache>
            </c:strRef>
          </c:cat>
          <c:val>
            <c:numRef>
              <c:f>Sheet1!$D$314:$D$316</c:f>
              <c:numCache>
                <c:formatCode>#,##0</c:formatCode>
                <c:ptCount val="3"/>
                <c:pt idx="0">
                  <c:v>12375</c:v>
                </c:pt>
                <c:pt idx="1">
                  <c:v>11149</c:v>
                </c:pt>
                <c:pt idx="2">
                  <c:v>12732</c:v>
                </c:pt>
              </c:numCache>
            </c:numRef>
          </c:val>
        </c:ser>
        <c:ser>
          <c:idx val="1"/>
          <c:order val="1"/>
          <c:tx>
            <c:strRef>
              <c:f>Sheet1!$E$313</c:f>
              <c:strCache>
                <c:ptCount val="1"/>
                <c:pt idx="0">
                  <c:v>2009년</c:v>
                </c:pt>
              </c:strCache>
            </c:strRef>
          </c:tx>
          <c:spPr>
            <a:solidFill>
              <a:srgbClr val="0070C0"/>
            </a:solidFill>
          </c:spPr>
          <c:dLbls>
            <c:dLbl>
              <c:idx val="0"/>
              <c:layout>
                <c:manualLayout>
                  <c:x val="1.3888888888889263E-2"/>
                  <c:y val="-4.1666666666666664E-2"/>
                </c:manualLayout>
              </c:layout>
              <c:showVal val="1"/>
            </c:dLbl>
            <c:dLbl>
              <c:idx val="1"/>
              <c:layout>
                <c:manualLayout>
                  <c:x val="1.6203703703703703E-2"/>
                  <c:y val="-3.4090909090909088E-2"/>
                </c:manualLayout>
              </c:layout>
              <c:showVal val="1"/>
            </c:dLbl>
            <c:dLbl>
              <c:idx val="2"/>
              <c:layout>
                <c:manualLayout>
                  <c:x val="2.5462962962962982E-2"/>
                  <c:y val="-3.4090909090909088E-2"/>
                </c:manualLayout>
              </c:layout>
              <c:showVal val="1"/>
            </c:dLbl>
            <c:spPr>
              <a:solidFill>
                <a:schemeClr val="bg1"/>
              </a:solidFill>
            </c:spPr>
            <c:txPr>
              <a:bodyPr/>
              <a:lstStyle/>
              <a:p>
                <a:pPr>
                  <a:defRPr lang="ko-KR">
                    <a:latin typeface="Times New Roman" pitchFamily="18" charset="0"/>
                    <a:cs typeface="Times New Roman" pitchFamily="18" charset="0"/>
                  </a:defRPr>
                </a:pPr>
                <a:endParaRPr lang="nl-NL"/>
              </a:p>
            </c:txPr>
            <c:showVal val="1"/>
          </c:dLbls>
          <c:cat>
            <c:strRef>
              <c:f>Sheet1!$C$314:$C$316</c:f>
              <c:strCache>
                <c:ptCount val="3"/>
                <c:pt idx="0">
                  <c:v>전 체 평 균</c:v>
                </c:pt>
                <c:pt idx="1">
                  <c:v>지 역 주 민</c:v>
                </c:pt>
                <c:pt idx="2">
                  <c:v>국내 관광객</c:v>
                </c:pt>
              </c:strCache>
            </c:strRef>
          </c:cat>
          <c:val>
            <c:numRef>
              <c:f>Sheet1!$E$314:$E$316</c:f>
              <c:numCache>
                <c:formatCode>#,##0</c:formatCode>
                <c:ptCount val="3"/>
                <c:pt idx="0">
                  <c:v>19081</c:v>
                </c:pt>
                <c:pt idx="1">
                  <c:v>17074</c:v>
                </c:pt>
                <c:pt idx="2">
                  <c:v>20152</c:v>
                </c:pt>
              </c:numCache>
            </c:numRef>
          </c:val>
        </c:ser>
        <c:dLbls>
          <c:showVal val="1"/>
        </c:dLbls>
        <c:gapDepth val="201"/>
        <c:shape val="box"/>
        <c:axId val="93981312"/>
        <c:axId val="94015872"/>
        <c:axId val="0"/>
      </c:bar3DChart>
      <c:catAx>
        <c:axId val="93981312"/>
        <c:scaling>
          <c:orientation val="minMax"/>
        </c:scaling>
        <c:delete val="1"/>
        <c:axPos val="b"/>
        <c:tickLblPos val="none"/>
        <c:crossAx val="94015872"/>
        <c:crosses val="autoZero"/>
        <c:auto val="1"/>
        <c:lblAlgn val="ctr"/>
        <c:lblOffset val="100"/>
      </c:catAx>
      <c:valAx>
        <c:axId val="94015872"/>
        <c:scaling>
          <c:orientation val="minMax"/>
          <c:max val="25000"/>
          <c:min val="0"/>
        </c:scaling>
        <c:axPos val="l"/>
        <c:majorGridlines/>
        <c:numFmt formatCode="#,##0" sourceLinked="1"/>
        <c:tickLblPos val="nextTo"/>
        <c:txPr>
          <a:bodyPr/>
          <a:lstStyle/>
          <a:p>
            <a:pPr>
              <a:defRPr lang="ko-KR">
                <a:latin typeface="Times New Roman" pitchFamily="18" charset="0"/>
                <a:cs typeface="Times New Roman" pitchFamily="18" charset="0"/>
              </a:defRPr>
            </a:pPr>
            <a:endParaRPr lang="nl-NL"/>
          </a:p>
        </c:txPr>
        <c:crossAx val="93981312"/>
        <c:crosses val="autoZero"/>
        <c:crossBetween val="between"/>
        <c:majorUnit val="5000"/>
      </c:valAx>
    </c:plotArea>
    <c:plotVisOnly val="1"/>
  </c:chart>
  <c:txPr>
    <a:bodyPr/>
    <a:lstStyle/>
    <a:p>
      <a:pPr>
        <a:defRPr sz="900">
          <a:latin typeface="HY헤드라인M" pitchFamily="18" charset="-127"/>
          <a:ea typeface="HY헤드라인M" pitchFamily="18" charset="-127"/>
        </a:defRPr>
      </a:pPr>
      <a:endParaRPr lang="nl-NL"/>
    </a:p>
  </c:txPr>
  <c:externalData r:id="rId2"/>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nl-NL"/>
  <c:clrMapOvr bg1="lt1" tx1="dk1" bg2="lt2" tx2="dk2" accent1="accent1" accent2="accent2" accent3="accent3" accent4="accent4" accent5="accent5" accent6="accent6" hlink="hlink" folHlink="folHlink"/>
  <c:chart>
    <c:view3D>
      <c:rAngAx val="1"/>
    </c:view3D>
    <c:plotArea>
      <c:layout/>
      <c:bar3DChart>
        <c:barDir val="col"/>
        <c:grouping val="clustered"/>
        <c:ser>
          <c:idx val="0"/>
          <c:order val="0"/>
          <c:tx>
            <c:strRef>
              <c:f>Sheet1!$D$329</c:f>
              <c:strCache>
                <c:ptCount val="1"/>
                <c:pt idx="0">
                  <c:v>2002년</c:v>
                </c:pt>
              </c:strCache>
            </c:strRef>
          </c:tx>
          <c:spPr>
            <a:solidFill>
              <a:srgbClr val="FFFFFF">
                <a:lumMod val="75000"/>
              </a:srgbClr>
            </a:solidFill>
            <a:scene3d>
              <a:camera prst="orthographicFront"/>
              <a:lightRig rig="threePt" dir="t"/>
            </a:scene3d>
            <a:sp3d prstMaterial="matte">
              <a:bevelB/>
            </a:sp3d>
          </c:spPr>
          <c:dLbls>
            <c:dLbl>
              <c:idx val="0"/>
              <c:layout>
                <c:manualLayout>
                  <c:x val="-1.5779092702169626E-2"/>
                  <c:y val="-2.2727272727273845E-2"/>
                </c:manualLayout>
              </c:layout>
              <c:spPr>
                <a:solidFill>
                  <a:srgbClr val="FFFFFF"/>
                </a:solidFill>
              </c:spPr>
              <c:txPr>
                <a:bodyPr/>
                <a:lstStyle/>
                <a:p>
                  <a:pPr>
                    <a:defRPr lang="ko-KR">
                      <a:latin typeface="Times New Roman" pitchFamily="18" charset="0"/>
                      <a:cs typeface="Times New Roman" pitchFamily="18" charset="0"/>
                    </a:defRPr>
                  </a:pPr>
                  <a:endParaRPr lang="nl-NL"/>
                </a:p>
              </c:txPr>
              <c:showVal val="1"/>
            </c:dLbl>
            <c:dLbl>
              <c:idx val="1"/>
              <c:layout>
                <c:manualLayout>
                  <c:x val="-1.3149243918474678E-2"/>
                  <c:y val="-2.2727570985445002E-2"/>
                </c:manualLayout>
              </c:layout>
              <c:spPr>
                <a:solidFill>
                  <a:srgbClr val="FFFFFF"/>
                </a:solidFill>
              </c:spPr>
              <c:txPr>
                <a:bodyPr/>
                <a:lstStyle/>
                <a:p>
                  <a:pPr>
                    <a:defRPr lang="ko-KR">
                      <a:latin typeface="Times New Roman" pitchFamily="18" charset="0"/>
                      <a:cs typeface="Times New Roman" pitchFamily="18" charset="0"/>
                    </a:defRPr>
                  </a:pPr>
                  <a:endParaRPr lang="nl-NL"/>
                </a:p>
              </c:txPr>
              <c:showVal val="1"/>
            </c:dLbl>
            <c:dLbl>
              <c:idx val="2"/>
              <c:layout>
                <c:manualLayout>
                  <c:x val="-1.3888888888889273E-2"/>
                  <c:y val="-3.4090909090909054E-2"/>
                </c:manualLayout>
              </c:layout>
              <c:showVal val="1"/>
            </c:dLbl>
            <c:txPr>
              <a:bodyPr/>
              <a:lstStyle/>
              <a:p>
                <a:pPr>
                  <a:defRPr lang="ko-KR">
                    <a:latin typeface="Times New Roman" pitchFamily="18" charset="0"/>
                    <a:cs typeface="Times New Roman" pitchFamily="18" charset="0"/>
                  </a:defRPr>
                </a:pPr>
                <a:endParaRPr lang="nl-NL"/>
              </a:p>
            </c:txPr>
            <c:showVal val="1"/>
          </c:dLbls>
          <c:cat>
            <c:strRef>
              <c:f>Sheet1!$C$330:$C$332</c:f>
              <c:strCache>
                <c:ptCount val="3"/>
                <c:pt idx="0">
                  <c:v>전 체 평 균</c:v>
                </c:pt>
                <c:pt idx="1">
                  <c:v>지 역 주 민</c:v>
                </c:pt>
                <c:pt idx="2">
                  <c:v>국내 관광객</c:v>
                </c:pt>
              </c:strCache>
            </c:strRef>
          </c:cat>
          <c:val>
            <c:numRef>
              <c:f>Sheet1!$D$330:$D$332</c:f>
              <c:numCache>
                <c:formatCode>#,##0</c:formatCode>
                <c:ptCount val="3"/>
                <c:pt idx="0">
                  <c:v>19661</c:v>
                </c:pt>
                <c:pt idx="1">
                  <c:v>14236</c:v>
                </c:pt>
                <c:pt idx="2">
                  <c:v>21558</c:v>
                </c:pt>
              </c:numCache>
            </c:numRef>
          </c:val>
        </c:ser>
        <c:ser>
          <c:idx val="1"/>
          <c:order val="1"/>
          <c:tx>
            <c:strRef>
              <c:f>Sheet1!$E$329</c:f>
              <c:strCache>
                <c:ptCount val="1"/>
                <c:pt idx="0">
                  <c:v>2009년</c:v>
                </c:pt>
              </c:strCache>
            </c:strRef>
          </c:tx>
          <c:spPr>
            <a:solidFill>
              <a:srgbClr val="0070C0"/>
            </a:solidFill>
          </c:spPr>
          <c:dLbls>
            <c:dLbl>
              <c:idx val="0"/>
              <c:layout>
                <c:manualLayout>
                  <c:x val="1.651876355692225E-2"/>
                  <c:y val="-3.0303030303030311E-2"/>
                </c:manualLayout>
              </c:layout>
              <c:showVal val="1"/>
            </c:dLbl>
            <c:dLbl>
              <c:idx val="1"/>
              <c:layout>
                <c:manualLayout>
                  <c:x val="1.6203703703703703E-2"/>
                  <c:y val="-3.4090909090909088E-2"/>
                </c:manualLayout>
              </c:layout>
              <c:showVal val="1"/>
            </c:dLbl>
            <c:dLbl>
              <c:idx val="2"/>
              <c:layout>
                <c:manualLayout>
                  <c:x val="2.5462962962962982E-2"/>
                  <c:y val="-3.4090909090909088E-2"/>
                </c:manualLayout>
              </c:layout>
              <c:showVal val="1"/>
            </c:dLbl>
            <c:spPr>
              <a:solidFill>
                <a:schemeClr val="bg1"/>
              </a:solidFill>
            </c:spPr>
            <c:txPr>
              <a:bodyPr/>
              <a:lstStyle/>
              <a:p>
                <a:pPr>
                  <a:defRPr lang="ko-KR">
                    <a:latin typeface="Times New Roman" pitchFamily="18" charset="0"/>
                    <a:cs typeface="Times New Roman" pitchFamily="18" charset="0"/>
                  </a:defRPr>
                </a:pPr>
                <a:endParaRPr lang="nl-NL"/>
              </a:p>
            </c:txPr>
            <c:showVal val="1"/>
          </c:dLbls>
          <c:cat>
            <c:strRef>
              <c:f>Sheet1!$C$330:$C$332</c:f>
              <c:strCache>
                <c:ptCount val="3"/>
                <c:pt idx="0">
                  <c:v>전 체 평 균</c:v>
                </c:pt>
                <c:pt idx="1">
                  <c:v>지 역 주 민</c:v>
                </c:pt>
                <c:pt idx="2">
                  <c:v>국내 관광객</c:v>
                </c:pt>
              </c:strCache>
            </c:strRef>
          </c:cat>
          <c:val>
            <c:numRef>
              <c:f>Sheet1!$E$330:$E$332</c:f>
              <c:numCache>
                <c:formatCode>#,##0</c:formatCode>
                <c:ptCount val="3"/>
                <c:pt idx="0">
                  <c:v>27265</c:v>
                </c:pt>
                <c:pt idx="1">
                  <c:v>23033</c:v>
                </c:pt>
                <c:pt idx="2">
                  <c:v>29786</c:v>
                </c:pt>
              </c:numCache>
            </c:numRef>
          </c:val>
        </c:ser>
        <c:dLbls>
          <c:showVal val="1"/>
        </c:dLbls>
        <c:gapDepth val="201"/>
        <c:shape val="box"/>
        <c:axId val="94249344"/>
        <c:axId val="94250880"/>
        <c:axId val="0"/>
      </c:bar3DChart>
      <c:catAx>
        <c:axId val="94249344"/>
        <c:scaling>
          <c:orientation val="minMax"/>
        </c:scaling>
        <c:delete val="1"/>
        <c:axPos val="b"/>
        <c:tickLblPos val="none"/>
        <c:crossAx val="94250880"/>
        <c:crosses val="autoZero"/>
        <c:auto val="1"/>
        <c:lblAlgn val="ctr"/>
        <c:lblOffset val="100"/>
      </c:catAx>
      <c:valAx>
        <c:axId val="94250880"/>
        <c:scaling>
          <c:orientation val="minMax"/>
          <c:max val="35000"/>
          <c:min val="10000"/>
        </c:scaling>
        <c:axPos val="l"/>
        <c:majorGridlines/>
        <c:numFmt formatCode="#,##0" sourceLinked="1"/>
        <c:tickLblPos val="nextTo"/>
        <c:txPr>
          <a:bodyPr/>
          <a:lstStyle/>
          <a:p>
            <a:pPr>
              <a:defRPr lang="ko-KR">
                <a:latin typeface="Times New Roman" pitchFamily="18" charset="0"/>
                <a:cs typeface="Times New Roman" pitchFamily="18" charset="0"/>
              </a:defRPr>
            </a:pPr>
            <a:endParaRPr lang="nl-NL"/>
          </a:p>
        </c:txPr>
        <c:crossAx val="94249344"/>
        <c:crosses val="autoZero"/>
        <c:crossBetween val="between"/>
        <c:majorUnit val="5000"/>
      </c:valAx>
    </c:plotArea>
    <c:plotVisOnly val="1"/>
  </c:chart>
  <c:txPr>
    <a:bodyPr/>
    <a:lstStyle/>
    <a:p>
      <a:pPr>
        <a:defRPr sz="900">
          <a:latin typeface="HY헤드라인M" pitchFamily="18" charset="-127"/>
          <a:ea typeface="HY헤드라인M" pitchFamily="18" charset="-127"/>
        </a:defRPr>
      </a:pPr>
      <a:endParaRPr lang="nl-NL"/>
    </a:p>
  </c:txPr>
  <c:externalData r:id="rId2"/>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nl-NL"/>
  <c:clrMapOvr bg1="lt1" tx1="dk1" bg2="lt2" tx2="dk2" accent1="accent1" accent2="accent2" accent3="accent3" accent4="accent4" accent5="accent5" accent6="accent6" hlink="hlink" folHlink="folHlink"/>
  <c:chart>
    <c:view3D>
      <c:rAngAx val="1"/>
    </c:view3D>
    <c:plotArea>
      <c:layout/>
      <c:bar3DChart>
        <c:barDir val="col"/>
        <c:grouping val="clustered"/>
        <c:ser>
          <c:idx val="0"/>
          <c:order val="0"/>
          <c:tx>
            <c:strRef>
              <c:f>Sheet1!$D$349</c:f>
              <c:strCache>
                <c:ptCount val="1"/>
                <c:pt idx="0">
                  <c:v>2002년</c:v>
                </c:pt>
              </c:strCache>
            </c:strRef>
          </c:tx>
          <c:spPr>
            <a:solidFill>
              <a:srgbClr val="FFFFFF">
                <a:lumMod val="75000"/>
              </a:srgbClr>
            </a:solidFill>
            <a:scene3d>
              <a:camera prst="orthographicFront"/>
              <a:lightRig rig="threePt" dir="t"/>
            </a:scene3d>
            <a:sp3d prstMaterial="matte">
              <a:bevelB/>
            </a:sp3d>
          </c:spPr>
          <c:dLbls>
            <c:dLbl>
              <c:idx val="0"/>
              <c:layout>
                <c:manualLayout>
                  <c:x val="1.0613524387915603E-2"/>
                  <c:y val="-3.4090960736993782E-2"/>
                </c:manualLayout>
              </c:layout>
              <c:showVal val="1"/>
            </c:dLbl>
            <c:dLbl>
              <c:idx val="1"/>
              <c:layout>
                <c:manualLayout>
                  <c:x val="2.3148148148148147E-3"/>
                  <c:y val="-2.2727272727273866E-2"/>
                </c:manualLayout>
              </c:layout>
              <c:tx>
                <c:rich>
                  <a:bodyPr/>
                  <a:lstStyle/>
                  <a:p>
                    <a:pPr>
                      <a:defRPr lang="ko-KR">
                        <a:latin typeface="Times New Roman" pitchFamily="18" charset="0"/>
                        <a:cs typeface="Times New Roman" pitchFamily="18" charset="0"/>
                      </a:defRPr>
                    </a:pPr>
                    <a:r>
                      <a:rPr lang="en-US">
                        <a:latin typeface="Times New Roman" pitchFamily="18" charset="0"/>
                        <a:cs typeface="Times New Roman" pitchFamily="18" charset="0"/>
                      </a:rPr>
                      <a:t>1,855</a:t>
                    </a:r>
                  </a:p>
                </c:rich>
              </c:tx>
              <c:spPr>
                <a:solidFill>
                  <a:schemeClr val="bg1"/>
                </a:solidFill>
              </c:spPr>
              <c:showVal val="1"/>
            </c:dLbl>
            <c:dLbl>
              <c:idx val="2"/>
              <c:layout>
                <c:manualLayout>
                  <c:x val="1.7951690078402187E-2"/>
                  <c:y val="-2.6395005506850092E-2"/>
                </c:manualLayout>
              </c:layout>
              <c:showVal val="1"/>
            </c:dLbl>
            <c:txPr>
              <a:bodyPr/>
              <a:lstStyle/>
              <a:p>
                <a:pPr>
                  <a:defRPr lang="ko-KR">
                    <a:latin typeface="Times New Roman" pitchFamily="18" charset="0"/>
                    <a:cs typeface="Times New Roman" pitchFamily="18" charset="0"/>
                  </a:defRPr>
                </a:pPr>
                <a:endParaRPr lang="nl-NL"/>
              </a:p>
            </c:txPr>
            <c:showVal val="1"/>
          </c:dLbls>
          <c:cat>
            <c:strRef>
              <c:f>Sheet1!$C$350:$C$352</c:f>
              <c:strCache>
                <c:ptCount val="3"/>
                <c:pt idx="0">
                  <c:v>전 체 평 균</c:v>
                </c:pt>
                <c:pt idx="1">
                  <c:v>지 역 주 민</c:v>
                </c:pt>
                <c:pt idx="2">
                  <c:v>국내 관광객</c:v>
                </c:pt>
              </c:strCache>
            </c:strRef>
          </c:cat>
          <c:val>
            <c:numRef>
              <c:f>Sheet1!$D$350:$D$352</c:f>
              <c:numCache>
                <c:formatCode>#,##0</c:formatCode>
                <c:ptCount val="3"/>
                <c:pt idx="0">
                  <c:v>3626</c:v>
                </c:pt>
                <c:pt idx="1">
                  <c:v>1855</c:v>
                </c:pt>
                <c:pt idx="2">
                  <c:v>4274</c:v>
                </c:pt>
              </c:numCache>
            </c:numRef>
          </c:val>
        </c:ser>
        <c:ser>
          <c:idx val="1"/>
          <c:order val="1"/>
          <c:tx>
            <c:strRef>
              <c:f>Sheet1!$E$349</c:f>
              <c:strCache>
                <c:ptCount val="1"/>
                <c:pt idx="0">
                  <c:v>2009년</c:v>
                </c:pt>
              </c:strCache>
            </c:strRef>
          </c:tx>
          <c:spPr>
            <a:solidFill>
              <a:srgbClr val="0070C0"/>
            </a:solidFill>
          </c:spPr>
          <c:dLbls>
            <c:dLbl>
              <c:idx val="0"/>
              <c:layout>
                <c:manualLayout>
                  <c:x val="2.9809169667216515E-2"/>
                  <c:y val="-3.0122695947655383E-2"/>
                </c:manualLayout>
              </c:layout>
              <c:showVal val="1"/>
            </c:dLbl>
            <c:dLbl>
              <c:idx val="1"/>
              <c:layout>
                <c:manualLayout>
                  <c:x val="2.6817325784638416E-2"/>
                  <c:y val="-3.4090960736993782E-2"/>
                </c:manualLayout>
              </c:layout>
              <c:showVal val="1"/>
            </c:dLbl>
            <c:dLbl>
              <c:idx val="2"/>
              <c:layout>
                <c:manualLayout>
                  <c:x val="2.5462962962962982E-2"/>
                  <c:y val="-3.4090909090909088E-2"/>
                </c:manualLayout>
              </c:layout>
              <c:showVal val="1"/>
            </c:dLbl>
            <c:spPr>
              <a:solidFill>
                <a:schemeClr val="bg1"/>
              </a:solidFill>
            </c:spPr>
            <c:txPr>
              <a:bodyPr/>
              <a:lstStyle/>
              <a:p>
                <a:pPr>
                  <a:defRPr lang="ko-KR">
                    <a:latin typeface="Times New Roman" pitchFamily="18" charset="0"/>
                    <a:cs typeface="Times New Roman" pitchFamily="18" charset="0"/>
                  </a:defRPr>
                </a:pPr>
                <a:endParaRPr lang="nl-NL"/>
              </a:p>
            </c:txPr>
            <c:showVal val="1"/>
          </c:dLbls>
          <c:cat>
            <c:strRef>
              <c:f>Sheet1!$C$350:$C$352</c:f>
              <c:strCache>
                <c:ptCount val="3"/>
                <c:pt idx="0">
                  <c:v>전 체 평 균</c:v>
                </c:pt>
                <c:pt idx="1">
                  <c:v>지 역 주 민</c:v>
                </c:pt>
                <c:pt idx="2">
                  <c:v>국내 관광객</c:v>
                </c:pt>
              </c:strCache>
            </c:strRef>
          </c:cat>
          <c:val>
            <c:numRef>
              <c:f>Sheet1!$E$350:$E$352</c:f>
              <c:numCache>
                <c:formatCode>#,##0</c:formatCode>
                <c:ptCount val="3"/>
                <c:pt idx="0">
                  <c:v>3327</c:v>
                </c:pt>
                <c:pt idx="1">
                  <c:v>2137</c:v>
                </c:pt>
                <c:pt idx="2">
                  <c:v>4095</c:v>
                </c:pt>
              </c:numCache>
            </c:numRef>
          </c:val>
        </c:ser>
        <c:dLbls>
          <c:showVal val="1"/>
        </c:dLbls>
        <c:gapDepth val="201"/>
        <c:shape val="box"/>
        <c:axId val="94321280"/>
        <c:axId val="94339456"/>
        <c:axId val="0"/>
      </c:bar3DChart>
      <c:catAx>
        <c:axId val="94321280"/>
        <c:scaling>
          <c:orientation val="minMax"/>
        </c:scaling>
        <c:delete val="1"/>
        <c:axPos val="b"/>
        <c:tickLblPos val="none"/>
        <c:crossAx val="94339456"/>
        <c:crosses val="autoZero"/>
        <c:auto val="1"/>
        <c:lblAlgn val="ctr"/>
        <c:lblOffset val="100"/>
      </c:catAx>
      <c:valAx>
        <c:axId val="94339456"/>
        <c:scaling>
          <c:orientation val="minMax"/>
          <c:max val="5000"/>
          <c:min val="0"/>
        </c:scaling>
        <c:axPos val="l"/>
        <c:majorGridlines/>
        <c:numFmt formatCode="#,##0" sourceLinked="1"/>
        <c:tickLblPos val="nextTo"/>
        <c:txPr>
          <a:bodyPr/>
          <a:lstStyle/>
          <a:p>
            <a:pPr>
              <a:defRPr lang="ko-KR">
                <a:latin typeface="Times New Roman" pitchFamily="18" charset="0"/>
                <a:cs typeface="Times New Roman" pitchFamily="18" charset="0"/>
              </a:defRPr>
            </a:pPr>
            <a:endParaRPr lang="nl-NL"/>
          </a:p>
        </c:txPr>
        <c:crossAx val="94321280"/>
        <c:crosses val="autoZero"/>
        <c:crossBetween val="between"/>
        <c:majorUnit val="1000"/>
      </c:valAx>
    </c:plotArea>
    <c:plotVisOnly val="1"/>
  </c:chart>
  <c:txPr>
    <a:bodyPr/>
    <a:lstStyle/>
    <a:p>
      <a:pPr>
        <a:defRPr sz="900">
          <a:latin typeface="HY헤드라인M" pitchFamily="18" charset="-127"/>
          <a:ea typeface="HY헤드라인M" pitchFamily="18" charset="-127"/>
        </a:defRPr>
      </a:pPr>
      <a:endParaRPr lang="nl-NL"/>
    </a:p>
  </c:txPr>
  <c:externalData r:id="rId2"/>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nl-NL"/>
  <c:clrMapOvr bg1="lt1" tx1="dk1" bg2="lt2" tx2="dk2" accent1="accent1" accent2="accent2" accent3="accent3" accent4="accent4" accent5="accent5" accent6="accent6" hlink="hlink" folHlink="folHlink"/>
  <c:chart>
    <c:view3D>
      <c:rAngAx val="1"/>
    </c:view3D>
    <c:plotArea>
      <c:layout/>
      <c:bar3DChart>
        <c:barDir val="col"/>
        <c:grouping val="clustered"/>
        <c:ser>
          <c:idx val="0"/>
          <c:order val="0"/>
          <c:tx>
            <c:strRef>
              <c:f>Sheet1!$D$385</c:f>
              <c:strCache>
                <c:ptCount val="1"/>
                <c:pt idx="0">
                  <c:v>2002년</c:v>
                </c:pt>
              </c:strCache>
            </c:strRef>
          </c:tx>
          <c:spPr>
            <a:solidFill>
              <a:srgbClr val="FFFFFF">
                <a:lumMod val="75000"/>
              </a:srgbClr>
            </a:solidFill>
            <a:scene3d>
              <a:camera prst="orthographicFront"/>
              <a:lightRig rig="threePt" dir="t"/>
            </a:scene3d>
            <a:sp3d prstMaterial="matte">
              <a:bevelB/>
            </a:sp3d>
          </c:spPr>
          <c:dLbls>
            <c:dLbl>
              <c:idx val="0"/>
              <c:layout>
                <c:manualLayout>
                  <c:x val="2.4059214629331741E-17"/>
                  <c:y val="-3.4090909090909088E-2"/>
                </c:manualLayout>
              </c:layout>
              <c:spPr>
                <a:solidFill>
                  <a:srgbClr val="FFFFFF"/>
                </a:solidFill>
              </c:spPr>
              <c:txPr>
                <a:bodyPr/>
                <a:lstStyle/>
                <a:p>
                  <a:pPr>
                    <a:defRPr lang="ko-KR">
                      <a:latin typeface="Times New Roman" pitchFamily="18" charset="0"/>
                      <a:cs typeface="Times New Roman" pitchFamily="18" charset="0"/>
                    </a:defRPr>
                  </a:pPr>
                  <a:endParaRPr lang="nl-NL"/>
                </a:p>
              </c:txPr>
              <c:showVal val="1"/>
            </c:dLbl>
            <c:dLbl>
              <c:idx val="1"/>
              <c:layout>
                <c:manualLayout>
                  <c:x val="-1.3123359580052583E-2"/>
                  <c:y val="-1.5151515151515181E-2"/>
                </c:manualLayout>
              </c:layout>
              <c:spPr>
                <a:solidFill>
                  <a:srgbClr val="FFFFFF"/>
                </a:solidFill>
              </c:spPr>
              <c:txPr>
                <a:bodyPr/>
                <a:lstStyle/>
                <a:p>
                  <a:pPr>
                    <a:defRPr lang="ko-KR">
                      <a:latin typeface="Times New Roman" pitchFamily="18" charset="0"/>
                      <a:cs typeface="Times New Roman" pitchFamily="18" charset="0"/>
                    </a:defRPr>
                  </a:pPr>
                  <a:endParaRPr lang="nl-NL"/>
                </a:p>
              </c:txPr>
              <c:showVal val="1"/>
            </c:dLbl>
            <c:dLbl>
              <c:idx val="2"/>
              <c:layout>
                <c:manualLayout>
                  <c:x val="1.8518518518518583E-2"/>
                  <c:y val="-3.4090909090909088E-2"/>
                </c:manualLayout>
              </c:layout>
              <c:showVal val="1"/>
            </c:dLbl>
            <c:txPr>
              <a:bodyPr/>
              <a:lstStyle/>
              <a:p>
                <a:pPr>
                  <a:defRPr lang="ko-KR">
                    <a:latin typeface="Times New Roman" pitchFamily="18" charset="0"/>
                    <a:cs typeface="Times New Roman" pitchFamily="18" charset="0"/>
                  </a:defRPr>
                </a:pPr>
                <a:endParaRPr lang="nl-NL"/>
              </a:p>
            </c:txPr>
            <c:showVal val="1"/>
          </c:dLbls>
          <c:cat>
            <c:strRef>
              <c:f>Sheet1!$C$386:$C$388</c:f>
              <c:strCache>
                <c:ptCount val="3"/>
                <c:pt idx="0">
                  <c:v>전 체 평 균</c:v>
                </c:pt>
                <c:pt idx="1">
                  <c:v>지 역 주 민</c:v>
                </c:pt>
                <c:pt idx="2">
                  <c:v>국내 관광객</c:v>
                </c:pt>
              </c:strCache>
            </c:strRef>
          </c:cat>
          <c:val>
            <c:numRef>
              <c:f>Sheet1!$D$386:$D$388</c:f>
              <c:numCache>
                <c:formatCode>#,##0</c:formatCode>
                <c:ptCount val="3"/>
                <c:pt idx="0">
                  <c:v>12679</c:v>
                </c:pt>
                <c:pt idx="1">
                  <c:v>11056</c:v>
                </c:pt>
                <c:pt idx="2">
                  <c:v>13235</c:v>
                </c:pt>
              </c:numCache>
            </c:numRef>
          </c:val>
        </c:ser>
        <c:ser>
          <c:idx val="1"/>
          <c:order val="1"/>
          <c:tx>
            <c:strRef>
              <c:f>Sheet1!$E$385</c:f>
              <c:strCache>
                <c:ptCount val="1"/>
                <c:pt idx="0">
                  <c:v>2009년</c:v>
                </c:pt>
              </c:strCache>
            </c:strRef>
          </c:tx>
          <c:spPr>
            <a:solidFill>
              <a:srgbClr val="0070C0"/>
            </a:solidFill>
          </c:spPr>
          <c:dLbls>
            <c:dLbl>
              <c:idx val="0"/>
              <c:layout>
                <c:manualLayout>
                  <c:x val="2.9636885940438548E-2"/>
                  <c:y val="-4.166666666666663E-2"/>
                </c:manualLayout>
              </c:layout>
              <c:showVal val="1"/>
            </c:dLbl>
            <c:dLbl>
              <c:idx val="1"/>
              <c:layout>
                <c:manualLayout>
                  <c:x val="1.6203703703703703E-2"/>
                  <c:y val="-3.4090909090909088E-2"/>
                </c:manualLayout>
              </c:layout>
              <c:showVal val="1"/>
            </c:dLbl>
            <c:dLbl>
              <c:idx val="2"/>
              <c:layout>
                <c:manualLayout>
                  <c:x val="3.5961725256783844E-2"/>
                  <c:y val="-3.7878787878788012E-2"/>
                </c:manualLayout>
              </c:layout>
              <c:showVal val="1"/>
            </c:dLbl>
            <c:spPr>
              <a:solidFill>
                <a:schemeClr val="bg1"/>
              </a:solidFill>
            </c:spPr>
            <c:txPr>
              <a:bodyPr/>
              <a:lstStyle/>
              <a:p>
                <a:pPr>
                  <a:defRPr lang="ko-KR">
                    <a:latin typeface="Times New Roman" pitchFamily="18" charset="0"/>
                    <a:cs typeface="Times New Roman" pitchFamily="18" charset="0"/>
                  </a:defRPr>
                </a:pPr>
                <a:endParaRPr lang="nl-NL"/>
              </a:p>
            </c:txPr>
            <c:showVal val="1"/>
          </c:dLbls>
          <c:cat>
            <c:strRef>
              <c:f>Sheet1!$C$386:$C$388</c:f>
              <c:strCache>
                <c:ptCount val="3"/>
                <c:pt idx="0">
                  <c:v>전 체 평 균</c:v>
                </c:pt>
                <c:pt idx="1">
                  <c:v>지 역 주 민</c:v>
                </c:pt>
                <c:pt idx="2">
                  <c:v>국내 관광객</c:v>
                </c:pt>
              </c:strCache>
            </c:strRef>
          </c:cat>
          <c:val>
            <c:numRef>
              <c:f>Sheet1!$E$386:$E$388</c:f>
              <c:numCache>
                <c:formatCode>#,##0</c:formatCode>
                <c:ptCount val="3"/>
                <c:pt idx="0">
                  <c:v>12784</c:v>
                </c:pt>
                <c:pt idx="1">
                  <c:v>13268</c:v>
                </c:pt>
                <c:pt idx="2">
                  <c:v>12666</c:v>
                </c:pt>
              </c:numCache>
            </c:numRef>
          </c:val>
        </c:ser>
        <c:dLbls>
          <c:showVal val="1"/>
        </c:dLbls>
        <c:gapDepth val="201"/>
        <c:shape val="box"/>
        <c:axId val="94406144"/>
        <c:axId val="94407680"/>
        <c:axId val="0"/>
      </c:bar3DChart>
      <c:catAx>
        <c:axId val="94406144"/>
        <c:scaling>
          <c:orientation val="minMax"/>
        </c:scaling>
        <c:delete val="1"/>
        <c:axPos val="b"/>
        <c:tickLblPos val="none"/>
        <c:crossAx val="94407680"/>
        <c:crosses val="autoZero"/>
        <c:auto val="1"/>
        <c:lblAlgn val="ctr"/>
        <c:lblOffset val="100"/>
      </c:catAx>
      <c:valAx>
        <c:axId val="94407680"/>
        <c:scaling>
          <c:orientation val="minMax"/>
          <c:max val="15000"/>
          <c:min val="10000"/>
        </c:scaling>
        <c:axPos val="l"/>
        <c:majorGridlines/>
        <c:numFmt formatCode="#,##0" sourceLinked="1"/>
        <c:tickLblPos val="nextTo"/>
        <c:txPr>
          <a:bodyPr/>
          <a:lstStyle/>
          <a:p>
            <a:pPr>
              <a:defRPr lang="ko-KR">
                <a:latin typeface="Times New Roman" pitchFamily="18" charset="0"/>
                <a:cs typeface="Times New Roman" pitchFamily="18" charset="0"/>
              </a:defRPr>
            </a:pPr>
            <a:endParaRPr lang="nl-NL"/>
          </a:p>
        </c:txPr>
        <c:crossAx val="94406144"/>
        <c:crosses val="autoZero"/>
        <c:crossBetween val="between"/>
        <c:majorUnit val="1000"/>
      </c:valAx>
    </c:plotArea>
    <c:plotVisOnly val="1"/>
  </c:chart>
  <c:txPr>
    <a:bodyPr/>
    <a:lstStyle/>
    <a:p>
      <a:pPr>
        <a:defRPr sz="900">
          <a:latin typeface="HY헤드라인M" pitchFamily="18" charset="-127"/>
          <a:ea typeface="HY헤드라인M" pitchFamily="18" charset="-127"/>
        </a:defRPr>
      </a:pPr>
      <a:endParaRPr lang="nl-NL"/>
    </a:p>
  </c:txPr>
  <c:externalData r:id="rId2"/>
</c:chartSpace>
</file>

<file path=ppt/charts/chart26.xml><?xml version="1.0" encoding="utf-8"?>
<c:chartSpace xmlns:c="http://schemas.openxmlformats.org/drawingml/2006/chart" xmlns:a="http://schemas.openxmlformats.org/drawingml/2006/main" xmlns:r="http://schemas.openxmlformats.org/officeDocument/2006/relationships">
  <c:date1904 val="1"/>
  <c:lang val="nl-NL"/>
  <c:clrMapOvr bg1="lt1" tx1="dk1" bg2="lt2" tx2="dk2" accent1="accent1" accent2="accent2" accent3="accent3" accent4="accent4" accent5="accent5" accent6="accent6" hlink="hlink" folHlink="folHlink"/>
  <c:chart>
    <c:view3D>
      <c:rAngAx val="1"/>
    </c:view3D>
    <c:plotArea>
      <c:layout>
        <c:manualLayout>
          <c:layoutTarget val="inner"/>
          <c:xMode val="edge"/>
          <c:yMode val="edge"/>
          <c:x val="0.11671149210260705"/>
          <c:y val="4.2133950373022692E-2"/>
          <c:w val="0.8543886691117405"/>
          <c:h val="0.81231240288380802"/>
        </c:manualLayout>
      </c:layout>
      <c:bar3DChart>
        <c:barDir val="col"/>
        <c:grouping val="clustered"/>
        <c:ser>
          <c:idx val="0"/>
          <c:order val="0"/>
          <c:tx>
            <c:strRef>
              <c:f>Sheet1!$D$367</c:f>
              <c:strCache>
                <c:ptCount val="1"/>
                <c:pt idx="0">
                  <c:v>2002년</c:v>
                </c:pt>
              </c:strCache>
            </c:strRef>
          </c:tx>
          <c:spPr>
            <a:solidFill>
              <a:srgbClr val="FFFFFF">
                <a:lumMod val="75000"/>
              </a:srgbClr>
            </a:solidFill>
            <a:scene3d>
              <a:camera prst="orthographicFront"/>
              <a:lightRig rig="threePt" dir="t"/>
            </a:scene3d>
            <a:sp3d prstMaterial="matte">
              <a:bevelB/>
            </a:sp3d>
          </c:spPr>
          <c:dLbls>
            <c:dLbl>
              <c:idx val="0"/>
              <c:layout>
                <c:manualLayout>
                  <c:x val="1.3888888888889247E-2"/>
                  <c:y val="-3.4090909090909088E-2"/>
                </c:manualLayout>
              </c:layout>
              <c:spPr>
                <a:solidFill>
                  <a:schemeClr val="bg1"/>
                </a:solidFill>
              </c:spPr>
              <c:txPr>
                <a:bodyPr/>
                <a:lstStyle/>
                <a:p>
                  <a:pPr>
                    <a:defRPr lang="ko-KR">
                      <a:latin typeface="Times New Roman" pitchFamily="18" charset="0"/>
                      <a:cs typeface="Times New Roman" pitchFamily="18" charset="0"/>
                    </a:defRPr>
                  </a:pPr>
                  <a:endParaRPr lang="nl-NL"/>
                </a:p>
              </c:txPr>
              <c:showVal val="1"/>
            </c:dLbl>
            <c:dLbl>
              <c:idx val="1"/>
              <c:layout>
                <c:manualLayout>
                  <c:x val="2.0833333333333412E-2"/>
                  <c:y val="-1.8939393939393936E-2"/>
                </c:manualLayout>
              </c:layout>
              <c:showVal val="1"/>
            </c:dLbl>
            <c:dLbl>
              <c:idx val="2"/>
              <c:layout>
                <c:manualLayout>
                  <c:x val="1.3888888888889247E-2"/>
                  <c:y val="-3.4090909090909054E-2"/>
                </c:manualLayout>
              </c:layout>
              <c:showVal val="1"/>
            </c:dLbl>
            <c:txPr>
              <a:bodyPr/>
              <a:lstStyle/>
              <a:p>
                <a:pPr>
                  <a:defRPr lang="ko-KR">
                    <a:latin typeface="Times New Roman" pitchFamily="18" charset="0"/>
                    <a:cs typeface="Times New Roman" pitchFamily="18" charset="0"/>
                  </a:defRPr>
                </a:pPr>
                <a:endParaRPr lang="nl-NL"/>
              </a:p>
            </c:txPr>
            <c:showVal val="1"/>
          </c:dLbls>
          <c:cat>
            <c:strRef>
              <c:f>Sheet1!$C$368:$C$370</c:f>
              <c:strCache>
                <c:ptCount val="3"/>
                <c:pt idx="0">
                  <c:v>전 체 평 균</c:v>
                </c:pt>
                <c:pt idx="1">
                  <c:v>지 역 주 민</c:v>
                </c:pt>
                <c:pt idx="2">
                  <c:v>국내 관광객</c:v>
                </c:pt>
              </c:strCache>
            </c:strRef>
          </c:cat>
          <c:val>
            <c:numRef>
              <c:f>Sheet1!$D$368:$D$370</c:f>
              <c:numCache>
                <c:formatCode>#,##0</c:formatCode>
                <c:ptCount val="3"/>
                <c:pt idx="0">
                  <c:v>9156</c:v>
                </c:pt>
                <c:pt idx="1">
                  <c:v>11609</c:v>
                </c:pt>
                <c:pt idx="2">
                  <c:v>8265</c:v>
                </c:pt>
              </c:numCache>
            </c:numRef>
          </c:val>
        </c:ser>
        <c:ser>
          <c:idx val="1"/>
          <c:order val="1"/>
          <c:tx>
            <c:strRef>
              <c:f>Sheet1!$E$367</c:f>
              <c:strCache>
                <c:ptCount val="1"/>
                <c:pt idx="0">
                  <c:v>2009년</c:v>
                </c:pt>
              </c:strCache>
            </c:strRef>
          </c:tx>
          <c:spPr>
            <a:solidFill>
              <a:srgbClr val="0070C0"/>
            </a:solidFill>
          </c:spPr>
          <c:dLbls>
            <c:dLbl>
              <c:idx val="0"/>
              <c:layout>
                <c:manualLayout>
                  <c:x val="3.3032165173238065E-2"/>
                  <c:y val="-3.0303030303030311E-2"/>
                </c:manualLayout>
              </c:layout>
              <c:showVal val="1"/>
            </c:dLbl>
            <c:dLbl>
              <c:idx val="1"/>
              <c:layout>
                <c:manualLayout>
                  <c:x val="3.0092592592592591E-2"/>
                  <c:y val="-2.6515151515151516E-2"/>
                </c:manualLayout>
              </c:layout>
              <c:showVal val="1"/>
            </c:dLbl>
            <c:dLbl>
              <c:idx val="2"/>
              <c:layout>
                <c:manualLayout>
                  <c:x val="2.8090249081756051E-2"/>
                  <c:y val="-2.6515151515151516E-2"/>
                </c:manualLayout>
              </c:layout>
              <c:showVal val="1"/>
            </c:dLbl>
            <c:spPr>
              <a:solidFill>
                <a:schemeClr val="bg1"/>
              </a:solidFill>
            </c:spPr>
            <c:txPr>
              <a:bodyPr/>
              <a:lstStyle/>
              <a:p>
                <a:pPr>
                  <a:defRPr lang="ko-KR">
                    <a:latin typeface="Times New Roman" pitchFamily="18" charset="0"/>
                    <a:cs typeface="Times New Roman" pitchFamily="18" charset="0"/>
                  </a:defRPr>
                </a:pPr>
                <a:endParaRPr lang="nl-NL"/>
              </a:p>
            </c:txPr>
            <c:showVal val="1"/>
          </c:dLbls>
          <c:cat>
            <c:strRef>
              <c:f>Sheet1!$C$368:$C$370</c:f>
              <c:strCache>
                <c:ptCount val="3"/>
                <c:pt idx="0">
                  <c:v>전 체 평 균</c:v>
                </c:pt>
                <c:pt idx="1">
                  <c:v>지 역 주 민</c:v>
                </c:pt>
                <c:pt idx="2">
                  <c:v>국내 관광객</c:v>
                </c:pt>
              </c:strCache>
            </c:strRef>
          </c:cat>
          <c:val>
            <c:numRef>
              <c:f>Sheet1!$E$368:$E$370</c:f>
              <c:numCache>
                <c:formatCode>#,##0</c:formatCode>
                <c:ptCount val="3"/>
                <c:pt idx="0">
                  <c:v>5469</c:v>
                </c:pt>
                <c:pt idx="1">
                  <c:v>4946</c:v>
                </c:pt>
                <c:pt idx="2">
                  <c:v>5739</c:v>
                </c:pt>
              </c:numCache>
            </c:numRef>
          </c:val>
        </c:ser>
        <c:dLbls>
          <c:showVal val="1"/>
        </c:dLbls>
        <c:gapDepth val="201"/>
        <c:shape val="box"/>
        <c:axId val="94063232"/>
        <c:axId val="94085504"/>
        <c:axId val="0"/>
      </c:bar3DChart>
      <c:catAx>
        <c:axId val="94063232"/>
        <c:scaling>
          <c:orientation val="minMax"/>
        </c:scaling>
        <c:delete val="1"/>
        <c:axPos val="b"/>
        <c:tickLblPos val="none"/>
        <c:crossAx val="94085504"/>
        <c:crosses val="autoZero"/>
        <c:auto val="1"/>
        <c:lblAlgn val="ctr"/>
        <c:lblOffset val="100"/>
      </c:catAx>
      <c:valAx>
        <c:axId val="94085504"/>
        <c:scaling>
          <c:orientation val="minMax"/>
          <c:max val="15000"/>
          <c:min val="0"/>
        </c:scaling>
        <c:axPos val="l"/>
        <c:majorGridlines/>
        <c:numFmt formatCode="#,##0" sourceLinked="1"/>
        <c:tickLblPos val="nextTo"/>
        <c:txPr>
          <a:bodyPr/>
          <a:lstStyle/>
          <a:p>
            <a:pPr>
              <a:defRPr lang="ko-KR">
                <a:latin typeface="Times New Roman" pitchFamily="18" charset="0"/>
                <a:cs typeface="Times New Roman" pitchFamily="18" charset="0"/>
              </a:defRPr>
            </a:pPr>
            <a:endParaRPr lang="nl-NL"/>
          </a:p>
        </c:txPr>
        <c:crossAx val="94063232"/>
        <c:crosses val="autoZero"/>
        <c:crossBetween val="between"/>
        <c:majorUnit val="5000"/>
      </c:valAx>
    </c:plotArea>
    <c:plotVisOnly val="1"/>
  </c:chart>
  <c:txPr>
    <a:bodyPr/>
    <a:lstStyle/>
    <a:p>
      <a:pPr>
        <a:defRPr sz="900">
          <a:latin typeface="HY헤드라인M" pitchFamily="18" charset="-127"/>
          <a:ea typeface="HY헤드라인M" pitchFamily="18" charset="-127"/>
        </a:defRPr>
      </a:pPr>
      <a:endParaRPr lang="nl-NL"/>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nl-NL"/>
  <c:clrMapOvr bg1="lt1" tx1="dk1" bg2="lt2" tx2="dk2" accent1="accent1" accent2="accent2" accent3="accent3" accent4="accent4" accent5="accent5" accent6="accent6" hlink="hlink" folHlink="folHlink"/>
  <c:chart>
    <c:plotArea>
      <c:layout>
        <c:manualLayout>
          <c:layoutTarget val="inner"/>
          <c:xMode val="edge"/>
          <c:yMode val="edge"/>
          <c:x val="0.13421165855594341"/>
          <c:y val="5.0314329499431987E-2"/>
          <c:w val="0.82688471633353788"/>
          <c:h val="0.52924083708350056"/>
        </c:manualLayout>
      </c:layout>
      <c:lineChart>
        <c:grouping val="standard"/>
        <c:ser>
          <c:idx val="0"/>
          <c:order val="0"/>
          <c:tx>
            <c:strRef>
              <c:f>Sheet2!$C$23</c:f>
              <c:strCache>
                <c:ptCount val="1"/>
                <c:pt idx="0">
                  <c:v>2002</c:v>
                </c:pt>
              </c:strCache>
            </c:strRef>
          </c:tx>
          <c:spPr>
            <a:ln>
              <a:solidFill>
                <a:srgbClr val="FFFFFF">
                  <a:lumMod val="75000"/>
                </a:srgbClr>
              </a:solidFill>
              <a:prstDash val="sysDash"/>
            </a:ln>
          </c:spPr>
          <c:marker>
            <c:spPr>
              <a:solidFill>
                <a:srgbClr val="FFFFFF">
                  <a:lumMod val="65000"/>
                </a:srgbClr>
              </a:solidFill>
            </c:spPr>
          </c:marker>
          <c:dLbls>
            <c:dLbl>
              <c:idx val="0"/>
              <c:layout>
                <c:manualLayout>
                  <c:x val="-3.9351977554530258E-2"/>
                  <c:y val="2.4393625891170512E-3"/>
                </c:manualLayout>
              </c:layout>
              <c:dLblPos val="t"/>
              <c:showVal val="1"/>
            </c:dLbl>
            <c:dLbl>
              <c:idx val="1"/>
              <c:layout>
                <c:manualLayout>
                  <c:x val="3.5366931918656055E-3"/>
                  <c:y val="8.0809063062187228E-3"/>
                </c:manualLayout>
              </c:layout>
              <c:tx>
                <c:rich>
                  <a:bodyPr/>
                  <a:lstStyle/>
                  <a:p>
                    <a:r>
                      <a:rPr lang="en-US" dirty="0">
                        <a:latin typeface="Times New Roman" pitchFamily="18" charset="0"/>
                        <a:cs typeface="Times New Roman" pitchFamily="18" charset="0"/>
                      </a:rPr>
                      <a:t>1,451</a:t>
                    </a:r>
                  </a:p>
                </c:rich>
              </c:tx>
              <c:dLblPos val="t"/>
              <c:showVal val="1"/>
            </c:dLbl>
            <c:dLbl>
              <c:idx val="2"/>
              <c:layout>
                <c:manualLayout>
                  <c:x val="4.9513704686119014E-2"/>
                  <c:y val="9.1862008359310007E-2"/>
                </c:manualLayout>
              </c:layout>
              <c:dLblPos val="t"/>
              <c:showVal val="1"/>
            </c:dLbl>
            <c:dLbl>
              <c:idx val="3"/>
              <c:layout>
                <c:manualLayout>
                  <c:x val="-2.3148148148148147E-3"/>
                  <c:y val="0.11717171717171719"/>
                </c:manualLayout>
              </c:layout>
              <c:dLblPos val="t"/>
              <c:showVal val="1"/>
            </c:dLbl>
            <c:spPr>
              <a:solidFill>
                <a:schemeClr val="bg1"/>
              </a:solidFill>
            </c:spPr>
            <c:txPr>
              <a:bodyPr/>
              <a:lstStyle/>
              <a:p>
                <a:pPr>
                  <a:defRPr lang="ko-KR">
                    <a:latin typeface="Times New Roman" pitchFamily="18" charset="0"/>
                    <a:cs typeface="Times New Roman" pitchFamily="18" charset="0"/>
                  </a:defRPr>
                </a:pPr>
                <a:endParaRPr lang="nl-NL"/>
              </a:p>
            </c:txPr>
            <c:dLblPos val="t"/>
            <c:showVal val="1"/>
          </c:dLbls>
          <c:cat>
            <c:strRef>
              <c:f>Sheet2!$B$24:$B$27</c:f>
              <c:strCache>
                <c:ptCount val="4"/>
                <c:pt idx="0">
                  <c:v>총사업비</c:v>
                </c:pt>
                <c:pt idx="1">
                  <c:v>생산유발효과</c:v>
                </c:pt>
                <c:pt idx="2">
                  <c:v>소득유발효과</c:v>
                </c:pt>
                <c:pt idx="3">
                  <c:v>부가가치유발효과</c:v>
                </c:pt>
              </c:strCache>
            </c:strRef>
          </c:cat>
          <c:val>
            <c:numRef>
              <c:f>Sheet2!$C$24:$C$27</c:f>
              <c:numCache>
                <c:formatCode>#,##0</c:formatCode>
                <c:ptCount val="4"/>
                <c:pt idx="0" formatCode="General">
                  <c:v>291</c:v>
                </c:pt>
                <c:pt idx="1">
                  <c:v>1451</c:v>
                </c:pt>
                <c:pt idx="2" formatCode="General">
                  <c:v>371</c:v>
                </c:pt>
                <c:pt idx="3" formatCode="General">
                  <c:v>760</c:v>
                </c:pt>
              </c:numCache>
            </c:numRef>
          </c:val>
        </c:ser>
        <c:ser>
          <c:idx val="1"/>
          <c:order val="1"/>
          <c:tx>
            <c:strRef>
              <c:f>Sheet2!$D$23</c:f>
              <c:strCache>
                <c:ptCount val="1"/>
                <c:pt idx="0">
                  <c:v>2009</c:v>
                </c:pt>
              </c:strCache>
            </c:strRef>
          </c:tx>
          <c:spPr>
            <a:ln>
              <a:solidFill>
                <a:srgbClr val="0070C0"/>
              </a:solidFill>
            </a:ln>
          </c:spPr>
          <c:marker>
            <c:spPr>
              <a:solidFill>
                <a:srgbClr val="0070C0"/>
              </a:solidFill>
              <a:ln>
                <a:solidFill>
                  <a:srgbClr val="0070C0"/>
                </a:solidFill>
              </a:ln>
            </c:spPr>
          </c:marker>
          <c:dLbls>
            <c:dLbl>
              <c:idx val="0"/>
              <c:layout>
                <c:manualLayout>
                  <c:x val="-4.8611111111111112E-2"/>
                  <c:y val="4.4444444444444432E-2"/>
                </c:manualLayout>
              </c:layout>
              <c:dLblPos val="t"/>
              <c:showVal val="1"/>
            </c:dLbl>
            <c:dLbl>
              <c:idx val="1"/>
              <c:layout>
                <c:manualLayout>
                  <c:x val="-3.5366931918656055E-3"/>
                  <c:y val="-2.5843269242889991E-2"/>
                </c:manualLayout>
              </c:layout>
              <c:tx>
                <c:rich>
                  <a:bodyPr/>
                  <a:lstStyle/>
                  <a:p>
                    <a:pPr>
                      <a:defRPr lang="ko-KR">
                        <a:latin typeface="Times New Roman" pitchFamily="18" charset="0"/>
                        <a:cs typeface="Times New Roman" pitchFamily="18" charset="0"/>
                      </a:defRPr>
                    </a:pPr>
                    <a:r>
                      <a:rPr lang="en-US" dirty="0">
                        <a:latin typeface="Times New Roman" pitchFamily="18" charset="0"/>
                        <a:cs typeface="Times New Roman" pitchFamily="18" charset="0"/>
                      </a:rPr>
                      <a:t>2,410</a:t>
                    </a:r>
                  </a:p>
                </c:rich>
              </c:tx>
              <c:spPr>
                <a:solidFill>
                  <a:srgbClr val="FFFFFF"/>
                </a:solidFill>
              </c:spPr>
              <c:dLblPos val="t"/>
              <c:showVal val="1"/>
            </c:dLbl>
            <c:dLbl>
              <c:idx val="2"/>
              <c:layout>
                <c:manualLayout>
                  <c:x val="1.9998189881437506E-2"/>
                  <c:y val="-7.5475095847537923E-3"/>
                </c:manualLayout>
              </c:layout>
              <c:spPr>
                <a:solidFill>
                  <a:srgbClr val="FFFFFF"/>
                </a:solidFill>
              </c:spPr>
              <c:txPr>
                <a:bodyPr/>
                <a:lstStyle/>
                <a:p>
                  <a:pPr>
                    <a:defRPr lang="ko-KR">
                      <a:latin typeface="Times New Roman" pitchFamily="18" charset="0"/>
                      <a:cs typeface="Times New Roman" pitchFamily="18" charset="0"/>
                    </a:defRPr>
                  </a:pPr>
                  <a:endParaRPr lang="nl-NL"/>
                </a:p>
              </c:txPr>
              <c:dLblPos val="t"/>
              <c:showVal val="1"/>
            </c:dLbl>
            <c:dLbl>
              <c:idx val="3"/>
              <c:layout>
                <c:manualLayout>
                  <c:x val="-2.3148148148148147E-3"/>
                  <c:y val="-1.2121530263262825E-2"/>
                </c:manualLayout>
              </c:layout>
              <c:dLblPos val="t"/>
              <c:showVal val="1"/>
            </c:dLbl>
            <c:txPr>
              <a:bodyPr/>
              <a:lstStyle/>
              <a:p>
                <a:pPr>
                  <a:defRPr lang="ko-KR">
                    <a:latin typeface="Times New Roman" pitchFamily="18" charset="0"/>
                    <a:cs typeface="Times New Roman" pitchFamily="18" charset="0"/>
                  </a:defRPr>
                </a:pPr>
                <a:endParaRPr lang="nl-NL"/>
              </a:p>
            </c:txPr>
            <c:dLblPos val="t"/>
            <c:showVal val="1"/>
          </c:dLbls>
          <c:cat>
            <c:strRef>
              <c:f>Sheet2!$B$24:$B$27</c:f>
              <c:strCache>
                <c:ptCount val="4"/>
                <c:pt idx="0">
                  <c:v>총사업비</c:v>
                </c:pt>
                <c:pt idx="1">
                  <c:v>생산유발효과</c:v>
                </c:pt>
                <c:pt idx="2">
                  <c:v>소득유발효과</c:v>
                </c:pt>
                <c:pt idx="3">
                  <c:v>부가가치유발효과</c:v>
                </c:pt>
              </c:strCache>
            </c:strRef>
          </c:cat>
          <c:val>
            <c:numRef>
              <c:f>Sheet2!$D$24:$D$27</c:f>
              <c:numCache>
                <c:formatCode>#,##0</c:formatCode>
                <c:ptCount val="4"/>
                <c:pt idx="0" formatCode="General">
                  <c:v>167</c:v>
                </c:pt>
                <c:pt idx="1">
                  <c:v>2410</c:v>
                </c:pt>
                <c:pt idx="2" formatCode="General">
                  <c:v>536</c:v>
                </c:pt>
                <c:pt idx="3" formatCode="General">
                  <c:v>847</c:v>
                </c:pt>
              </c:numCache>
            </c:numRef>
          </c:val>
        </c:ser>
        <c:dLbls>
          <c:showVal val="1"/>
        </c:dLbls>
        <c:marker val="1"/>
        <c:axId val="61763584"/>
        <c:axId val="61765120"/>
      </c:lineChart>
      <c:catAx>
        <c:axId val="61763584"/>
        <c:scaling>
          <c:orientation val="minMax"/>
        </c:scaling>
        <c:delete val="1"/>
        <c:axPos val="b"/>
        <c:tickLblPos val="none"/>
        <c:crossAx val="61765120"/>
        <c:crosses val="autoZero"/>
        <c:auto val="1"/>
        <c:lblAlgn val="ctr"/>
        <c:lblOffset val="100"/>
      </c:catAx>
      <c:valAx>
        <c:axId val="61765120"/>
        <c:scaling>
          <c:orientation val="minMax"/>
          <c:max val="3000"/>
          <c:min val="0"/>
        </c:scaling>
        <c:axPos val="l"/>
        <c:majorGridlines/>
        <c:numFmt formatCode="General" sourceLinked="1"/>
        <c:tickLblPos val="nextTo"/>
        <c:txPr>
          <a:bodyPr/>
          <a:lstStyle/>
          <a:p>
            <a:pPr>
              <a:defRPr lang="ko-KR">
                <a:latin typeface="Times New Roman" pitchFamily="18" charset="0"/>
                <a:cs typeface="Times New Roman" pitchFamily="18" charset="0"/>
              </a:defRPr>
            </a:pPr>
            <a:endParaRPr lang="nl-NL"/>
          </a:p>
        </c:txPr>
        <c:crossAx val="61763584"/>
        <c:crosses val="autoZero"/>
        <c:crossBetween val="between"/>
        <c:majorUnit val="500"/>
      </c:valAx>
    </c:plotArea>
    <c:legend>
      <c:legendPos val="b"/>
      <c:layout>
        <c:manualLayout>
          <c:xMode val="edge"/>
          <c:yMode val="edge"/>
          <c:x val="0.52407777940223721"/>
          <c:y val="0.89973726339749582"/>
          <c:w val="0.42576105042572293"/>
          <c:h val="6.3670496966553761E-2"/>
        </c:manualLayout>
      </c:layout>
      <c:txPr>
        <a:bodyPr/>
        <a:lstStyle/>
        <a:p>
          <a:pPr>
            <a:defRPr lang="ko-KR">
              <a:latin typeface="Times New Roman" pitchFamily="18" charset="0"/>
              <a:cs typeface="Times New Roman" pitchFamily="18" charset="0"/>
            </a:defRPr>
          </a:pPr>
          <a:endParaRPr lang="nl-NL"/>
        </a:p>
      </c:txPr>
    </c:legend>
    <c:plotVisOnly val="1"/>
  </c:chart>
  <c:txPr>
    <a:bodyPr/>
    <a:lstStyle/>
    <a:p>
      <a:pPr>
        <a:defRPr sz="800">
          <a:latin typeface="HY헤드라인M" pitchFamily="18" charset="-127"/>
          <a:ea typeface="HY헤드라인M" pitchFamily="18" charset="-127"/>
        </a:defRPr>
      </a:pPr>
      <a:endParaRPr lang="nl-NL"/>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nl-NL"/>
  <c:clrMapOvr bg1="lt1" tx1="dk1" bg2="lt2" tx2="dk2" accent1="accent1" accent2="accent2" accent3="accent3" accent4="accent4" accent5="accent5" accent6="accent6" hlink="hlink" folHlink="folHlink"/>
  <c:chart>
    <c:view3D>
      <c:rAngAx val="1"/>
    </c:view3D>
    <c:plotArea>
      <c:layout>
        <c:manualLayout>
          <c:layoutTarget val="inner"/>
          <c:xMode val="edge"/>
          <c:yMode val="edge"/>
          <c:x val="0.2807965585771427"/>
          <c:y val="4.1785275132257715E-2"/>
          <c:w val="0.56182335035596587"/>
          <c:h val="0.83338443081246749"/>
        </c:manualLayout>
      </c:layout>
      <c:bar3DChart>
        <c:barDir val="bar"/>
        <c:grouping val="clustered"/>
        <c:ser>
          <c:idx val="0"/>
          <c:order val="0"/>
          <c:dLbls>
            <c:dLbl>
              <c:idx val="0"/>
              <c:layout>
                <c:manualLayout>
                  <c:x val="1.7234623804062682E-2"/>
                  <c:y val="-1.443001443001443E-2"/>
                </c:manualLayout>
              </c:layout>
              <c:tx>
                <c:rich>
                  <a:bodyPr/>
                  <a:lstStyle/>
                  <a:p>
                    <a:pPr>
                      <a:defRPr lang="en-US"/>
                    </a:pPr>
                    <a:r>
                      <a:rPr lang="en-US" dirty="0" smtClean="0"/>
                      <a:t>125 million KW</a:t>
                    </a:r>
                    <a:endParaRPr lang="en-US" dirty="0"/>
                  </a:p>
                </c:rich>
              </c:tx>
              <c:spPr>
                <a:solidFill>
                  <a:schemeClr val="bg1"/>
                </a:solidFill>
              </c:spPr>
              <c:showVal val="1"/>
            </c:dLbl>
            <c:dLbl>
              <c:idx val="1"/>
              <c:layout>
                <c:manualLayout>
                  <c:x val="1.5667839821875171E-2"/>
                  <c:y val="-1.443001443001443E-2"/>
                </c:manualLayout>
              </c:layout>
              <c:tx>
                <c:rich>
                  <a:bodyPr/>
                  <a:lstStyle/>
                  <a:p>
                    <a:pPr>
                      <a:defRPr lang="en-US"/>
                    </a:pPr>
                    <a:r>
                      <a:rPr lang="en-US" dirty="0" smtClean="0"/>
                      <a:t>1</a:t>
                    </a:r>
                    <a:r>
                      <a:rPr lang="en-US" altLang="ko-KR" dirty="0" smtClean="0"/>
                      <a:t>30 million KW</a:t>
                    </a:r>
                    <a:endParaRPr lang="en-US" dirty="0"/>
                  </a:p>
                </c:rich>
              </c:tx>
              <c:spPr>
                <a:solidFill>
                  <a:schemeClr val="bg1"/>
                </a:solidFill>
              </c:spPr>
              <c:showVal val="1"/>
            </c:dLbl>
            <c:dLbl>
              <c:idx val="2"/>
              <c:layout>
                <c:manualLayout>
                  <c:x val="1.2534271857500133E-2"/>
                  <c:y val="-1.443001443001443E-2"/>
                </c:manualLayout>
              </c:layout>
              <c:tx>
                <c:rich>
                  <a:bodyPr/>
                  <a:lstStyle/>
                  <a:p>
                    <a:pPr>
                      <a:defRPr lang="en-US"/>
                    </a:pPr>
                    <a:r>
                      <a:rPr lang="en-US" dirty="0" smtClean="0"/>
                      <a:t>150 million KW</a:t>
                    </a:r>
                    <a:endParaRPr lang="en-US" dirty="0"/>
                  </a:p>
                </c:rich>
              </c:tx>
              <c:spPr>
                <a:solidFill>
                  <a:schemeClr val="bg1"/>
                </a:solidFill>
              </c:spPr>
              <c:showVal val="1"/>
            </c:dLbl>
            <c:dLbl>
              <c:idx val="3"/>
              <c:layout>
                <c:manualLayout>
                  <c:x val="1.4101055839688223E-2"/>
                  <c:y val="-5.772005772005772E-3"/>
                </c:manualLayout>
              </c:layout>
              <c:tx>
                <c:rich>
                  <a:bodyPr/>
                  <a:lstStyle/>
                  <a:p>
                    <a:r>
                      <a:rPr lang="en-US" altLang="en-US" dirty="0" smtClean="0"/>
                      <a:t>210 million KW</a:t>
                    </a:r>
                    <a:endParaRPr lang="en-US" altLang="en-US" dirty="0"/>
                  </a:p>
                </c:rich>
              </c:tx>
              <c:showVal val="1"/>
            </c:dLbl>
            <c:dLbl>
              <c:idx val="4"/>
              <c:layout>
                <c:manualLayout>
                  <c:x val="1.72346238040628E-2"/>
                  <c:y val="-1.1544011544011561E-2"/>
                </c:manualLayout>
              </c:layout>
              <c:tx>
                <c:rich>
                  <a:bodyPr/>
                  <a:lstStyle/>
                  <a:p>
                    <a:pPr>
                      <a:defRPr lang="en-US"/>
                    </a:pPr>
                    <a:r>
                      <a:rPr lang="en-US" dirty="0" smtClean="0"/>
                      <a:t>550 million KW</a:t>
                    </a:r>
                    <a:endParaRPr lang="en-US" dirty="0"/>
                  </a:p>
                </c:rich>
              </c:tx>
              <c:spPr>
                <a:solidFill>
                  <a:schemeClr val="bg1"/>
                </a:solidFill>
              </c:spPr>
              <c:showVal val="1"/>
            </c:dLbl>
            <c:txPr>
              <a:bodyPr/>
              <a:lstStyle/>
              <a:p>
                <a:pPr>
                  <a:defRPr lang="en-US"/>
                </a:pPr>
                <a:endParaRPr lang="nl-NL"/>
              </a:p>
            </c:txPr>
            <c:showVal val="1"/>
          </c:dLbls>
          <c:cat>
            <c:strRef>
              <c:f>방문객현황!$B$107:$B$111</c:f>
              <c:strCache>
                <c:ptCount val="5"/>
                <c:pt idx="0">
                  <c:v>고성엑스포</c:v>
                </c:pt>
                <c:pt idx="1">
                  <c:v>경주엑스포</c:v>
                </c:pt>
                <c:pt idx="2">
                  <c:v>울직엑스포</c:v>
                </c:pt>
                <c:pt idx="3">
                  <c:v>함평나비곤충엑스포</c:v>
                </c:pt>
                <c:pt idx="4">
                  <c:v>안면도국제꽃박람회</c:v>
                </c:pt>
              </c:strCache>
            </c:strRef>
          </c:cat>
          <c:val>
            <c:numRef>
              <c:f>방문객현황!$C$107:$C$111</c:f>
              <c:numCache>
                <c:formatCode>General</c:formatCode>
                <c:ptCount val="5"/>
                <c:pt idx="0">
                  <c:v>12500</c:v>
                </c:pt>
                <c:pt idx="1">
                  <c:v>13000</c:v>
                </c:pt>
                <c:pt idx="2">
                  <c:v>15000</c:v>
                </c:pt>
                <c:pt idx="3">
                  <c:v>21000</c:v>
                </c:pt>
                <c:pt idx="4">
                  <c:v>55000</c:v>
                </c:pt>
              </c:numCache>
            </c:numRef>
          </c:val>
        </c:ser>
        <c:dLbls>
          <c:showVal val="1"/>
        </c:dLbls>
        <c:shape val="box"/>
        <c:axId val="61820928"/>
        <c:axId val="61822464"/>
        <c:axId val="0"/>
      </c:bar3DChart>
      <c:catAx>
        <c:axId val="61820928"/>
        <c:scaling>
          <c:orientation val="minMax"/>
        </c:scaling>
        <c:delete val="1"/>
        <c:axPos val="l"/>
        <c:tickLblPos val="none"/>
        <c:crossAx val="61822464"/>
        <c:crosses val="autoZero"/>
        <c:auto val="1"/>
        <c:lblAlgn val="ctr"/>
        <c:lblOffset val="100"/>
      </c:catAx>
      <c:valAx>
        <c:axId val="61822464"/>
        <c:scaling>
          <c:orientation val="minMax"/>
        </c:scaling>
        <c:delete val="1"/>
        <c:axPos val="b"/>
        <c:numFmt formatCode="General" sourceLinked="1"/>
        <c:tickLblPos val="none"/>
        <c:crossAx val="61820928"/>
        <c:crosses val="autoZero"/>
        <c:crossBetween val="between"/>
        <c:majorUnit val="30000"/>
      </c:valAx>
    </c:plotArea>
    <c:plotVisOnly val="1"/>
  </c:chart>
  <c:txPr>
    <a:bodyPr/>
    <a:lstStyle/>
    <a:p>
      <a:pPr>
        <a:defRPr sz="800">
          <a:latin typeface="Times New Roman" pitchFamily="18" charset="0"/>
          <a:ea typeface="HY헤드라인M" pitchFamily="18" charset="-127"/>
          <a:cs typeface="Times New Roman" pitchFamily="18" charset="0"/>
        </a:defRPr>
      </a:pPr>
      <a:endParaRPr lang="nl-NL"/>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nl-NL"/>
  <c:clrMapOvr bg1="lt1" tx1="dk1" bg2="lt2" tx2="dk2" accent1="accent1" accent2="accent2" accent3="accent3" accent4="accent4" accent5="accent5" accent6="accent6" hlink="hlink" folHlink="folHlink"/>
  <c:chart>
    <c:view3D>
      <c:rAngAx val="1"/>
    </c:view3D>
    <c:plotArea>
      <c:layout/>
      <c:bar3DChart>
        <c:barDir val="col"/>
        <c:grouping val="clustered"/>
        <c:ser>
          <c:idx val="0"/>
          <c:order val="0"/>
          <c:dPt>
            <c:idx val="0"/>
            <c:spPr>
              <a:solidFill>
                <a:srgbClr val="FFFFFF">
                  <a:lumMod val="75000"/>
                </a:srgbClr>
              </a:solidFill>
            </c:spPr>
          </c:dPt>
          <c:dPt>
            <c:idx val="1"/>
            <c:spPr>
              <a:solidFill>
                <a:srgbClr val="0070C0"/>
              </a:solidFill>
            </c:spPr>
          </c:dPt>
          <c:dLbls>
            <c:dLbl>
              <c:idx val="0"/>
              <c:layout>
                <c:manualLayout>
                  <c:x val="2.3584905660377402E-2"/>
                  <c:y val="-6.2656641604010134E-3"/>
                </c:manualLayout>
              </c:layout>
              <c:tx>
                <c:rich>
                  <a:bodyPr/>
                  <a:lstStyle/>
                  <a:p>
                    <a:r>
                      <a:rPr lang="en-US" altLang="en-US" sz="700" dirty="0" smtClean="0">
                        <a:latin typeface="Times New Roman" pitchFamily="18" charset="0"/>
                        <a:cs typeface="Times New Roman" pitchFamily="18" charset="0"/>
                      </a:rPr>
                      <a:t>5,263</a:t>
                    </a:r>
                    <a:endParaRPr lang="en-US" altLang="en-US" sz="700" dirty="0">
                      <a:latin typeface="Times New Roman" pitchFamily="18" charset="0"/>
                      <a:cs typeface="Times New Roman" pitchFamily="18" charset="0"/>
                    </a:endParaRPr>
                  </a:p>
                </c:rich>
              </c:tx>
              <c:showVal val="1"/>
            </c:dLbl>
            <c:dLbl>
              <c:idx val="1"/>
              <c:layout>
                <c:manualLayout>
                  <c:x val="3.4188034188034191E-2"/>
                  <c:y val="-1.8518518518518583E-2"/>
                </c:manualLayout>
              </c:layout>
              <c:tx>
                <c:rich>
                  <a:bodyPr/>
                  <a:lstStyle/>
                  <a:p>
                    <a:r>
                      <a:rPr lang="en-US" altLang="en-US" sz="700" dirty="0" smtClean="0">
                        <a:latin typeface="Times New Roman" pitchFamily="18" charset="0"/>
                        <a:cs typeface="Times New Roman" pitchFamily="18" charset="0"/>
                      </a:rPr>
                      <a:t>6,808</a:t>
                    </a:r>
                    <a:endParaRPr lang="en-US" altLang="en-US" sz="700" dirty="0">
                      <a:latin typeface="Times New Roman" pitchFamily="18" charset="0"/>
                      <a:cs typeface="Times New Roman" pitchFamily="18" charset="0"/>
                    </a:endParaRPr>
                  </a:p>
                </c:rich>
              </c:tx>
              <c:showVal val="1"/>
            </c:dLbl>
            <c:txPr>
              <a:bodyPr/>
              <a:lstStyle/>
              <a:p>
                <a:pPr>
                  <a:defRPr lang="ko-KR" sz="700">
                    <a:latin typeface="Times New Roman" pitchFamily="18" charset="0"/>
                    <a:cs typeface="Times New Roman" pitchFamily="18" charset="0"/>
                  </a:defRPr>
                </a:pPr>
                <a:endParaRPr lang="nl-NL"/>
              </a:p>
            </c:txPr>
            <c:showVal val="1"/>
          </c:dLbls>
          <c:cat>
            <c:strRef>
              <c:f>Sheet2!$C$184:$C$185</c:f>
              <c:strCache>
                <c:ptCount val="2"/>
                <c:pt idx="0">
                  <c:v>2002년</c:v>
                </c:pt>
                <c:pt idx="1">
                  <c:v>2009년</c:v>
                </c:pt>
              </c:strCache>
            </c:strRef>
          </c:cat>
          <c:val>
            <c:numRef>
              <c:f>Sheet2!$D$184:$D$185</c:f>
              <c:numCache>
                <c:formatCode>General</c:formatCode>
                <c:ptCount val="2"/>
                <c:pt idx="0">
                  <c:v>5263</c:v>
                </c:pt>
                <c:pt idx="1">
                  <c:v>6808</c:v>
                </c:pt>
              </c:numCache>
            </c:numRef>
          </c:val>
        </c:ser>
        <c:dLbls>
          <c:showVal val="1"/>
        </c:dLbls>
        <c:shape val="box"/>
        <c:axId val="61712640"/>
        <c:axId val="61726720"/>
        <c:axId val="0"/>
      </c:bar3DChart>
      <c:catAx>
        <c:axId val="61712640"/>
        <c:scaling>
          <c:orientation val="minMax"/>
        </c:scaling>
        <c:delete val="1"/>
        <c:axPos val="b"/>
        <c:tickLblPos val="none"/>
        <c:crossAx val="61726720"/>
        <c:crosses val="autoZero"/>
        <c:auto val="1"/>
        <c:lblAlgn val="ctr"/>
        <c:lblOffset val="100"/>
      </c:catAx>
      <c:valAx>
        <c:axId val="61726720"/>
        <c:scaling>
          <c:orientation val="minMax"/>
          <c:max val="8000"/>
        </c:scaling>
        <c:delete val="1"/>
        <c:axPos val="l"/>
        <c:numFmt formatCode="General" sourceLinked="1"/>
        <c:tickLblPos val="none"/>
        <c:crossAx val="61712640"/>
        <c:crosses val="autoZero"/>
        <c:crossBetween val="between"/>
        <c:majorUnit val="2000"/>
      </c:valAx>
    </c:plotArea>
    <c:plotVisOnly val="1"/>
  </c:chart>
  <c:txPr>
    <a:bodyPr/>
    <a:lstStyle/>
    <a:p>
      <a:pPr>
        <a:defRPr sz="800">
          <a:latin typeface="HY헤드라인M" pitchFamily="18" charset="-127"/>
          <a:ea typeface="HY헤드라인M" pitchFamily="18" charset="-127"/>
        </a:defRPr>
      </a:pPr>
      <a:endParaRPr lang="nl-NL"/>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nl-NL"/>
  <c:clrMapOvr bg1="lt1" tx1="dk1" bg2="lt2" tx2="dk2" accent1="accent1" accent2="accent2" accent3="accent3" accent4="accent4" accent5="accent5" accent6="accent6" hlink="hlink" folHlink="folHlink"/>
  <c:chart>
    <c:view3D>
      <c:rAngAx val="1"/>
    </c:view3D>
    <c:plotArea>
      <c:layout>
        <c:manualLayout>
          <c:layoutTarget val="inner"/>
          <c:xMode val="edge"/>
          <c:yMode val="edge"/>
          <c:x val="9.910817145271153E-2"/>
          <c:y val="4.5825631667347023E-2"/>
          <c:w val="0.87170463648052587"/>
          <c:h val="0.7493537189672933"/>
        </c:manualLayout>
      </c:layout>
      <c:bar3DChart>
        <c:barDir val="col"/>
        <c:grouping val="clustered"/>
        <c:ser>
          <c:idx val="0"/>
          <c:order val="0"/>
          <c:tx>
            <c:strRef>
              <c:f>Sheet2!$C$39</c:f>
              <c:strCache>
                <c:ptCount val="1"/>
                <c:pt idx="0">
                  <c:v>목표</c:v>
                </c:pt>
              </c:strCache>
            </c:strRef>
          </c:tx>
          <c:spPr>
            <a:solidFill>
              <a:srgbClr val="FFFFFF">
                <a:lumMod val="75000"/>
              </a:srgbClr>
            </a:solidFill>
          </c:spPr>
          <c:dLbls>
            <c:dLbl>
              <c:idx val="0"/>
              <c:layout>
                <c:manualLayout>
                  <c:x val="0"/>
                  <c:y val="-2.5818158267924052E-2"/>
                </c:manualLayout>
              </c:layout>
              <c:showVal val="1"/>
            </c:dLbl>
            <c:dLbl>
              <c:idx val="1"/>
              <c:layout>
                <c:manualLayout>
                  <c:x val="7.9601432909363924E-3"/>
                  <c:y val="-1.1064924971967425E-2"/>
                </c:manualLayout>
              </c:layout>
              <c:showVal val="1"/>
            </c:dLbl>
            <c:txPr>
              <a:bodyPr/>
              <a:lstStyle/>
              <a:p>
                <a:pPr>
                  <a:defRPr lang="ko-KR">
                    <a:latin typeface="Times New Roman" pitchFamily="18" charset="0"/>
                    <a:cs typeface="Times New Roman" pitchFamily="18" charset="0"/>
                  </a:defRPr>
                </a:pPr>
                <a:endParaRPr lang="nl-NL"/>
              </a:p>
            </c:txPr>
            <c:showVal val="1"/>
          </c:dLbls>
          <c:cat>
            <c:strRef>
              <c:f>Sheet2!$B$40:$B$41</c:f>
              <c:strCache>
                <c:ptCount val="2"/>
                <c:pt idx="0">
                  <c:v>수출상담</c:v>
                </c:pt>
                <c:pt idx="1">
                  <c:v>수출계약</c:v>
                </c:pt>
              </c:strCache>
            </c:strRef>
          </c:cat>
          <c:val>
            <c:numRef>
              <c:f>Sheet2!$C$40:$C$41</c:f>
              <c:numCache>
                <c:formatCode>General</c:formatCode>
                <c:ptCount val="2"/>
                <c:pt idx="0">
                  <c:v>300</c:v>
                </c:pt>
                <c:pt idx="1">
                  <c:v>300</c:v>
                </c:pt>
              </c:numCache>
            </c:numRef>
          </c:val>
        </c:ser>
        <c:ser>
          <c:idx val="1"/>
          <c:order val="1"/>
          <c:tx>
            <c:strRef>
              <c:f>Sheet2!$D$39</c:f>
              <c:strCache>
                <c:ptCount val="1"/>
                <c:pt idx="0">
                  <c:v>실적</c:v>
                </c:pt>
              </c:strCache>
            </c:strRef>
          </c:tx>
          <c:dLbls>
            <c:dLbl>
              <c:idx val="0"/>
              <c:layout>
                <c:manualLayout>
                  <c:x val="1.5920286581872733E-2"/>
                  <c:y val="-3.3194774915902198E-2"/>
                </c:manualLayout>
              </c:layout>
              <c:showVal val="1"/>
            </c:dLbl>
            <c:dLbl>
              <c:idx val="1"/>
              <c:layout>
                <c:manualLayout>
                  <c:x val="2.3880429872809132E-2"/>
                  <c:y val="-2.2129849943934809E-2"/>
                </c:manualLayout>
              </c:layout>
              <c:showVal val="1"/>
            </c:dLbl>
            <c:txPr>
              <a:bodyPr/>
              <a:lstStyle/>
              <a:p>
                <a:pPr>
                  <a:defRPr lang="ko-KR">
                    <a:latin typeface="Times New Roman" pitchFamily="18" charset="0"/>
                    <a:cs typeface="Times New Roman" pitchFamily="18" charset="0"/>
                  </a:defRPr>
                </a:pPr>
                <a:endParaRPr lang="nl-NL"/>
              </a:p>
            </c:txPr>
            <c:showVal val="1"/>
          </c:dLbls>
          <c:cat>
            <c:strRef>
              <c:f>Sheet2!$B$40:$B$41</c:f>
              <c:strCache>
                <c:ptCount val="2"/>
                <c:pt idx="0">
                  <c:v>수출상담</c:v>
                </c:pt>
                <c:pt idx="1">
                  <c:v>수출계약</c:v>
                </c:pt>
              </c:strCache>
            </c:strRef>
          </c:cat>
          <c:val>
            <c:numRef>
              <c:f>Sheet2!$D$40:$D$41</c:f>
              <c:numCache>
                <c:formatCode>General</c:formatCode>
                <c:ptCount val="2"/>
                <c:pt idx="0">
                  <c:v>525</c:v>
                </c:pt>
                <c:pt idx="1">
                  <c:v>336</c:v>
                </c:pt>
              </c:numCache>
            </c:numRef>
          </c:val>
        </c:ser>
        <c:dLbls>
          <c:showVal val="1"/>
        </c:dLbls>
        <c:gapWidth val="295"/>
        <c:gapDepth val="280"/>
        <c:shape val="box"/>
        <c:axId val="61923328"/>
        <c:axId val="61924864"/>
        <c:axId val="0"/>
      </c:bar3DChart>
      <c:catAx>
        <c:axId val="61923328"/>
        <c:scaling>
          <c:orientation val="minMax"/>
        </c:scaling>
        <c:delete val="1"/>
        <c:axPos val="b"/>
        <c:tickLblPos val="none"/>
        <c:crossAx val="61924864"/>
        <c:crosses val="autoZero"/>
        <c:auto val="1"/>
        <c:lblAlgn val="ctr"/>
        <c:lblOffset val="100"/>
      </c:catAx>
      <c:valAx>
        <c:axId val="61924864"/>
        <c:scaling>
          <c:orientation val="minMax"/>
        </c:scaling>
        <c:axPos val="l"/>
        <c:majorGridlines/>
        <c:numFmt formatCode="General" sourceLinked="1"/>
        <c:tickLblPos val="nextTo"/>
        <c:txPr>
          <a:bodyPr/>
          <a:lstStyle/>
          <a:p>
            <a:pPr>
              <a:defRPr lang="ko-KR">
                <a:latin typeface="Times New Roman" pitchFamily="18" charset="0"/>
                <a:cs typeface="Times New Roman" pitchFamily="18" charset="0"/>
              </a:defRPr>
            </a:pPr>
            <a:endParaRPr lang="nl-NL"/>
          </a:p>
        </c:txPr>
        <c:crossAx val="61923328"/>
        <c:crosses val="autoZero"/>
        <c:crossBetween val="between"/>
        <c:majorUnit val="200"/>
      </c:valAx>
    </c:plotArea>
    <c:plotVisOnly val="1"/>
  </c:chart>
  <c:txPr>
    <a:bodyPr/>
    <a:lstStyle/>
    <a:p>
      <a:pPr>
        <a:defRPr>
          <a:latin typeface="HY헤드라인M" pitchFamily="18" charset="-127"/>
          <a:ea typeface="HY헤드라인M" pitchFamily="18" charset="-127"/>
        </a:defRPr>
      </a:pPr>
      <a:endParaRPr lang="nl-NL"/>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nl-NL"/>
  <c:clrMapOvr bg1="lt1" tx1="dk1" bg2="lt2" tx2="dk2" accent1="accent1" accent2="accent2" accent3="accent3" accent4="accent4" accent5="accent5" accent6="accent6" hlink="hlink" folHlink="folHlink"/>
  <c:chart>
    <c:view3D>
      <c:rAngAx val="1"/>
    </c:view3D>
    <c:plotArea>
      <c:layout>
        <c:manualLayout>
          <c:layoutTarget val="inner"/>
          <c:xMode val="edge"/>
          <c:yMode val="edge"/>
          <c:x val="8.6585900807723576E-2"/>
          <c:y val="4.5477717871473533E-2"/>
          <c:w val="0.88617804231824271"/>
          <c:h val="0.81808912851410664"/>
        </c:manualLayout>
      </c:layout>
      <c:bar3DChart>
        <c:barDir val="col"/>
        <c:grouping val="clustered"/>
        <c:ser>
          <c:idx val="0"/>
          <c:order val="0"/>
          <c:dLbls>
            <c:dLbl>
              <c:idx val="0"/>
              <c:layout>
                <c:manualLayout>
                  <c:x val="3.1460862546620456E-2"/>
                  <c:y val="-5.7041493778635127E-2"/>
                </c:manualLayout>
              </c:layout>
              <c:showVal val="1"/>
            </c:dLbl>
            <c:dLbl>
              <c:idx val="1"/>
              <c:layout>
                <c:manualLayout>
                  <c:x val="2.3731047350187072E-2"/>
                  <c:y val="-5.2907481328745537E-2"/>
                </c:manualLayout>
              </c:layout>
              <c:tx>
                <c:rich>
                  <a:bodyPr/>
                  <a:lstStyle/>
                  <a:p>
                    <a:r>
                      <a:rPr lang="en-US" altLang="en-US" dirty="0">
                        <a:latin typeface="Times New Roman" pitchFamily="18" charset="0"/>
                        <a:cs typeface="Times New Roman" pitchFamily="18" charset="0"/>
                      </a:rPr>
                      <a:t>5.50</a:t>
                    </a:r>
                  </a:p>
                </c:rich>
              </c:tx>
              <c:showVal val="1"/>
            </c:dLbl>
            <c:spPr>
              <a:solidFill>
                <a:schemeClr val="bg1"/>
              </a:solidFill>
            </c:spPr>
            <c:txPr>
              <a:bodyPr/>
              <a:lstStyle/>
              <a:p>
                <a:pPr>
                  <a:defRPr lang="ko-KR">
                    <a:latin typeface="Times New Roman" pitchFamily="18" charset="0"/>
                    <a:cs typeface="Times New Roman" pitchFamily="18" charset="0"/>
                  </a:defRPr>
                </a:pPr>
                <a:endParaRPr lang="nl-NL"/>
              </a:p>
            </c:txPr>
            <c:showVal val="1"/>
          </c:dLbls>
          <c:cat>
            <c:strRef>
              <c:f>Sheet1!$B$5:$B$6</c:f>
              <c:strCache>
                <c:ptCount val="2"/>
                <c:pt idx="0">
                  <c:v>2002년</c:v>
                </c:pt>
                <c:pt idx="1">
                  <c:v>2009년</c:v>
                </c:pt>
              </c:strCache>
            </c:strRef>
          </c:cat>
          <c:val>
            <c:numRef>
              <c:f>Sheet1!$C$5:$C$6</c:f>
              <c:numCache>
                <c:formatCode>General</c:formatCode>
                <c:ptCount val="2"/>
                <c:pt idx="0">
                  <c:v>5.0599999999999996</c:v>
                </c:pt>
                <c:pt idx="1">
                  <c:v>5.5</c:v>
                </c:pt>
              </c:numCache>
            </c:numRef>
          </c:val>
        </c:ser>
        <c:dLbls>
          <c:showVal val="1"/>
        </c:dLbls>
        <c:gapWidth val="246"/>
        <c:shape val="box"/>
        <c:axId val="62013824"/>
        <c:axId val="62015360"/>
        <c:axId val="0"/>
      </c:bar3DChart>
      <c:catAx>
        <c:axId val="62013824"/>
        <c:scaling>
          <c:orientation val="minMax"/>
        </c:scaling>
        <c:delete val="1"/>
        <c:axPos val="b"/>
        <c:tickLblPos val="none"/>
        <c:crossAx val="62015360"/>
        <c:crosses val="autoZero"/>
        <c:auto val="1"/>
        <c:lblAlgn val="ctr"/>
        <c:lblOffset val="100"/>
      </c:catAx>
      <c:valAx>
        <c:axId val="62015360"/>
        <c:scaling>
          <c:orientation val="minMax"/>
          <c:max val="6"/>
          <c:min val="4"/>
        </c:scaling>
        <c:axPos val="l"/>
        <c:majorGridlines/>
        <c:numFmt formatCode="#,##0.0_);[Red]\(#,##0.0\)" sourceLinked="0"/>
        <c:tickLblPos val="nextTo"/>
        <c:txPr>
          <a:bodyPr/>
          <a:lstStyle/>
          <a:p>
            <a:pPr>
              <a:defRPr lang="ko-KR">
                <a:latin typeface="Times New Roman" pitchFamily="18" charset="0"/>
                <a:cs typeface="Times New Roman" pitchFamily="18" charset="0"/>
              </a:defRPr>
            </a:pPr>
            <a:endParaRPr lang="nl-NL"/>
          </a:p>
        </c:txPr>
        <c:crossAx val="62013824"/>
        <c:crosses val="autoZero"/>
        <c:crossBetween val="between"/>
        <c:majorUnit val="0.5"/>
      </c:valAx>
    </c:plotArea>
    <c:plotVisOnly val="1"/>
  </c:chart>
  <c:txPr>
    <a:bodyPr/>
    <a:lstStyle/>
    <a:p>
      <a:pPr>
        <a:defRPr>
          <a:latin typeface="HY헤드라인M" pitchFamily="18" charset="-127"/>
          <a:ea typeface="HY헤드라인M" pitchFamily="18" charset="-127"/>
        </a:defRPr>
      </a:pPr>
      <a:endParaRPr lang="nl-NL"/>
    </a:p>
  </c:tx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nl-NL"/>
  <c:clrMapOvr bg1="lt1" tx1="dk1" bg2="lt2" tx2="dk2" accent1="accent1" accent2="accent2" accent3="accent3" accent4="accent4" accent5="accent5" accent6="accent6" hlink="hlink" folHlink="folHlink"/>
  <c:chart>
    <c:view3D>
      <c:rAngAx val="1"/>
    </c:view3D>
    <c:plotArea>
      <c:layout>
        <c:manualLayout>
          <c:layoutTarget val="inner"/>
          <c:xMode val="edge"/>
          <c:yMode val="edge"/>
          <c:x val="9.2313079379404209E-2"/>
          <c:y val="5.4931335830212834E-2"/>
          <c:w val="0.87892895196658338"/>
          <c:h val="0.81385787450725966"/>
        </c:manualLayout>
      </c:layout>
      <c:bar3DChart>
        <c:barDir val="col"/>
        <c:grouping val="clustered"/>
        <c:ser>
          <c:idx val="0"/>
          <c:order val="0"/>
          <c:dLbls>
            <c:dLbl>
              <c:idx val="0"/>
              <c:layout>
                <c:manualLayout>
                  <c:x val="8.23045267489712E-3"/>
                  <c:y val="-2.5518341307815006E-2"/>
                </c:manualLayout>
              </c:layout>
              <c:showVal val="1"/>
            </c:dLbl>
            <c:dLbl>
              <c:idx val="1"/>
              <c:layout>
                <c:manualLayout>
                  <c:x val="1.2345679012345723E-2"/>
                  <c:y val="-1.9138755980861222E-2"/>
                </c:manualLayout>
              </c:layout>
              <c:spPr>
                <a:solidFill>
                  <a:srgbClr val="FFFFFF"/>
                </a:solidFill>
              </c:spPr>
              <c:txPr>
                <a:bodyPr/>
                <a:lstStyle/>
                <a:p>
                  <a:pPr>
                    <a:defRPr lang="ko-KR">
                      <a:latin typeface="Times New Roman" pitchFamily="18" charset="0"/>
                      <a:cs typeface="Times New Roman" pitchFamily="18" charset="0"/>
                    </a:defRPr>
                  </a:pPr>
                  <a:endParaRPr lang="nl-NL"/>
                </a:p>
              </c:txPr>
              <c:showVal val="1"/>
            </c:dLbl>
            <c:dLbl>
              <c:idx val="2"/>
              <c:layout>
                <c:manualLayout>
                  <c:x val="1.6460905349794434E-2"/>
                  <c:y val="-2.2328548644338107E-2"/>
                </c:manualLayout>
              </c:layout>
              <c:spPr>
                <a:solidFill>
                  <a:srgbClr val="FFFFFF"/>
                </a:solidFill>
              </c:spPr>
              <c:txPr>
                <a:bodyPr/>
                <a:lstStyle/>
                <a:p>
                  <a:pPr>
                    <a:defRPr lang="ko-KR">
                      <a:latin typeface="Times New Roman" pitchFamily="18" charset="0"/>
                      <a:cs typeface="Times New Roman" pitchFamily="18" charset="0"/>
                    </a:defRPr>
                  </a:pPr>
                  <a:endParaRPr lang="nl-NL"/>
                </a:p>
              </c:txPr>
              <c:showVal val="1"/>
            </c:dLbl>
            <c:dLbl>
              <c:idx val="3"/>
              <c:layout>
                <c:manualLayout>
                  <c:x val="1.6460905349794507E-2"/>
                  <c:y val="-2.5518341307814992E-2"/>
                </c:manualLayout>
              </c:layout>
              <c:showVal val="1"/>
            </c:dLbl>
            <c:dLbl>
              <c:idx val="4"/>
              <c:layout>
                <c:manualLayout>
                  <c:x val="1.5347327094000296E-2"/>
                  <c:y val="-2.8708209226655658E-2"/>
                </c:manualLayout>
              </c:layout>
              <c:spPr>
                <a:solidFill>
                  <a:srgbClr val="FFFFFF"/>
                </a:solidFill>
              </c:spPr>
              <c:txPr>
                <a:bodyPr/>
                <a:lstStyle/>
                <a:p>
                  <a:pPr>
                    <a:defRPr lang="ko-KR">
                      <a:latin typeface="Times New Roman" pitchFamily="18" charset="0"/>
                      <a:cs typeface="Times New Roman" pitchFamily="18" charset="0"/>
                    </a:defRPr>
                  </a:pPr>
                  <a:endParaRPr lang="nl-NL"/>
                </a:p>
              </c:txPr>
              <c:showVal val="1"/>
            </c:dLbl>
            <c:txPr>
              <a:bodyPr/>
              <a:lstStyle/>
              <a:p>
                <a:pPr>
                  <a:defRPr lang="ko-KR">
                    <a:latin typeface="Times New Roman" pitchFamily="18" charset="0"/>
                    <a:cs typeface="Times New Roman" pitchFamily="18" charset="0"/>
                  </a:defRPr>
                </a:pPr>
                <a:endParaRPr lang="nl-NL"/>
              </a:p>
            </c:txPr>
            <c:showVal val="1"/>
          </c:dLbls>
          <c:cat>
            <c:strRef>
              <c:f>Sheet1!$C$783:$C$787</c:f>
              <c:strCache>
                <c:ptCount val="5"/>
                <c:pt idx="0">
                  <c:v>행사10일전</c:v>
                </c:pt>
                <c:pt idx="1">
                  <c:v>행사초반</c:v>
                </c:pt>
                <c:pt idx="2">
                  <c:v>행사중반</c:v>
                </c:pt>
                <c:pt idx="3">
                  <c:v>행사종반</c:v>
                </c:pt>
                <c:pt idx="4">
                  <c:v>행사후(21일)</c:v>
                </c:pt>
              </c:strCache>
            </c:strRef>
          </c:cat>
          <c:val>
            <c:numRef>
              <c:f>Sheet1!$D$783:$D$787</c:f>
              <c:numCache>
                <c:formatCode>General</c:formatCode>
                <c:ptCount val="5"/>
                <c:pt idx="0">
                  <c:v>136</c:v>
                </c:pt>
                <c:pt idx="1">
                  <c:v>113</c:v>
                </c:pt>
                <c:pt idx="2">
                  <c:v>80</c:v>
                </c:pt>
                <c:pt idx="3">
                  <c:v>97</c:v>
                </c:pt>
                <c:pt idx="4">
                  <c:v>19</c:v>
                </c:pt>
              </c:numCache>
            </c:numRef>
          </c:val>
        </c:ser>
        <c:dLbls>
          <c:showVal val="1"/>
        </c:dLbls>
        <c:shape val="box"/>
        <c:axId val="62117760"/>
        <c:axId val="62119296"/>
        <c:axId val="0"/>
      </c:bar3DChart>
      <c:catAx>
        <c:axId val="62117760"/>
        <c:scaling>
          <c:orientation val="minMax"/>
        </c:scaling>
        <c:delete val="1"/>
        <c:axPos val="b"/>
        <c:tickLblPos val="none"/>
        <c:crossAx val="62119296"/>
        <c:crosses val="autoZero"/>
        <c:auto val="1"/>
        <c:lblAlgn val="ctr"/>
        <c:lblOffset val="100"/>
      </c:catAx>
      <c:valAx>
        <c:axId val="62119296"/>
        <c:scaling>
          <c:orientation val="minMax"/>
          <c:max val="150"/>
        </c:scaling>
        <c:axPos val="l"/>
        <c:majorGridlines/>
        <c:numFmt formatCode="General" sourceLinked="1"/>
        <c:tickLblPos val="nextTo"/>
        <c:txPr>
          <a:bodyPr/>
          <a:lstStyle/>
          <a:p>
            <a:pPr>
              <a:defRPr lang="ko-KR">
                <a:latin typeface="Times New Roman" pitchFamily="18" charset="0"/>
                <a:cs typeface="Times New Roman" pitchFamily="18" charset="0"/>
              </a:defRPr>
            </a:pPr>
            <a:endParaRPr lang="nl-NL"/>
          </a:p>
        </c:txPr>
        <c:crossAx val="62117760"/>
        <c:crosses val="autoZero"/>
        <c:crossBetween val="between"/>
        <c:majorUnit val="30"/>
      </c:valAx>
    </c:plotArea>
    <c:plotVisOnly val="1"/>
  </c:chart>
  <c:txPr>
    <a:bodyPr/>
    <a:lstStyle/>
    <a:p>
      <a:pPr>
        <a:defRPr sz="900">
          <a:latin typeface="HY헤드라인M" pitchFamily="18" charset="-127"/>
          <a:ea typeface="HY헤드라인M" pitchFamily="18" charset="-127"/>
        </a:defRPr>
      </a:pPr>
      <a:endParaRPr lang="nl-NL"/>
    </a:p>
  </c:tx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nl-NL"/>
  <c:clrMapOvr bg1="lt1" tx1="dk1" bg2="lt2" tx2="dk2" accent1="accent1" accent2="accent2" accent3="accent3" accent4="accent4" accent5="accent5" accent6="accent6" hlink="hlink" folHlink="folHlink"/>
  <c:chart>
    <c:autoTitleDeleted val="1"/>
    <c:view3D>
      <c:rAngAx val="1"/>
    </c:view3D>
    <c:plotArea>
      <c:layout>
        <c:manualLayout>
          <c:layoutTarget val="inner"/>
          <c:xMode val="edge"/>
          <c:yMode val="edge"/>
          <c:x val="0.2577588415045633"/>
          <c:y val="0"/>
          <c:w val="0.68421819066151923"/>
          <c:h val="0.89381961870150861"/>
        </c:manualLayout>
      </c:layout>
      <c:bar3DChart>
        <c:barDir val="bar"/>
        <c:grouping val="clustered"/>
        <c:ser>
          <c:idx val="0"/>
          <c:order val="0"/>
          <c:tx>
            <c:strRef>
              <c:f>방문객현황!$C$313</c:f>
              <c:strCache>
                <c:ptCount val="1"/>
                <c:pt idx="0">
                  <c:v>전체평균</c:v>
                </c:pt>
              </c:strCache>
            </c:strRef>
          </c:tx>
          <c:dPt>
            <c:idx val="6"/>
            <c:spPr>
              <a:solidFill>
                <a:schemeClr val="accent2">
                  <a:lumMod val="75000"/>
                </a:schemeClr>
              </a:solidFill>
            </c:spPr>
          </c:dPt>
          <c:dLbls>
            <c:dLbl>
              <c:idx val="0"/>
              <c:layout>
                <c:manualLayout>
                  <c:x val="1.0430247718383311E-2"/>
                  <c:y val="-7.9051383399209481E-3"/>
                </c:manualLayout>
              </c:layout>
              <c:showVal val="1"/>
            </c:dLbl>
            <c:dLbl>
              <c:idx val="1"/>
              <c:layout>
                <c:manualLayout>
                  <c:x val="1.2168622338113865E-2"/>
                  <c:y val="-1.3175230566534914E-2"/>
                </c:manualLayout>
              </c:layout>
              <c:showVal val="1"/>
            </c:dLbl>
            <c:dLbl>
              <c:idx val="2"/>
              <c:layout>
                <c:manualLayout>
                  <c:x val="1.2168622338113865E-2"/>
                  <c:y val="-7.9051383399209481E-3"/>
                </c:manualLayout>
              </c:layout>
              <c:showVal val="1"/>
            </c:dLbl>
            <c:dLbl>
              <c:idx val="3"/>
              <c:layout>
                <c:manualLayout>
                  <c:x val="1.2168622338113865E-2"/>
                  <c:y val="-7.9051383399209481E-3"/>
                </c:manualLayout>
              </c:layout>
              <c:showVal val="1"/>
            </c:dLbl>
            <c:dLbl>
              <c:idx val="4"/>
              <c:layout>
                <c:manualLayout>
                  <c:x val="1.0430247718383311E-2"/>
                  <c:y val="-7.9051383399209481E-3"/>
                </c:manualLayout>
              </c:layout>
              <c:showVal val="1"/>
            </c:dLbl>
            <c:dLbl>
              <c:idx val="5"/>
              <c:layout>
                <c:manualLayout>
                  <c:x val="8.6918730986527519E-3"/>
                  <c:y val="-7.9051383399209481E-3"/>
                </c:manualLayout>
              </c:layout>
              <c:showVal val="1"/>
            </c:dLbl>
            <c:dLbl>
              <c:idx val="6"/>
              <c:layout>
                <c:manualLayout>
                  <c:x val="1.5645371577574969E-2"/>
                  <c:y val="-7.9051383399209724E-3"/>
                </c:manualLayout>
              </c:layout>
              <c:showVal val="1"/>
            </c:dLbl>
            <c:spPr>
              <a:solidFill>
                <a:schemeClr val="bg1"/>
              </a:solidFill>
            </c:spPr>
            <c:txPr>
              <a:bodyPr/>
              <a:lstStyle/>
              <a:p>
                <a:pPr>
                  <a:defRPr lang="ko-KR">
                    <a:latin typeface="Times New Roman" pitchFamily="18" charset="0"/>
                    <a:cs typeface="Times New Roman" pitchFamily="18" charset="0"/>
                  </a:defRPr>
                </a:pPr>
                <a:endParaRPr lang="nl-NL"/>
              </a:p>
            </c:txPr>
            <c:showVal val="1"/>
          </c:dLbls>
          <c:cat>
            <c:strRef>
              <c:f>방문객현황!$B$314:$B$320</c:f>
              <c:strCache>
                <c:ptCount val="7"/>
                <c:pt idx="0">
                  <c:v>농협관</c:v>
                </c:pt>
                <c:pt idx="1">
                  <c:v>꽃음식관</c:v>
                </c:pt>
                <c:pt idx="2">
                  <c:v>야생화관</c:v>
                </c:pt>
                <c:pt idx="3">
                  <c:v>꽃의교류관</c:v>
                </c:pt>
                <c:pt idx="4">
                  <c:v>꽃의미래관</c:v>
                </c:pt>
                <c:pt idx="5">
                  <c:v>꽃문화체험관</c:v>
                </c:pt>
                <c:pt idx="6">
                  <c:v>플라워심포니관</c:v>
                </c:pt>
              </c:strCache>
            </c:strRef>
          </c:cat>
          <c:val>
            <c:numRef>
              <c:f>방문객현황!$C$314:$C$320</c:f>
              <c:numCache>
                <c:formatCode>General</c:formatCode>
                <c:ptCount val="7"/>
                <c:pt idx="0">
                  <c:v>4.3899999999999997</c:v>
                </c:pt>
                <c:pt idx="1">
                  <c:v>4.9300000000000024</c:v>
                </c:pt>
                <c:pt idx="2">
                  <c:v>4.9800000000000004</c:v>
                </c:pt>
                <c:pt idx="3">
                  <c:v>5.05</c:v>
                </c:pt>
                <c:pt idx="4">
                  <c:v>5.0599999999999996</c:v>
                </c:pt>
                <c:pt idx="5">
                  <c:v>5.1499999999999995</c:v>
                </c:pt>
                <c:pt idx="6">
                  <c:v>5.3599999999999985</c:v>
                </c:pt>
              </c:numCache>
            </c:numRef>
          </c:val>
        </c:ser>
        <c:dLbls>
          <c:showVal val="1"/>
        </c:dLbls>
        <c:shape val="box"/>
        <c:axId val="75877376"/>
        <c:axId val="75965184"/>
        <c:axId val="0"/>
      </c:bar3DChart>
      <c:catAx>
        <c:axId val="75877376"/>
        <c:scaling>
          <c:orientation val="minMax"/>
        </c:scaling>
        <c:delete val="1"/>
        <c:axPos val="l"/>
        <c:tickLblPos val="none"/>
        <c:crossAx val="75965184"/>
        <c:crosses val="autoZero"/>
        <c:auto val="1"/>
        <c:lblAlgn val="ctr"/>
        <c:lblOffset val="100"/>
      </c:catAx>
      <c:valAx>
        <c:axId val="75965184"/>
        <c:scaling>
          <c:orientation val="minMax"/>
          <c:max val="6"/>
          <c:min val="3"/>
        </c:scaling>
        <c:axPos val="b"/>
        <c:majorGridlines/>
        <c:numFmt formatCode="General" sourceLinked="1"/>
        <c:tickLblPos val="nextTo"/>
        <c:txPr>
          <a:bodyPr/>
          <a:lstStyle/>
          <a:p>
            <a:pPr>
              <a:defRPr lang="ko-KR">
                <a:latin typeface="Times New Roman" pitchFamily="18" charset="0"/>
                <a:cs typeface="Times New Roman" pitchFamily="18" charset="0"/>
              </a:defRPr>
            </a:pPr>
            <a:endParaRPr lang="nl-NL"/>
          </a:p>
        </c:txPr>
        <c:crossAx val="75877376"/>
        <c:crosses val="autoZero"/>
        <c:crossBetween val="between"/>
        <c:majorUnit val="1"/>
      </c:valAx>
    </c:plotArea>
    <c:plotVisOnly val="1"/>
  </c:chart>
  <c:txPr>
    <a:bodyPr/>
    <a:lstStyle/>
    <a:p>
      <a:pPr>
        <a:defRPr sz="900">
          <a:latin typeface="HY헤드라인M" pitchFamily="18" charset="-127"/>
          <a:ea typeface="HY헤드라인M" pitchFamily="18" charset="-127"/>
        </a:defRPr>
      </a:pPr>
      <a:endParaRPr lang="nl-NL"/>
    </a:p>
  </c:txPr>
  <c:externalData r:id="rId2"/>
  <c:userShapes r:id="rId3"/>
</c:chartSpace>
</file>

<file path=ppt/drawings/drawing1.xml><?xml version="1.0" encoding="utf-8"?>
<c:userShapes xmlns:c="http://schemas.openxmlformats.org/drawingml/2006/chart">
  <cdr:relSizeAnchor xmlns:cdr="http://schemas.openxmlformats.org/drawingml/2006/chartDrawing">
    <cdr:from>
      <cdr:x>0.8209</cdr:x>
      <cdr:y>0.07112</cdr:y>
    </cdr:from>
    <cdr:to>
      <cdr:x>1</cdr:x>
      <cdr:y>0.88657</cdr:y>
    </cdr:to>
    <cdr:sp macro="" textlink="">
      <cdr:nvSpPr>
        <cdr:cNvPr id="2" name="TextBox 1"/>
        <cdr:cNvSpPr txBox="1"/>
      </cdr:nvSpPr>
      <cdr:spPr>
        <a:xfrm xmlns:a="http://schemas.openxmlformats.org/drawingml/2006/main">
          <a:off x="3929090" y="220965"/>
          <a:ext cx="857256" cy="2533666"/>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0.38872</cdr:x>
      <cdr:y>0.96666</cdr:y>
    </cdr:from>
    <cdr:to>
      <cdr:x>0.44794</cdr:x>
      <cdr:y>0.96706</cdr:y>
    </cdr:to>
    <cdr:sp macro="" textlink="">
      <cdr:nvSpPr>
        <cdr:cNvPr id="3" name="직선 연결선 2"/>
        <cdr:cNvSpPr/>
      </cdr:nvSpPr>
      <cdr:spPr bwMode="auto">
        <a:xfrm xmlns:a="http://schemas.openxmlformats.org/drawingml/2006/main">
          <a:off x="1875638" y="3867155"/>
          <a:ext cx="285749" cy="1588"/>
        </a:xfrm>
        <a:prstGeom xmlns:a="http://schemas.openxmlformats.org/drawingml/2006/main" prst="line">
          <a:avLst/>
        </a:prstGeom>
        <a:noFill xmlns:a="http://schemas.openxmlformats.org/drawingml/2006/main"/>
        <a:ln xmlns:a="http://schemas.openxmlformats.org/drawingml/2006/main" w="28575" cap="flat" cmpd="sng" algn="ctr">
          <a:solidFill>
            <a:schemeClr val="accent5">
              <a:lumMod val="75000"/>
            </a:schemeClr>
          </a:solidFill>
          <a:prstDash val="solid"/>
          <a:round/>
          <a:headEnd type="none" w="med" len="med"/>
          <a:tailEnd type="none" w="med" len="med"/>
        </a:ln>
        <a:effectLst xmlns:a="http://schemas.openxmlformats.org/drawingml/2006/main"/>
      </cdr:spPr>
      <cdr:txBody>
        <a:bodyPr xmlns:a="http://schemas.openxmlformats.org/drawingml/2006/main" vert="horz" wrap="square" lIns="0" tIns="0" rIns="0" bIns="0" numCol="1" rtlCol="0" anchor="t" anchorCtr="0" compatLnSpc="1">
          <a:prstTxWarp prst="textNoShape">
            <a:avLst/>
          </a:prstTxWarp>
          <a:noAutofit/>
        </a:bodyPr>
        <a:lstStyle xmlns:a="http://schemas.openxmlformats.org/drawingml/2006/main"/>
        <a:p xmlns:a="http://schemas.openxmlformats.org/drawingml/2006/main">
          <a:endParaRPr lang="ko-KR"/>
        </a:p>
      </cdr:txBody>
    </cdr:sp>
  </cdr:relSizeAnchor>
  <cdr:relSizeAnchor xmlns:cdr="http://schemas.openxmlformats.org/drawingml/2006/chartDrawing">
    <cdr:from>
      <cdr:x>0.59599</cdr:x>
      <cdr:y>0.96666</cdr:y>
    </cdr:from>
    <cdr:to>
      <cdr:x>0.65521</cdr:x>
      <cdr:y>0.96706</cdr:y>
    </cdr:to>
    <cdr:sp macro="" textlink="">
      <cdr:nvSpPr>
        <cdr:cNvPr id="4" name="직선 연결선 3"/>
        <cdr:cNvSpPr/>
      </cdr:nvSpPr>
      <cdr:spPr bwMode="auto">
        <a:xfrm xmlns:a="http://schemas.openxmlformats.org/drawingml/2006/main">
          <a:off x="2875767" y="3867155"/>
          <a:ext cx="285749" cy="1588"/>
        </a:xfrm>
        <a:prstGeom xmlns:a="http://schemas.openxmlformats.org/drawingml/2006/main" prst="line">
          <a:avLst/>
        </a:prstGeom>
        <a:noFill xmlns:a="http://schemas.openxmlformats.org/drawingml/2006/main"/>
        <a:ln xmlns:a="http://schemas.openxmlformats.org/drawingml/2006/main" w="28575" cap="flat" cmpd="sng" algn="ctr">
          <a:solidFill>
            <a:srgbClr val="3333FF"/>
          </a:solidFill>
          <a:prstDash val="solid"/>
          <a:round/>
          <a:headEnd type="none" w="med" len="med"/>
          <a:tailEnd type="none" w="med" len="med"/>
        </a:ln>
        <a:effectLst xmlns:a="http://schemas.openxmlformats.org/drawingml/2006/main"/>
      </cdr:spPr>
      <cdr:txBody>
        <a:bodyPr xmlns:a="http://schemas.openxmlformats.org/drawingml/2006/main" vert="horz" wrap="square" lIns="0" tIns="0" rIns="0" bIns="0" numCol="1" rtlCol="0" anchor="t" anchorCtr="0" compatLnSpc="1">
          <a:prstTxWarp prst="textNoShape">
            <a:avLst/>
          </a:prstTxWarp>
          <a:noAutofit/>
        </a:bodyPr>
        <a:lstStyle xmlns:a="http://schemas.openxmlformats.org/drawingml/2006/main"/>
        <a:p xmlns:a="http://schemas.openxmlformats.org/drawingml/2006/main">
          <a:endParaRPr lang="ko-K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7988" cy="496888"/>
          </a:xfrm>
          <a:prstGeom prst="rect">
            <a:avLst/>
          </a:prstGeom>
          <a:noFill/>
          <a:ln w="9525">
            <a:noFill/>
            <a:miter lim="800000"/>
            <a:headEnd/>
            <a:tailEnd/>
          </a:ln>
          <a:effectLst/>
        </p:spPr>
        <p:txBody>
          <a:bodyPr vert="horz" wrap="square" lIns="93093" tIns="46547" rIns="93093" bIns="46547" numCol="1" anchor="t" anchorCtr="0" compatLnSpc="1">
            <a:prstTxWarp prst="textNoShape">
              <a:avLst/>
            </a:prstTxWarp>
          </a:bodyPr>
          <a:lstStyle>
            <a:lvl1pPr algn="l" defTabSz="930547" latinLnBrk="1">
              <a:defRPr sz="1200">
                <a:latin typeface="굴림" pitchFamily="50" charset="-127"/>
                <a:ea typeface="굴림" pitchFamily="50" charset="-127"/>
                <a:cs typeface="+mn-cs"/>
              </a:defRPr>
            </a:lvl1pPr>
          </a:lstStyle>
          <a:p>
            <a:pPr>
              <a:defRPr/>
            </a:pPr>
            <a:endParaRPr lang="en-US" altLang="ko-KR"/>
          </a:p>
        </p:txBody>
      </p:sp>
      <p:sp>
        <p:nvSpPr>
          <p:cNvPr id="6147" name="Rectangle 3"/>
          <p:cNvSpPr>
            <a:spLocks noGrp="1" noChangeArrowheads="1"/>
          </p:cNvSpPr>
          <p:nvPr>
            <p:ph type="dt" sz="quarter" idx="1"/>
          </p:nvPr>
        </p:nvSpPr>
        <p:spPr bwMode="auto">
          <a:xfrm>
            <a:off x="3857625" y="0"/>
            <a:ext cx="2947988" cy="496888"/>
          </a:xfrm>
          <a:prstGeom prst="rect">
            <a:avLst/>
          </a:prstGeom>
          <a:noFill/>
          <a:ln w="9525">
            <a:noFill/>
            <a:miter lim="800000"/>
            <a:headEnd/>
            <a:tailEnd/>
          </a:ln>
          <a:effectLst/>
        </p:spPr>
        <p:txBody>
          <a:bodyPr vert="horz" wrap="square" lIns="93093" tIns="46547" rIns="93093" bIns="46547" numCol="1" anchor="t" anchorCtr="0" compatLnSpc="1">
            <a:prstTxWarp prst="textNoShape">
              <a:avLst/>
            </a:prstTxWarp>
          </a:bodyPr>
          <a:lstStyle>
            <a:lvl1pPr algn="r" defTabSz="930547" latinLnBrk="1">
              <a:defRPr sz="1200">
                <a:latin typeface="굴림" pitchFamily="50" charset="-127"/>
                <a:ea typeface="굴림" pitchFamily="50" charset="-127"/>
                <a:cs typeface="+mn-cs"/>
              </a:defRPr>
            </a:lvl1pPr>
          </a:lstStyle>
          <a:p>
            <a:pPr>
              <a:defRPr/>
            </a:pPr>
            <a:endParaRPr lang="en-US" altLang="ko-KR"/>
          </a:p>
        </p:txBody>
      </p:sp>
      <p:sp>
        <p:nvSpPr>
          <p:cNvPr id="6148" name="Rectangle 4"/>
          <p:cNvSpPr>
            <a:spLocks noGrp="1" noChangeArrowheads="1"/>
          </p:cNvSpPr>
          <p:nvPr>
            <p:ph type="ftr" sz="quarter" idx="2"/>
          </p:nvPr>
        </p:nvSpPr>
        <p:spPr bwMode="auto">
          <a:xfrm>
            <a:off x="0" y="9442450"/>
            <a:ext cx="2947988" cy="496888"/>
          </a:xfrm>
          <a:prstGeom prst="rect">
            <a:avLst/>
          </a:prstGeom>
          <a:noFill/>
          <a:ln w="9525">
            <a:noFill/>
            <a:miter lim="800000"/>
            <a:headEnd/>
            <a:tailEnd/>
          </a:ln>
          <a:effectLst/>
        </p:spPr>
        <p:txBody>
          <a:bodyPr vert="horz" wrap="square" lIns="93093" tIns="46547" rIns="93093" bIns="46547" numCol="1" anchor="b" anchorCtr="0" compatLnSpc="1">
            <a:prstTxWarp prst="textNoShape">
              <a:avLst/>
            </a:prstTxWarp>
          </a:bodyPr>
          <a:lstStyle>
            <a:lvl1pPr algn="l" defTabSz="930547" latinLnBrk="1">
              <a:defRPr sz="1200">
                <a:latin typeface="굴림" pitchFamily="50" charset="-127"/>
                <a:ea typeface="굴림" pitchFamily="50" charset="-127"/>
                <a:cs typeface="+mn-cs"/>
              </a:defRPr>
            </a:lvl1pPr>
          </a:lstStyle>
          <a:p>
            <a:pPr>
              <a:defRPr/>
            </a:pPr>
            <a:endParaRPr lang="en-US" altLang="ko-KR"/>
          </a:p>
        </p:txBody>
      </p:sp>
      <p:sp>
        <p:nvSpPr>
          <p:cNvPr id="6149" name="Rectangle 5"/>
          <p:cNvSpPr>
            <a:spLocks noGrp="1" noChangeArrowheads="1"/>
          </p:cNvSpPr>
          <p:nvPr>
            <p:ph type="sldNum" sz="quarter" idx="3"/>
          </p:nvPr>
        </p:nvSpPr>
        <p:spPr bwMode="auto">
          <a:xfrm>
            <a:off x="3857625" y="9442450"/>
            <a:ext cx="2947988" cy="496888"/>
          </a:xfrm>
          <a:prstGeom prst="rect">
            <a:avLst/>
          </a:prstGeom>
          <a:noFill/>
          <a:ln w="9525">
            <a:noFill/>
            <a:miter lim="800000"/>
            <a:headEnd/>
            <a:tailEnd/>
          </a:ln>
          <a:effectLst/>
        </p:spPr>
        <p:txBody>
          <a:bodyPr vert="horz" wrap="square" lIns="93093" tIns="46547" rIns="93093" bIns="46547" numCol="1" anchor="b" anchorCtr="0" compatLnSpc="1">
            <a:prstTxWarp prst="textNoShape">
              <a:avLst/>
            </a:prstTxWarp>
          </a:bodyPr>
          <a:lstStyle>
            <a:lvl1pPr algn="r" defTabSz="930547" latinLnBrk="1">
              <a:defRPr sz="1200">
                <a:latin typeface="굴림" pitchFamily="50" charset="-127"/>
                <a:ea typeface="굴림" pitchFamily="50" charset="-127"/>
                <a:cs typeface="+mn-cs"/>
              </a:defRPr>
            </a:lvl1pPr>
          </a:lstStyle>
          <a:p>
            <a:pPr>
              <a:defRPr/>
            </a:pPr>
            <a:fld id="{F943A008-8292-48F5-818E-541C08E7785C}" type="slidenum">
              <a:rPr lang="en-US" altLang="ko-KR"/>
              <a:pPr>
                <a:defRPr/>
              </a:pPr>
              <a:t>‹nr.›</a:t>
            </a:fld>
            <a:endParaRPr lang="en-US" altLang="ko-K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7988" cy="496888"/>
          </a:xfrm>
          <a:prstGeom prst="rect">
            <a:avLst/>
          </a:prstGeom>
          <a:noFill/>
          <a:ln w="9525">
            <a:noFill/>
            <a:miter lim="800000"/>
            <a:headEnd/>
            <a:tailEnd/>
          </a:ln>
          <a:effectLst/>
        </p:spPr>
        <p:txBody>
          <a:bodyPr vert="horz" wrap="square" lIns="93093" tIns="46547" rIns="93093" bIns="46547" numCol="1" anchor="t" anchorCtr="0" compatLnSpc="1">
            <a:prstTxWarp prst="textNoShape">
              <a:avLst/>
            </a:prstTxWarp>
          </a:bodyPr>
          <a:lstStyle>
            <a:lvl1pPr algn="l" defTabSz="930547" latinLnBrk="1">
              <a:defRPr sz="1200">
                <a:latin typeface="굴림" pitchFamily="50" charset="-127"/>
                <a:ea typeface="굴림" pitchFamily="50" charset="-127"/>
                <a:cs typeface="+mn-cs"/>
              </a:defRPr>
            </a:lvl1pPr>
          </a:lstStyle>
          <a:p>
            <a:pPr>
              <a:defRPr/>
            </a:pPr>
            <a:endParaRPr lang="en-US" altLang="ko-KR"/>
          </a:p>
        </p:txBody>
      </p:sp>
      <p:sp>
        <p:nvSpPr>
          <p:cNvPr id="3075" name="Rectangle 3"/>
          <p:cNvSpPr>
            <a:spLocks noGrp="1" noChangeArrowheads="1"/>
          </p:cNvSpPr>
          <p:nvPr>
            <p:ph type="dt" idx="1"/>
          </p:nvPr>
        </p:nvSpPr>
        <p:spPr bwMode="auto">
          <a:xfrm>
            <a:off x="3857625" y="0"/>
            <a:ext cx="2947988" cy="496888"/>
          </a:xfrm>
          <a:prstGeom prst="rect">
            <a:avLst/>
          </a:prstGeom>
          <a:noFill/>
          <a:ln w="9525">
            <a:noFill/>
            <a:miter lim="800000"/>
            <a:headEnd/>
            <a:tailEnd/>
          </a:ln>
          <a:effectLst/>
        </p:spPr>
        <p:txBody>
          <a:bodyPr vert="horz" wrap="square" lIns="93093" tIns="46547" rIns="93093" bIns="46547" numCol="1" anchor="t" anchorCtr="0" compatLnSpc="1">
            <a:prstTxWarp prst="textNoShape">
              <a:avLst/>
            </a:prstTxWarp>
          </a:bodyPr>
          <a:lstStyle>
            <a:lvl1pPr algn="r" defTabSz="930547" latinLnBrk="1">
              <a:defRPr sz="1200">
                <a:latin typeface="굴림" pitchFamily="50" charset="-127"/>
                <a:ea typeface="굴림" pitchFamily="50" charset="-127"/>
                <a:cs typeface="+mn-cs"/>
              </a:defRPr>
            </a:lvl1pPr>
          </a:lstStyle>
          <a:p>
            <a:pPr>
              <a:defRPr/>
            </a:pPr>
            <a:endParaRPr lang="en-US" altLang="ko-KR"/>
          </a:p>
        </p:txBody>
      </p:sp>
      <p:sp>
        <p:nvSpPr>
          <p:cNvPr id="25604" name="Rectangle 4"/>
          <p:cNvSpPr>
            <a:spLocks noGrp="1" noRot="1" noChangeAspect="1" noChangeArrowheads="1" noTextEdit="1"/>
          </p:cNvSpPr>
          <p:nvPr>
            <p:ph type="sldImg" idx="2"/>
          </p:nvPr>
        </p:nvSpPr>
        <p:spPr bwMode="auto">
          <a:xfrm>
            <a:off x="2112963" y="746125"/>
            <a:ext cx="2579687" cy="3725863"/>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6463" y="4721225"/>
            <a:ext cx="4992687" cy="4471988"/>
          </a:xfrm>
          <a:prstGeom prst="rect">
            <a:avLst/>
          </a:prstGeom>
          <a:noFill/>
          <a:ln w="9525">
            <a:noFill/>
            <a:miter lim="800000"/>
            <a:headEnd/>
            <a:tailEnd/>
          </a:ln>
          <a:effectLst/>
        </p:spPr>
        <p:txBody>
          <a:bodyPr vert="horz" wrap="square" lIns="93093" tIns="46547" rIns="93093" bIns="46547" numCol="1" anchor="t" anchorCtr="0" compatLnSpc="1">
            <a:prstTxWarp prst="textNoShape">
              <a:avLst/>
            </a:prstTxWarp>
          </a:bodyPr>
          <a:lstStyle/>
          <a:p>
            <a:pPr lvl="0"/>
            <a:r>
              <a:rPr lang="ko-KR" altLang="en-US" noProof="0" smtClean="0"/>
              <a:t>마스터 텍스트 스타일을 편집합니다</a:t>
            </a:r>
          </a:p>
          <a:p>
            <a:pPr lvl="1"/>
            <a:r>
              <a:rPr lang="ko-KR" altLang="en-US" noProof="0" smtClean="0"/>
              <a:t>둘째 수준</a:t>
            </a:r>
          </a:p>
          <a:p>
            <a:pPr lvl="2"/>
            <a:r>
              <a:rPr lang="ko-KR" altLang="en-US" noProof="0" smtClean="0"/>
              <a:t>셋째 수준</a:t>
            </a:r>
          </a:p>
          <a:p>
            <a:pPr lvl="3"/>
            <a:r>
              <a:rPr lang="ko-KR" altLang="en-US" noProof="0" smtClean="0"/>
              <a:t>넷째 수준</a:t>
            </a:r>
          </a:p>
          <a:p>
            <a:pPr lvl="4"/>
            <a:r>
              <a:rPr lang="ko-KR" altLang="en-US" noProof="0" smtClean="0"/>
              <a:t>다섯째 수준</a:t>
            </a:r>
          </a:p>
        </p:txBody>
      </p:sp>
      <p:sp>
        <p:nvSpPr>
          <p:cNvPr id="3078" name="Rectangle 6"/>
          <p:cNvSpPr>
            <a:spLocks noGrp="1" noChangeArrowheads="1"/>
          </p:cNvSpPr>
          <p:nvPr>
            <p:ph type="ftr" sz="quarter" idx="4"/>
          </p:nvPr>
        </p:nvSpPr>
        <p:spPr bwMode="auto">
          <a:xfrm>
            <a:off x="0" y="9442450"/>
            <a:ext cx="2947988" cy="496888"/>
          </a:xfrm>
          <a:prstGeom prst="rect">
            <a:avLst/>
          </a:prstGeom>
          <a:noFill/>
          <a:ln w="9525">
            <a:noFill/>
            <a:miter lim="800000"/>
            <a:headEnd/>
            <a:tailEnd/>
          </a:ln>
          <a:effectLst/>
        </p:spPr>
        <p:txBody>
          <a:bodyPr vert="horz" wrap="square" lIns="93093" tIns="46547" rIns="93093" bIns="46547" numCol="1" anchor="b" anchorCtr="0" compatLnSpc="1">
            <a:prstTxWarp prst="textNoShape">
              <a:avLst/>
            </a:prstTxWarp>
          </a:bodyPr>
          <a:lstStyle>
            <a:lvl1pPr algn="l" defTabSz="930547" latinLnBrk="1">
              <a:defRPr sz="1200">
                <a:latin typeface="굴림" pitchFamily="50" charset="-127"/>
                <a:ea typeface="굴림" pitchFamily="50" charset="-127"/>
                <a:cs typeface="+mn-cs"/>
              </a:defRPr>
            </a:lvl1pPr>
          </a:lstStyle>
          <a:p>
            <a:pPr>
              <a:defRPr/>
            </a:pPr>
            <a:endParaRPr lang="en-US" altLang="ko-KR"/>
          </a:p>
        </p:txBody>
      </p:sp>
      <p:sp>
        <p:nvSpPr>
          <p:cNvPr id="3079" name="Rectangle 7"/>
          <p:cNvSpPr>
            <a:spLocks noGrp="1" noChangeArrowheads="1"/>
          </p:cNvSpPr>
          <p:nvPr>
            <p:ph type="sldNum" sz="quarter" idx="5"/>
          </p:nvPr>
        </p:nvSpPr>
        <p:spPr bwMode="auto">
          <a:xfrm>
            <a:off x="3857625" y="9442450"/>
            <a:ext cx="2947988" cy="496888"/>
          </a:xfrm>
          <a:prstGeom prst="rect">
            <a:avLst/>
          </a:prstGeom>
          <a:noFill/>
          <a:ln w="9525">
            <a:noFill/>
            <a:miter lim="800000"/>
            <a:headEnd/>
            <a:tailEnd/>
          </a:ln>
          <a:effectLst/>
        </p:spPr>
        <p:txBody>
          <a:bodyPr vert="horz" wrap="square" lIns="93093" tIns="46547" rIns="93093" bIns="46547" numCol="1" anchor="b" anchorCtr="0" compatLnSpc="1">
            <a:prstTxWarp prst="textNoShape">
              <a:avLst/>
            </a:prstTxWarp>
          </a:bodyPr>
          <a:lstStyle>
            <a:lvl1pPr algn="r" defTabSz="930547" latinLnBrk="1">
              <a:defRPr sz="1200">
                <a:latin typeface="굴림" pitchFamily="50" charset="-127"/>
                <a:ea typeface="굴림" pitchFamily="50" charset="-127"/>
                <a:cs typeface="+mn-cs"/>
              </a:defRPr>
            </a:lvl1pPr>
          </a:lstStyle>
          <a:p>
            <a:pPr>
              <a:defRPr/>
            </a:pPr>
            <a:fld id="{61C1353C-60B1-4A0A-B522-3232BF0D5BA0}" type="slidenum">
              <a:rPr lang="en-US" altLang="ko-KR"/>
              <a:pPr>
                <a:defRPr/>
              </a:pPr>
              <a:t>‹nr.›</a:t>
            </a:fld>
            <a:endParaRPr lang="en-US" altLang="ko-KR"/>
          </a:p>
        </p:txBody>
      </p:sp>
    </p:spTree>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1pPr>
    <a:lvl2pPr marL="4572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2pPr>
    <a:lvl3pPr marL="9144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3pPr>
    <a:lvl4pPr marL="13716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4pPr>
    <a:lvl5pPr marL="18288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슬라이드 이미지 개체 틀 1"/>
          <p:cNvSpPr>
            <a:spLocks noGrp="1" noRot="1" noChangeAspect="1"/>
          </p:cNvSpPr>
          <p:nvPr>
            <p:ph type="sldImg"/>
          </p:nvPr>
        </p:nvSpPr>
        <p:spPr>
          <a:ln/>
        </p:spPr>
      </p:sp>
      <p:sp>
        <p:nvSpPr>
          <p:cNvPr id="30722" name="슬라이드 노트 개체 틀 2"/>
          <p:cNvSpPr>
            <a:spLocks noGrp="1"/>
          </p:cNvSpPr>
          <p:nvPr>
            <p:ph type="body" idx="1"/>
          </p:nvPr>
        </p:nvSpPr>
        <p:spPr>
          <a:noFill/>
          <a:ln/>
        </p:spPr>
        <p:txBody>
          <a:bodyPr/>
          <a:lstStyle/>
          <a:p>
            <a:endParaRPr lang="ko-KR" altLang="en-US" smtClean="0">
              <a:latin typeface="굴림" charset="-127"/>
              <a:ea typeface="굴림" charset="-127"/>
            </a:endParaRPr>
          </a:p>
        </p:txBody>
      </p:sp>
      <p:sp>
        <p:nvSpPr>
          <p:cNvPr id="30723" name="슬라이드 번호 개체 틀 3"/>
          <p:cNvSpPr>
            <a:spLocks noGrp="1"/>
          </p:cNvSpPr>
          <p:nvPr>
            <p:ph type="sldNum" sz="quarter" idx="5"/>
          </p:nvPr>
        </p:nvSpPr>
        <p:spPr>
          <a:noFill/>
        </p:spPr>
        <p:txBody>
          <a:bodyPr/>
          <a:lstStyle/>
          <a:p>
            <a:pPr defTabSz="930275"/>
            <a:fld id="{26C31B0C-D0E7-4C8D-B3EB-66B755AA0166}" type="slidenum">
              <a:rPr lang="en-US" altLang="ko-KR" smtClean="0">
                <a:latin typeface="굴림" charset="-127"/>
                <a:ea typeface="굴림" charset="-127"/>
              </a:rPr>
              <a:pPr defTabSz="930275"/>
              <a:t>3</a:t>
            </a:fld>
            <a:endParaRPr lang="en-US" altLang="ko-KR" smtClean="0">
              <a:latin typeface="굴림" charset="-127"/>
              <a:ea typeface="굴림" charset="-127"/>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슬라이드 이미지 개체 틀 1"/>
          <p:cNvSpPr>
            <a:spLocks noGrp="1" noRot="1" noChangeAspect="1" noTextEdit="1"/>
          </p:cNvSpPr>
          <p:nvPr>
            <p:ph type="sldImg"/>
          </p:nvPr>
        </p:nvSpPr>
        <p:spPr>
          <a:ln/>
        </p:spPr>
      </p:sp>
      <p:sp>
        <p:nvSpPr>
          <p:cNvPr id="41986" name="슬라이드 노트 개체 틀 2"/>
          <p:cNvSpPr>
            <a:spLocks noGrp="1"/>
          </p:cNvSpPr>
          <p:nvPr>
            <p:ph type="body" idx="1"/>
          </p:nvPr>
        </p:nvSpPr>
        <p:spPr>
          <a:noFill/>
          <a:ln/>
        </p:spPr>
        <p:txBody>
          <a:bodyPr/>
          <a:lstStyle/>
          <a:p>
            <a:endParaRPr lang="ko-KR" altLang="en-US" smtClean="0">
              <a:latin typeface="굴림" charset="-127"/>
              <a:ea typeface="굴림" charset="-127"/>
            </a:endParaRPr>
          </a:p>
        </p:txBody>
      </p:sp>
      <p:sp>
        <p:nvSpPr>
          <p:cNvPr id="41987" name="슬라이드 번호 개체 틀 3"/>
          <p:cNvSpPr>
            <a:spLocks noGrp="1"/>
          </p:cNvSpPr>
          <p:nvPr>
            <p:ph type="sldNum" sz="quarter" idx="5"/>
          </p:nvPr>
        </p:nvSpPr>
        <p:spPr>
          <a:noFill/>
        </p:spPr>
        <p:txBody>
          <a:bodyPr/>
          <a:lstStyle/>
          <a:p>
            <a:pPr defTabSz="930275"/>
            <a:fld id="{B6141ACF-8F54-4597-A488-E57A03F36A7F}" type="slidenum">
              <a:rPr lang="en-US" altLang="ko-KR" smtClean="0">
                <a:latin typeface="굴림" charset="-127"/>
                <a:ea typeface="굴림" charset="-127"/>
              </a:rPr>
              <a:pPr defTabSz="930275"/>
              <a:t>13</a:t>
            </a:fld>
            <a:endParaRPr lang="en-US" altLang="ko-KR" smtClean="0">
              <a:latin typeface="굴림" charset="-127"/>
              <a:ea typeface="굴림" charset="-127"/>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514350" y="3076575"/>
            <a:ext cx="5829300" cy="212407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028700" y="5613400"/>
            <a:ext cx="4800600" cy="25320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xfrm>
            <a:off x="2343150" y="9024938"/>
            <a:ext cx="2171700" cy="660400"/>
          </a:xfrm>
          <a:prstGeom prst="rect">
            <a:avLst/>
          </a:prstGeom>
        </p:spPr>
        <p:txBody>
          <a:bodyPr/>
          <a:lstStyle>
            <a:lvl1pPr algn="l" latinLnBrk="1">
              <a:defRPr>
                <a:latin typeface="HY헤드라인M" pitchFamily="18" charset="-127"/>
                <a:ea typeface="HY헤드라인M" pitchFamily="18" charset="-127"/>
                <a:cs typeface="+mn-cs"/>
              </a:defRPr>
            </a:lvl1pPr>
          </a:lstStyle>
          <a:p>
            <a:pPr>
              <a:defRPr/>
            </a:pPr>
            <a:endParaRPr lang="en-US" altLang="ko-KR"/>
          </a:p>
        </p:txBody>
      </p:sp>
      <p:sp>
        <p:nvSpPr>
          <p:cNvPr id="6" name="Rectangle 6"/>
          <p:cNvSpPr>
            <a:spLocks noGrp="1" noChangeArrowheads="1"/>
          </p:cNvSpPr>
          <p:nvPr>
            <p:ph type="sldNum" sz="quarter" idx="12"/>
          </p:nvPr>
        </p:nvSpPr>
        <p:spPr/>
        <p:txBody>
          <a:bodyPr/>
          <a:lstStyle>
            <a:lvl1pPr>
              <a:defRPr/>
            </a:lvl1pPr>
          </a:lstStyle>
          <a:p>
            <a:pPr>
              <a:defRPr/>
            </a:pPr>
            <a:fld id="{72D7E75B-C31E-4242-9F35-4BA3D386C42A}" type="slidenum">
              <a:rPr lang="en-US" altLang="ko-KR"/>
              <a:pPr>
                <a:defRPr/>
              </a:pPr>
              <a:t>‹nr.›</a:t>
            </a:fld>
            <a:endParaRPr lang="en-US" altLang="ko-K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xfrm>
            <a:off x="2343150" y="9024938"/>
            <a:ext cx="2171700" cy="660400"/>
          </a:xfrm>
          <a:prstGeom prst="rect">
            <a:avLst/>
          </a:prstGeom>
        </p:spPr>
        <p:txBody>
          <a:bodyPr/>
          <a:lstStyle>
            <a:lvl1pPr algn="l" latinLnBrk="1">
              <a:defRPr>
                <a:latin typeface="HY헤드라인M" pitchFamily="18" charset="-127"/>
                <a:ea typeface="HY헤드라인M" pitchFamily="18" charset="-127"/>
                <a:cs typeface="+mn-cs"/>
              </a:defRPr>
            </a:lvl1pPr>
          </a:lstStyle>
          <a:p>
            <a:pPr>
              <a:defRPr/>
            </a:pPr>
            <a:endParaRPr lang="en-US" altLang="ko-KR"/>
          </a:p>
        </p:txBody>
      </p:sp>
      <p:sp>
        <p:nvSpPr>
          <p:cNvPr id="6" name="Rectangle 6"/>
          <p:cNvSpPr>
            <a:spLocks noGrp="1" noChangeArrowheads="1"/>
          </p:cNvSpPr>
          <p:nvPr>
            <p:ph type="sldNum" sz="quarter" idx="12"/>
          </p:nvPr>
        </p:nvSpPr>
        <p:spPr/>
        <p:txBody>
          <a:bodyPr/>
          <a:lstStyle>
            <a:lvl1pPr>
              <a:defRPr/>
            </a:lvl1pPr>
          </a:lstStyle>
          <a:p>
            <a:pPr>
              <a:defRPr/>
            </a:pPr>
            <a:fld id="{2963BBD5-6C76-4E1C-989F-6F4DCFC20610}" type="slidenum">
              <a:rPr lang="en-US" altLang="ko-KR"/>
              <a:pPr>
                <a:defRPr/>
              </a:pPr>
              <a:t>‹nr.›</a:t>
            </a:fld>
            <a:endParaRPr lang="en-US" altLang="ko-K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4886325" y="881063"/>
            <a:ext cx="1457325" cy="7924800"/>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514350" y="881063"/>
            <a:ext cx="4219575" cy="7924800"/>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xfrm>
            <a:off x="2343150" y="9024938"/>
            <a:ext cx="2171700" cy="660400"/>
          </a:xfrm>
          <a:prstGeom prst="rect">
            <a:avLst/>
          </a:prstGeom>
        </p:spPr>
        <p:txBody>
          <a:bodyPr/>
          <a:lstStyle>
            <a:lvl1pPr algn="l" latinLnBrk="1">
              <a:defRPr>
                <a:latin typeface="HY헤드라인M" pitchFamily="18" charset="-127"/>
                <a:ea typeface="HY헤드라인M" pitchFamily="18" charset="-127"/>
                <a:cs typeface="+mn-cs"/>
              </a:defRPr>
            </a:lvl1pPr>
          </a:lstStyle>
          <a:p>
            <a:pPr>
              <a:defRPr/>
            </a:pPr>
            <a:endParaRPr lang="en-US" altLang="ko-KR"/>
          </a:p>
        </p:txBody>
      </p:sp>
      <p:sp>
        <p:nvSpPr>
          <p:cNvPr id="6" name="Rectangle 6"/>
          <p:cNvSpPr>
            <a:spLocks noGrp="1" noChangeArrowheads="1"/>
          </p:cNvSpPr>
          <p:nvPr>
            <p:ph type="sldNum" sz="quarter" idx="12"/>
          </p:nvPr>
        </p:nvSpPr>
        <p:spPr/>
        <p:txBody>
          <a:bodyPr/>
          <a:lstStyle>
            <a:lvl1pPr>
              <a:defRPr/>
            </a:lvl1pPr>
          </a:lstStyle>
          <a:p>
            <a:pPr>
              <a:defRPr/>
            </a:pPr>
            <a:fld id="{BED5320B-A131-4D03-8CFA-2C4805F7C5C5}" type="slidenum">
              <a:rPr lang="en-US" altLang="ko-KR"/>
              <a:pPr>
                <a:defRPr/>
              </a:pPr>
              <a:t>‹nr.›</a:t>
            </a:fld>
            <a:endParaRPr lang="en-US" altLang="ko-K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514350" y="3076575"/>
            <a:ext cx="5829300" cy="2124075"/>
          </a:xfrm>
          <a:prstGeom prst="rect">
            <a:avLst/>
          </a:prstGeo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028700" y="5613400"/>
            <a:ext cx="4800600" cy="2532063"/>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342900" y="396875"/>
            <a:ext cx="6172200" cy="1651000"/>
          </a:xfrm>
          <a:prstGeom prst="rect">
            <a:avLst/>
          </a:prstGeom>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a:xfrm>
            <a:off x="342900" y="2311400"/>
            <a:ext cx="6172200" cy="6537325"/>
          </a:xfrm>
          <a:prstGeom prst="rect">
            <a:avLst/>
          </a:prstGeo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541338" y="6365875"/>
            <a:ext cx="5829300" cy="1966913"/>
          </a:xfrm>
          <a:prstGeom prst="rect">
            <a:avLst/>
          </a:prstGeo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541338" y="4198938"/>
            <a:ext cx="5829300" cy="216693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a:xfrm>
            <a:off x="342900" y="396875"/>
            <a:ext cx="6172200" cy="1651000"/>
          </a:xfrm>
          <a:prstGeom prst="rect">
            <a:avLst/>
          </a:prstGeom>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342900" y="2311400"/>
            <a:ext cx="3009900" cy="65373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3505200" y="2311400"/>
            <a:ext cx="3009900" cy="65373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342900" y="396875"/>
            <a:ext cx="6172200" cy="1651000"/>
          </a:xfrm>
          <a:prstGeom prst="rect">
            <a:avLst/>
          </a:prstGeo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342900" y="2217738"/>
            <a:ext cx="3030538" cy="9239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342900" y="3141663"/>
            <a:ext cx="3030538" cy="570706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3484563" y="2217738"/>
            <a:ext cx="3030537" cy="9239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3484563" y="3141663"/>
            <a:ext cx="3030537" cy="570706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a:xfrm>
            <a:off x="342900" y="396875"/>
            <a:ext cx="6172200" cy="1651000"/>
          </a:xfrm>
          <a:prstGeom prst="rect">
            <a:avLst/>
          </a:prstGeom>
        </p:spPr>
        <p:txBody>
          <a:bodyPr/>
          <a:lstStyle/>
          <a:p>
            <a:r>
              <a:rPr lang="ko-KR" altLang="en-US" smtClean="0"/>
              <a:t>마스터 제목 스타일 편집</a:t>
            </a:r>
            <a:endParaRPr lang="ko-KR"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342900" y="393700"/>
            <a:ext cx="2255838" cy="1679575"/>
          </a:xfrm>
          <a:prstGeom prst="rect">
            <a:avLst/>
          </a:prstGeo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2681288" y="393700"/>
            <a:ext cx="3833812" cy="8455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342900" y="2073275"/>
            <a:ext cx="2255838" cy="67754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xfrm>
            <a:off x="2343150" y="9024938"/>
            <a:ext cx="2171700" cy="660400"/>
          </a:xfrm>
          <a:prstGeom prst="rect">
            <a:avLst/>
          </a:prstGeom>
        </p:spPr>
        <p:txBody>
          <a:bodyPr/>
          <a:lstStyle>
            <a:lvl1pPr algn="l" latinLnBrk="1">
              <a:defRPr>
                <a:latin typeface="HY헤드라인M" pitchFamily="18" charset="-127"/>
                <a:ea typeface="HY헤드라인M" pitchFamily="18" charset="-127"/>
                <a:cs typeface="+mn-cs"/>
              </a:defRPr>
            </a:lvl1pPr>
          </a:lstStyle>
          <a:p>
            <a:pPr>
              <a:defRPr/>
            </a:pPr>
            <a:endParaRPr lang="en-US" altLang="ko-KR"/>
          </a:p>
        </p:txBody>
      </p:sp>
      <p:sp>
        <p:nvSpPr>
          <p:cNvPr id="6" name="Rectangle 6"/>
          <p:cNvSpPr>
            <a:spLocks noGrp="1" noChangeArrowheads="1"/>
          </p:cNvSpPr>
          <p:nvPr>
            <p:ph type="sldNum" sz="quarter" idx="12"/>
          </p:nvPr>
        </p:nvSpPr>
        <p:spPr/>
        <p:txBody>
          <a:bodyPr/>
          <a:lstStyle>
            <a:lvl1pPr>
              <a:defRPr/>
            </a:lvl1pPr>
          </a:lstStyle>
          <a:p>
            <a:pPr>
              <a:defRPr/>
            </a:pPr>
            <a:fld id="{8E56C003-BE57-418F-92FE-16680B2346B2}" type="slidenum">
              <a:rPr lang="en-US" altLang="ko-KR"/>
              <a:pPr>
                <a:defRPr/>
              </a:pPr>
              <a:t>‹nr.›</a:t>
            </a:fld>
            <a:endParaRPr lang="en-US" altLang="ko-K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344613" y="6934200"/>
            <a:ext cx="4114800" cy="819150"/>
          </a:xfrm>
          <a:prstGeom prst="rect">
            <a:avLst/>
          </a:prstGeo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344613" y="885825"/>
            <a:ext cx="4114800" cy="5943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dirty="0" smtClean="0"/>
          </a:p>
        </p:txBody>
      </p:sp>
      <p:sp>
        <p:nvSpPr>
          <p:cNvPr id="4" name="텍스트 개체 틀 3"/>
          <p:cNvSpPr>
            <a:spLocks noGrp="1"/>
          </p:cNvSpPr>
          <p:nvPr>
            <p:ph type="body" sz="half" idx="2"/>
          </p:nvPr>
        </p:nvSpPr>
        <p:spPr>
          <a:xfrm>
            <a:off x="1344613" y="7753350"/>
            <a:ext cx="4114800" cy="11620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a:xfrm>
            <a:off x="342900" y="396875"/>
            <a:ext cx="6172200" cy="1651000"/>
          </a:xfrm>
          <a:prstGeom prst="rect">
            <a:avLst/>
          </a:prstGeom>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342900" y="2311400"/>
            <a:ext cx="6172200" cy="6537325"/>
          </a:xfrm>
          <a:prstGeom prst="rect">
            <a:avLst/>
          </a:prstGeo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4972050" y="396875"/>
            <a:ext cx="1543050" cy="8451850"/>
          </a:xfrm>
          <a:prstGeom prst="rect">
            <a:avLst/>
          </a:prstGeo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342900" y="396875"/>
            <a:ext cx="4476750" cy="8451850"/>
          </a:xfrm>
          <a:prstGeom prst="rect">
            <a:avLst/>
          </a:prstGeo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541338" y="6365875"/>
            <a:ext cx="5829300" cy="1966913"/>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541338" y="4198938"/>
            <a:ext cx="5829300" cy="21669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4"/>
          <p:cNvSpPr>
            <a:spLocks noGrp="1" noChangeArrowheads="1"/>
          </p:cNvSpPr>
          <p:nvPr>
            <p:ph type="dt" sz="half" idx="10"/>
          </p:nvPr>
        </p:nvSpPr>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xfrm>
            <a:off x="2343150" y="9024938"/>
            <a:ext cx="2171700" cy="660400"/>
          </a:xfrm>
          <a:prstGeom prst="rect">
            <a:avLst/>
          </a:prstGeom>
        </p:spPr>
        <p:txBody>
          <a:bodyPr/>
          <a:lstStyle>
            <a:lvl1pPr algn="l" latinLnBrk="1">
              <a:defRPr>
                <a:latin typeface="HY헤드라인M" pitchFamily="18" charset="-127"/>
                <a:ea typeface="HY헤드라인M" pitchFamily="18" charset="-127"/>
                <a:cs typeface="+mn-cs"/>
              </a:defRPr>
            </a:lvl1pPr>
          </a:lstStyle>
          <a:p>
            <a:pPr>
              <a:defRPr/>
            </a:pPr>
            <a:endParaRPr lang="en-US" altLang="ko-KR"/>
          </a:p>
        </p:txBody>
      </p:sp>
      <p:sp>
        <p:nvSpPr>
          <p:cNvPr id="6" name="Rectangle 6"/>
          <p:cNvSpPr>
            <a:spLocks noGrp="1" noChangeArrowheads="1"/>
          </p:cNvSpPr>
          <p:nvPr>
            <p:ph type="sldNum" sz="quarter" idx="12"/>
          </p:nvPr>
        </p:nvSpPr>
        <p:spPr/>
        <p:txBody>
          <a:bodyPr/>
          <a:lstStyle>
            <a:lvl1pPr>
              <a:defRPr/>
            </a:lvl1pPr>
          </a:lstStyle>
          <a:p>
            <a:pPr>
              <a:defRPr/>
            </a:pPr>
            <a:fld id="{2634CB52-E3DB-499B-A42F-2623426EF6B6}" type="slidenum">
              <a:rPr lang="en-US" altLang="ko-KR"/>
              <a:pPr>
                <a:defRPr/>
              </a:pPr>
              <a:t>‹nr.›</a:t>
            </a:fld>
            <a:endParaRPr lang="en-US" altLang="ko-K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514350" y="2862263"/>
            <a:ext cx="283845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3505200" y="2862263"/>
            <a:ext cx="283845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8"/>
          <p:cNvSpPr>
            <a:spLocks noGrp="1" noChangeArrowheads="1"/>
          </p:cNvSpPr>
          <p:nvPr>
            <p:ph type="dt" sz="half" idx="10"/>
          </p:nvPr>
        </p:nvSpPr>
        <p:spPr/>
        <p:txBody>
          <a:bodyPr/>
          <a:lstStyle>
            <a:lvl1pPr>
              <a:defRPr/>
            </a:lvl1pPr>
          </a:lstStyle>
          <a:p>
            <a:pPr>
              <a:defRPr/>
            </a:pPr>
            <a:endParaRPr lang="en-US" altLang="ko-KR"/>
          </a:p>
        </p:txBody>
      </p:sp>
      <p:sp>
        <p:nvSpPr>
          <p:cNvPr id="6" name="Footer Placeholder 5"/>
          <p:cNvSpPr>
            <a:spLocks noGrp="1" noChangeArrowheads="1"/>
          </p:cNvSpPr>
          <p:nvPr>
            <p:ph type="ftr" sz="quarter" idx="11"/>
          </p:nvPr>
        </p:nvSpPr>
        <p:spPr>
          <a:xfrm>
            <a:off x="2343150" y="9024938"/>
            <a:ext cx="2171700" cy="660400"/>
          </a:xfrm>
          <a:prstGeom prst="rect">
            <a:avLst/>
          </a:prstGeom>
        </p:spPr>
        <p:txBody>
          <a:bodyPr/>
          <a:lstStyle>
            <a:lvl1pPr algn="l" latinLnBrk="1">
              <a:defRPr>
                <a:latin typeface="HY헤드라인M" pitchFamily="18" charset="-127"/>
                <a:ea typeface="HY헤드라인M" pitchFamily="18" charset="-127"/>
                <a:cs typeface="+mn-cs"/>
              </a:defRPr>
            </a:lvl1pPr>
          </a:lstStyle>
          <a:p>
            <a:pPr>
              <a:defRPr/>
            </a:pPr>
            <a:endParaRPr lang="en-US" altLang="ko-KR"/>
          </a:p>
        </p:txBody>
      </p:sp>
      <p:sp>
        <p:nvSpPr>
          <p:cNvPr id="7" name="Rectangle 10"/>
          <p:cNvSpPr>
            <a:spLocks noGrp="1" noChangeArrowheads="1"/>
          </p:cNvSpPr>
          <p:nvPr>
            <p:ph type="sldNum" sz="quarter" idx="12"/>
          </p:nvPr>
        </p:nvSpPr>
        <p:spPr/>
        <p:txBody>
          <a:bodyPr/>
          <a:lstStyle>
            <a:lvl1pPr>
              <a:defRPr/>
            </a:lvl1pPr>
          </a:lstStyle>
          <a:p>
            <a:pPr>
              <a:defRPr/>
            </a:pPr>
            <a:fld id="{0439D300-FC18-49D3-9DB4-AC80A8EEAE85}" type="slidenum">
              <a:rPr lang="en-US" altLang="ko-KR"/>
              <a:pPr>
                <a:defRPr/>
              </a:pPr>
              <a:t>‹nr.›</a:t>
            </a:fld>
            <a:endParaRPr lang="en-US" altLang="ko-K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342900" y="396875"/>
            <a:ext cx="6172200" cy="1651000"/>
          </a:xfr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342900" y="2217738"/>
            <a:ext cx="3030538"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342900" y="3141663"/>
            <a:ext cx="3030538"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3484563" y="2217738"/>
            <a:ext cx="3030537"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3484563" y="3141663"/>
            <a:ext cx="3030537"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4"/>
          <p:cNvSpPr>
            <a:spLocks noGrp="1" noChangeArrowheads="1"/>
          </p:cNvSpPr>
          <p:nvPr>
            <p:ph type="dt" sz="half" idx="10"/>
          </p:nvPr>
        </p:nvSpPr>
        <p:spPr/>
        <p:txBody>
          <a:bodyPr/>
          <a:lstStyle>
            <a:lvl1pPr>
              <a:defRPr/>
            </a:lvl1pPr>
          </a:lstStyle>
          <a:p>
            <a:pPr>
              <a:defRPr/>
            </a:pPr>
            <a:endParaRPr lang="en-US" altLang="ko-KR"/>
          </a:p>
        </p:txBody>
      </p:sp>
      <p:sp>
        <p:nvSpPr>
          <p:cNvPr id="8" name="Rectangle 5"/>
          <p:cNvSpPr>
            <a:spLocks noGrp="1" noChangeArrowheads="1"/>
          </p:cNvSpPr>
          <p:nvPr>
            <p:ph type="ftr" sz="quarter" idx="11"/>
          </p:nvPr>
        </p:nvSpPr>
        <p:spPr>
          <a:xfrm>
            <a:off x="2343150" y="9024938"/>
            <a:ext cx="2171700" cy="660400"/>
          </a:xfrm>
          <a:prstGeom prst="rect">
            <a:avLst/>
          </a:prstGeom>
        </p:spPr>
        <p:txBody>
          <a:bodyPr/>
          <a:lstStyle>
            <a:lvl1pPr algn="l" latinLnBrk="1">
              <a:defRPr>
                <a:latin typeface="HY헤드라인M" pitchFamily="18" charset="-127"/>
                <a:ea typeface="HY헤드라인M" pitchFamily="18" charset="-127"/>
                <a:cs typeface="+mn-cs"/>
              </a:defRPr>
            </a:lvl1pPr>
          </a:lstStyle>
          <a:p>
            <a:pPr>
              <a:defRPr/>
            </a:pPr>
            <a:endParaRPr lang="en-US" altLang="ko-KR"/>
          </a:p>
        </p:txBody>
      </p:sp>
      <p:sp>
        <p:nvSpPr>
          <p:cNvPr id="9" name="Rectangle 6"/>
          <p:cNvSpPr>
            <a:spLocks noGrp="1" noChangeArrowheads="1"/>
          </p:cNvSpPr>
          <p:nvPr>
            <p:ph type="sldNum" sz="quarter" idx="12"/>
          </p:nvPr>
        </p:nvSpPr>
        <p:spPr/>
        <p:txBody>
          <a:bodyPr/>
          <a:lstStyle>
            <a:lvl1pPr>
              <a:defRPr/>
            </a:lvl1pPr>
          </a:lstStyle>
          <a:p>
            <a:pPr>
              <a:defRPr/>
            </a:pPr>
            <a:fld id="{97701F04-F178-40B3-9753-315DA573FBFF}" type="slidenum">
              <a:rPr lang="en-US" altLang="ko-KR"/>
              <a:pPr>
                <a:defRPr/>
              </a:pPr>
              <a:t>‹nr.›</a:t>
            </a:fld>
            <a:endParaRPr lang="en-US" altLang="ko-K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4"/>
          <p:cNvSpPr>
            <a:spLocks noGrp="1" noChangeArrowheads="1"/>
          </p:cNvSpPr>
          <p:nvPr>
            <p:ph type="dt" sz="half" idx="10"/>
          </p:nvPr>
        </p:nvSpPr>
        <p:spPr/>
        <p:txBody>
          <a:bodyPr/>
          <a:lstStyle>
            <a:lvl1pPr>
              <a:defRPr/>
            </a:lvl1pPr>
          </a:lstStyle>
          <a:p>
            <a:pPr>
              <a:defRPr/>
            </a:pPr>
            <a:endParaRPr lang="en-US" altLang="ko-KR"/>
          </a:p>
        </p:txBody>
      </p:sp>
      <p:sp>
        <p:nvSpPr>
          <p:cNvPr id="4" name="Rectangle 5"/>
          <p:cNvSpPr>
            <a:spLocks noGrp="1" noChangeArrowheads="1"/>
          </p:cNvSpPr>
          <p:nvPr>
            <p:ph type="ftr" sz="quarter" idx="11"/>
          </p:nvPr>
        </p:nvSpPr>
        <p:spPr>
          <a:xfrm>
            <a:off x="2343150" y="9024938"/>
            <a:ext cx="2171700" cy="660400"/>
          </a:xfrm>
          <a:prstGeom prst="rect">
            <a:avLst/>
          </a:prstGeom>
        </p:spPr>
        <p:txBody>
          <a:bodyPr/>
          <a:lstStyle>
            <a:lvl1pPr algn="l" latinLnBrk="1">
              <a:defRPr>
                <a:latin typeface="HY헤드라인M" pitchFamily="18" charset="-127"/>
                <a:ea typeface="HY헤드라인M" pitchFamily="18" charset="-127"/>
                <a:cs typeface="+mn-cs"/>
              </a:defRPr>
            </a:lvl1pPr>
          </a:lstStyle>
          <a:p>
            <a:pPr>
              <a:defRPr/>
            </a:pPr>
            <a:endParaRPr lang="en-US" altLang="ko-KR"/>
          </a:p>
        </p:txBody>
      </p:sp>
      <p:sp>
        <p:nvSpPr>
          <p:cNvPr id="5" name="Rectangle 6"/>
          <p:cNvSpPr>
            <a:spLocks noGrp="1" noChangeArrowheads="1"/>
          </p:cNvSpPr>
          <p:nvPr>
            <p:ph type="sldNum" sz="quarter" idx="12"/>
          </p:nvPr>
        </p:nvSpPr>
        <p:spPr/>
        <p:txBody>
          <a:bodyPr/>
          <a:lstStyle>
            <a:lvl1pPr>
              <a:defRPr/>
            </a:lvl1pPr>
          </a:lstStyle>
          <a:p>
            <a:pPr>
              <a:defRPr/>
            </a:pPr>
            <a:fld id="{2DF681A9-EB7B-452E-9040-4B5F18FB8CDC}" type="slidenum">
              <a:rPr lang="en-US" altLang="ko-KR"/>
              <a:pPr>
                <a:defRPr/>
              </a:pPr>
              <a:t>‹nr.›</a:t>
            </a:fld>
            <a:endParaRPr lang="en-US" altLang="ko-K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ko-KR"/>
          </a:p>
        </p:txBody>
      </p:sp>
      <p:sp>
        <p:nvSpPr>
          <p:cNvPr id="3" name="Rectangle 5"/>
          <p:cNvSpPr>
            <a:spLocks noGrp="1" noChangeArrowheads="1"/>
          </p:cNvSpPr>
          <p:nvPr>
            <p:ph type="ftr" sz="quarter" idx="11"/>
          </p:nvPr>
        </p:nvSpPr>
        <p:spPr>
          <a:xfrm>
            <a:off x="2343150" y="9024938"/>
            <a:ext cx="2171700" cy="660400"/>
          </a:xfrm>
          <a:prstGeom prst="rect">
            <a:avLst/>
          </a:prstGeom>
        </p:spPr>
        <p:txBody>
          <a:bodyPr/>
          <a:lstStyle>
            <a:lvl1pPr algn="l" latinLnBrk="1">
              <a:defRPr>
                <a:latin typeface="HY헤드라인M" pitchFamily="18" charset="-127"/>
                <a:ea typeface="HY헤드라인M" pitchFamily="18" charset="-127"/>
                <a:cs typeface="+mn-cs"/>
              </a:defRPr>
            </a:lvl1pPr>
          </a:lstStyle>
          <a:p>
            <a:pPr>
              <a:defRPr/>
            </a:pPr>
            <a:endParaRPr lang="en-US" altLang="ko-KR"/>
          </a:p>
        </p:txBody>
      </p:sp>
      <p:sp>
        <p:nvSpPr>
          <p:cNvPr id="4" name="Rectangle 6"/>
          <p:cNvSpPr>
            <a:spLocks noGrp="1" noChangeArrowheads="1"/>
          </p:cNvSpPr>
          <p:nvPr>
            <p:ph type="sldNum" sz="quarter" idx="12"/>
          </p:nvPr>
        </p:nvSpPr>
        <p:spPr/>
        <p:txBody>
          <a:bodyPr/>
          <a:lstStyle>
            <a:lvl1pPr>
              <a:defRPr/>
            </a:lvl1pPr>
          </a:lstStyle>
          <a:p>
            <a:pPr>
              <a:defRPr/>
            </a:pPr>
            <a:fld id="{337BA666-0684-4591-948E-2303B6CDE528}" type="slidenum">
              <a:rPr lang="en-US" altLang="ko-KR"/>
              <a:pPr>
                <a:defRPr/>
              </a:pPr>
              <a:t>‹nr.›</a:t>
            </a:fld>
            <a:endParaRPr lang="en-US" altLang="ko-K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342900" y="393700"/>
            <a:ext cx="2255838" cy="1679575"/>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2681288" y="393700"/>
            <a:ext cx="3833812" cy="8455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342900" y="2073275"/>
            <a:ext cx="2255838" cy="67754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8"/>
          <p:cNvSpPr>
            <a:spLocks noGrp="1" noChangeArrowheads="1"/>
          </p:cNvSpPr>
          <p:nvPr>
            <p:ph type="dt" sz="half" idx="10"/>
          </p:nvPr>
        </p:nvSpPr>
        <p:spPr/>
        <p:txBody>
          <a:bodyPr/>
          <a:lstStyle>
            <a:lvl1pPr>
              <a:defRPr/>
            </a:lvl1pPr>
          </a:lstStyle>
          <a:p>
            <a:pPr>
              <a:defRPr/>
            </a:pPr>
            <a:endParaRPr lang="en-US" altLang="ko-KR"/>
          </a:p>
        </p:txBody>
      </p:sp>
      <p:sp>
        <p:nvSpPr>
          <p:cNvPr id="6" name="Footer Placeholder 5"/>
          <p:cNvSpPr>
            <a:spLocks noGrp="1" noChangeArrowheads="1"/>
          </p:cNvSpPr>
          <p:nvPr>
            <p:ph type="ftr" sz="quarter" idx="11"/>
          </p:nvPr>
        </p:nvSpPr>
        <p:spPr>
          <a:xfrm>
            <a:off x="2343150" y="9024938"/>
            <a:ext cx="2171700" cy="660400"/>
          </a:xfrm>
          <a:prstGeom prst="rect">
            <a:avLst/>
          </a:prstGeom>
        </p:spPr>
        <p:txBody>
          <a:bodyPr/>
          <a:lstStyle>
            <a:lvl1pPr algn="l" latinLnBrk="1">
              <a:defRPr>
                <a:latin typeface="HY헤드라인M" pitchFamily="18" charset="-127"/>
                <a:ea typeface="HY헤드라인M" pitchFamily="18" charset="-127"/>
                <a:cs typeface="+mn-cs"/>
              </a:defRPr>
            </a:lvl1pPr>
          </a:lstStyle>
          <a:p>
            <a:pPr>
              <a:defRPr/>
            </a:pPr>
            <a:endParaRPr lang="en-US" altLang="ko-KR"/>
          </a:p>
        </p:txBody>
      </p:sp>
      <p:sp>
        <p:nvSpPr>
          <p:cNvPr id="7" name="Rectangle 10"/>
          <p:cNvSpPr>
            <a:spLocks noGrp="1" noChangeArrowheads="1"/>
          </p:cNvSpPr>
          <p:nvPr>
            <p:ph type="sldNum" sz="quarter" idx="12"/>
          </p:nvPr>
        </p:nvSpPr>
        <p:spPr/>
        <p:txBody>
          <a:bodyPr/>
          <a:lstStyle>
            <a:lvl1pPr>
              <a:defRPr/>
            </a:lvl1pPr>
          </a:lstStyle>
          <a:p>
            <a:pPr>
              <a:defRPr/>
            </a:pPr>
            <a:fld id="{70169298-C80C-4356-8EC9-841D6B9DE93E}" type="slidenum">
              <a:rPr lang="en-US" altLang="ko-KR"/>
              <a:pPr>
                <a:defRPr/>
              </a:pPr>
              <a:t>‹nr.›</a:t>
            </a:fld>
            <a:endParaRPr lang="en-US" altLang="ko-K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344613" y="6934200"/>
            <a:ext cx="4114800" cy="819150"/>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344613" y="885825"/>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dirty="0" smtClean="0"/>
          </a:p>
        </p:txBody>
      </p:sp>
      <p:sp>
        <p:nvSpPr>
          <p:cNvPr id="4" name="텍스트 개체 틀 3"/>
          <p:cNvSpPr>
            <a:spLocks noGrp="1"/>
          </p:cNvSpPr>
          <p:nvPr>
            <p:ph type="body" sz="half" idx="2"/>
          </p:nvPr>
        </p:nvSpPr>
        <p:spPr>
          <a:xfrm>
            <a:off x="1344613" y="7753350"/>
            <a:ext cx="4114800" cy="11620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8"/>
          <p:cNvSpPr>
            <a:spLocks noGrp="1" noChangeArrowheads="1"/>
          </p:cNvSpPr>
          <p:nvPr>
            <p:ph type="dt" sz="half" idx="10"/>
          </p:nvPr>
        </p:nvSpPr>
        <p:spPr/>
        <p:txBody>
          <a:bodyPr/>
          <a:lstStyle>
            <a:lvl1pPr>
              <a:defRPr/>
            </a:lvl1pPr>
          </a:lstStyle>
          <a:p>
            <a:pPr>
              <a:defRPr/>
            </a:pPr>
            <a:endParaRPr lang="en-US" altLang="ko-KR"/>
          </a:p>
        </p:txBody>
      </p:sp>
      <p:sp>
        <p:nvSpPr>
          <p:cNvPr id="6" name="Footer Placeholder 5"/>
          <p:cNvSpPr>
            <a:spLocks noGrp="1" noChangeArrowheads="1"/>
          </p:cNvSpPr>
          <p:nvPr>
            <p:ph type="ftr" sz="quarter" idx="11"/>
          </p:nvPr>
        </p:nvSpPr>
        <p:spPr>
          <a:xfrm>
            <a:off x="2343150" y="9024938"/>
            <a:ext cx="2171700" cy="660400"/>
          </a:xfrm>
          <a:prstGeom prst="rect">
            <a:avLst/>
          </a:prstGeom>
        </p:spPr>
        <p:txBody>
          <a:bodyPr/>
          <a:lstStyle>
            <a:lvl1pPr algn="l" latinLnBrk="1">
              <a:defRPr>
                <a:latin typeface="HY헤드라인M" pitchFamily="18" charset="-127"/>
                <a:ea typeface="HY헤드라인M" pitchFamily="18" charset="-127"/>
                <a:cs typeface="+mn-cs"/>
              </a:defRPr>
            </a:lvl1pPr>
          </a:lstStyle>
          <a:p>
            <a:pPr>
              <a:defRPr/>
            </a:pPr>
            <a:endParaRPr lang="en-US" altLang="ko-KR"/>
          </a:p>
        </p:txBody>
      </p:sp>
      <p:sp>
        <p:nvSpPr>
          <p:cNvPr id="7" name="Rectangle 10"/>
          <p:cNvSpPr>
            <a:spLocks noGrp="1" noChangeArrowheads="1"/>
          </p:cNvSpPr>
          <p:nvPr>
            <p:ph type="sldNum" sz="quarter" idx="12"/>
          </p:nvPr>
        </p:nvSpPr>
        <p:spPr/>
        <p:txBody>
          <a:bodyPr/>
          <a:lstStyle>
            <a:lvl1pPr>
              <a:defRPr/>
            </a:lvl1pPr>
          </a:lstStyle>
          <a:p>
            <a:pPr>
              <a:defRPr/>
            </a:pPr>
            <a:fld id="{F95A5EAC-7318-4AC3-8377-C5639D1401F7}" type="slidenum">
              <a:rPr lang="en-US" altLang="ko-KR"/>
              <a:pPr>
                <a:defRPr/>
              </a:pPr>
              <a:t>‹nr.›</a:t>
            </a:fld>
            <a:endParaRPr lang="en-US" altLang="ko-K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4350" y="881063"/>
            <a:ext cx="5829300" cy="1651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1027" name="Rectangle 3"/>
          <p:cNvSpPr>
            <a:spLocks noGrp="1" noChangeArrowheads="1"/>
          </p:cNvSpPr>
          <p:nvPr>
            <p:ph type="body" idx="1"/>
          </p:nvPr>
        </p:nvSpPr>
        <p:spPr bwMode="auto">
          <a:xfrm>
            <a:off x="514350" y="2862263"/>
            <a:ext cx="5829300" cy="594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1028" name="Rectangle 4"/>
          <p:cNvSpPr>
            <a:spLocks noGrp="1" noChangeArrowheads="1"/>
          </p:cNvSpPr>
          <p:nvPr>
            <p:ph type="dt" sz="half" idx="2"/>
          </p:nvPr>
        </p:nvSpPr>
        <p:spPr bwMode="auto">
          <a:xfrm>
            <a:off x="514350" y="9024938"/>
            <a:ext cx="1428750" cy="660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latinLnBrk="1">
              <a:defRPr sz="1400">
                <a:latin typeface="굴림" pitchFamily="50" charset="-127"/>
                <a:ea typeface="굴림" pitchFamily="50" charset="-127"/>
                <a:cs typeface="+mn-cs"/>
              </a:defRPr>
            </a:lvl1pPr>
          </a:lstStyle>
          <a:p>
            <a:pPr>
              <a:defRPr/>
            </a:pPr>
            <a:endParaRPr lang="en-US" altLang="ko-KR"/>
          </a:p>
        </p:txBody>
      </p:sp>
      <p:sp>
        <p:nvSpPr>
          <p:cNvPr id="1030" name="Rectangle 6"/>
          <p:cNvSpPr>
            <a:spLocks noGrp="1" noChangeArrowheads="1"/>
          </p:cNvSpPr>
          <p:nvPr>
            <p:ph type="sldNum" sz="quarter" idx="4"/>
          </p:nvPr>
        </p:nvSpPr>
        <p:spPr bwMode="auto">
          <a:xfrm>
            <a:off x="3062288" y="9501188"/>
            <a:ext cx="51435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latinLnBrk="1">
              <a:lnSpc>
                <a:spcPct val="100000"/>
              </a:lnSpc>
              <a:defRPr sz="1000">
                <a:latin typeface="HY헤드라인M" pitchFamily="18" charset="-127"/>
                <a:ea typeface="HY헤드라인M" pitchFamily="18" charset="-127"/>
                <a:cs typeface="+mn-cs"/>
              </a:defRPr>
            </a:lvl1pPr>
          </a:lstStyle>
          <a:p>
            <a:pPr>
              <a:defRPr/>
            </a:pPr>
            <a:fld id="{ABA8FBC8-D3C1-4865-BFDF-8F4C3A78AD0F}" type="slidenum">
              <a:rPr lang="en-US" altLang="ko-KR"/>
              <a:pPr>
                <a:defRPr/>
              </a:pPr>
              <a:t>‹nr.›</a:t>
            </a:fld>
            <a:endParaRPr lang="en-US" altLang="ko-KR" dirty="0"/>
          </a:p>
        </p:txBody>
      </p:sp>
      <p:sp>
        <p:nvSpPr>
          <p:cNvPr id="1033" name="Line 9"/>
          <p:cNvSpPr>
            <a:spLocks noChangeShapeType="1"/>
          </p:cNvSpPr>
          <p:nvPr/>
        </p:nvSpPr>
        <p:spPr bwMode="auto">
          <a:xfrm>
            <a:off x="228600" y="685800"/>
            <a:ext cx="6400800" cy="0"/>
          </a:xfrm>
          <a:prstGeom prst="line">
            <a:avLst/>
          </a:prstGeom>
          <a:noFill/>
          <a:ln w="38100">
            <a:solidFill>
              <a:schemeClr val="accent1"/>
            </a:solidFill>
            <a:round/>
            <a:headEnd/>
            <a:tailEnd/>
          </a:ln>
          <a:effectLst/>
        </p:spPr>
        <p:txBody>
          <a:bodyPr/>
          <a:lstStyle/>
          <a:p>
            <a:pPr algn="ctr">
              <a:lnSpc>
                <a:spcPct val="140000"/>
              </a:lnSpc>
              <a:defRPr/>
            </a:pPr>
            <a:endParaRPr lang="ko-KR" altLang="en-US" dirty="0">
              <a:latin typeface="HY헤드라인M" pitchFamily="18" charset="-127"/>
            </a:endParaRPr>
          </a:p>
        </p:txBody>
      </p:sp>
      <p:sp>
        <p:nvSpPr>
          <p:cNvPr id="1034" name="Line 10"/>
          <p:cNvSpPr>
            <a:spLocks noChangeShapeType="1"/>
          </p:cNvSpPr>
          <p:nvPr/>
        </p:nvSpPr>
        <p:spPr bwMode="auto">
          <a:xfrm>
            <a:off x="228600" y="9372600"/>
            <a:ext cx="6400800" cy="0"/>
          </a:xfrm>
          <a:prstGeom prst="line">
            <a:avLst/>
          </a:prstGeom>
          <a:noFill/>
          <a:ln w="38100">
            <a:solidFill>
              <a:schemeClr val="accent1"/>
            </a:solidFill>
            <a:round/>
            <a:headEnd/>
            <a:tailEnd/>
          </a:ln>
          <a:effectLst/>
        </p:spPr>
        <p:txBody>
          <a:bodyPr/>
          <a:lstStyle/>
          <a:p>
            <a:pPr algn="ctr">
              <a:lnSpc>
                <a:spcPct val="140000"/>
              </a:lnSpc>
              <a:defRPr/>
            </a:pPr>
            <a:endParaRPr lang="ko-KR" altLang="en-US" dirty="0">
              <a:latin typeface="HY헤드라인M" pitchFamily="18" charset="-127"/>
            </a:endParaRPr>
          </a:p>
        </p:txBody>
      </p:sp>
      <p:pic>
        <p:nvPicPr>
          <p:cNvPr id="1032" name="Picture 12" descr="UNI00000d945886"/>
          <p:cNvPicPr>
            <a:picLocks noChangeAspect="1" noChangeArrowheads="1"/>
          </p:cNvPicPr>
          <p:nvPr/>
        </p:nvPicPr>
        <p:blipFill>
          <a:blip r:embed="rId13" cstate="print"/>
          <a:srcRect/>
          <a:stretch>
            <a:fillRect/>
          </a:stretch>
        </p:blipFill>
        <p:spPr bwMode="auto">
          <a:xfrm>
            <a:off x="5084763" y="147638"/>
            <a:ext cx="1520825" cy="3905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ftr="0" dt="0"/>
  <p:txStyles>
    <p:titleStyle>
      <a:lvl1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cs typeface="+mj-cs"/>
        </a:defRPr>
      </a:lvl1pPr>
      <a:lvl2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2pPr>
      <a:lvl3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3pPr>
      <a:lvl4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4pPr>
      <a:lvl5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5pPr>
      <a:lvl6pPr marL="457200" algn="ctr" rtl="0" fontAlgn="base" latinLnBrk="1">
        <a:spcBef>
          <a:spcPct val="0"/>
        </a:spcBef>
        <a:spcAft>
          <a:spcPct val="0"/>
        </a:spcAft>
        <a:defRPr kumimoji="1" sz="4400">
          <a:solidFill>
            <a:schemeClr val="tx2"/>
          </a:solidFill>
          <a:latin typeface="굴림" charset="-127"/>
          <a:ea typeface="굴림" charset="-127"/>
        </a:defRPr>
      </a:lvl6pPr>
      <a:lvl7pPr marL="914400" algn="ctr" rtl="0" fontAlgn="base" latinLnBrk="1">
        <a:spcBef>
          <a:spcPct val="0"/>
        </a:spcBef>
        <a:spcAft>
          <a:spcPct val="0"/>
        </a:spcAft>
        <a:defRPr kumimoji="1" sz="4400">
          <a:solidFill>
            <a:schemeClr val="tx2"/>
          </a:solidFill>
          <a:latin typeface="굴림" charset="-127"/>
          <a:ea typeface="굴림" charset="-127"/>
        </a:defRPr>
      </a:lvl7pPr>
      <a:lvl8pPr marL="1371600" algn="ctr" rtl="0" fontAlgn="base" latinLnBrk="1">
        <a:spcBef>
          <a:spcPct val="0"/>
        </a:spcBef>
        <a:spcAft>
          <a:spcPct val="0"/>
        </a:spcAft>
        <a:defRPr kumimoji="1" sz="4400">
          <a:solidFill>
            <a:schemeClr val="tx2"/>
          </a:solidFill>
          <a:latin typeface="굴림" charset="-127"/>
          <a:ea typeface="굴림" charset="-127"/>
        </a:defRPr>
      </a:lvl8pPr>
      <a:lvl9pPr marL="1828800" algn="ctr" rtl="0" fontAlgn="base" latinLnBrk="1">
        <a:spcBef>
          <a:spcPct val="0"/>
        </a:spcBef>
        <a:spcAft>
          <a:spcPct val="0"/>
        </a:spcAft>
        <a:defRPr kumimoji="1" sz="4400">
          <a:solidFill>
            <a:schemeClr val="tx2"/>
          </a:solidFill>
          <a:latin typeface="굴림" charset="-127"/>
          <a:ea typeface="굴림"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굴림" pitchFamily="50" charset="-127"/>
          <a:ea typeface="굴림" pitchFamily="50" charset="-127"/>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굴림" pitchFamily="50" charset="-127"/>
          <a:ea typeface="굴림" pitchFamily="50" charset="-127"/>
        </a:defRPr>
      </a:lvl2pPr>
      <a:lvl3pPr marL="1143000" indent="-228600" algn="l" rtl="0" eaLnBrk="0" fontAlgn="base" latinLnBrk="1" hangingPunct="0">
        <a:spcBef>
          <a:spcPct val="20000"/>
        </a:spcBef>
        <a:spcAft>
          <a:spcPct val="0"/>
        </a:spcAft>
        <a:buChar char="•"/>
        <a:defRPr kumimoji="1" sz="2400">
          <a:solidFill>
            <a:schemeClr val="tx1"/>
          </a:solidFill>
          <a:latin typeface="굴림" pitchFamily="50" charset="-127"/>
          <a:ea typeface="굴림" pitchFamily="50" charset="-127"/>
        </a:defRPr>
      </a:lvl3pPr>
      <a:lvl4pPr marL="1600200" indent="-228600" algn="l" rtl="0" eaLnBrk="0" fontAlgn="base" latinLnBrk="1" hangingPunct="0">
        <a:spcBef>
          <a:spcPct val="20000"/>
        </a:spcBef>
        <a:spcAft>
          <a:spcPct val="0"/>
        </a:spcAft>
        <a:buChar char="–"/>
        <a:defRPr kumimoji="1" sz="2000">
          <a:solidFill>
            <a:schemeClr val="tx1"/>
          </a:solidFill>
          <a:latin typeface="굴림" pitchFamily="50" charset="-127"/>
          <a:ea typeface="굴림" pitchFamily="50" charset="-127"/>
        </a:defRPr>
      </a:lvl4pPr>
      <a:lvl5pPr marL="2057400" indent="-228600" algn="l" rtl="0" eaLnBrk="0" fontAlgn="base" latinLnBrk="1" hangingPunct="0">
        <a:spcBef>
          <a:spcPct val="20000"/>
        </a:spcBef>
        <a:spcAft>
          <a:spcPct val="0"/>
        </a:spcAft>
        <a:buChar char="»"/>
        <a:defRPr kumimoji="1" sz="2000">
          <a:solidFill>
            <a:schemeClr val="tx1"/>
          </a:solidFill>
          <a:latin typeface="굴림" pitchFamily="50" charset="-127"/>
          <a:ea typeface="굴림" pitchFamily="50" charset="-127"/>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cs typeface="+mj-cs"/>
        </a:defRPr>
      </a:lvl1pPr>
      <a:lvl2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2pPr>
      <a:lvl3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3pPr>
      <a:lvl4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4pPr>
      <a:lvl5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5pPr>
      <a:lvl6pPr marL="457200" algn="ctr" rtl="0" fontAlgn="base" latinLnBrk="1">
        <a:spcBef>
          <a:spcPct val="0"/>
        </a:spcBef>
        <a:spcAft>
          <a:spcPct val="0"/>
        </a:spcAft>
        <a:defRPr kumimoji="1" sz="4400">
          <a:solidFill>
            <a:schemeClr val="tx2"/>
          </a:solidFill>
          <a:latin typeface="굴림" pitchFamily="50" charset="-127"/>
          <a:ea typeface="굴림" pitchFamily="50" charset="-127"/>
        </a:defRPr>
      </a:lvl6pPr>
      <a:lvl7pPr marL="914400" algn="ctr" rtl="0" fontAlgn="base" latinLnBrk="1">
        <a:spcBef>
          <a:spcPct val="0"/>
        </a:spcBef>
        <a:spcAft>
          <a:spcPct val="0"/>
        </a:spcAft>
        <a:defRPr kumimoji="1" sz="4400">
          <a:solidFill>
            <a:schemeClr val="tx2"/>
          </a:solidFill>
          <a:latin typeface="굴림" pitchFamily="50" charset="-127"/>
          <a:ea typeface="굴림" pitchFamily="50" charset="-127"/>
        </a:defRPr>
      </a:lvl7pPr>
      <a:lvl8pPr marL="1371600" algn="ctr" rtl="0" fontAlgn="base" latinLnBrk="1">
        <a:spcBef>
          <a:spcPct val="0"/>
        </a:spcBef>
        <a:spcAft>
          <a:spcPct val="0"/>
        </a:spcAft>
        <a:defRPr kumimoji="1" sz="4400">
          <a:solidFill>
            <a:schemeClr val="tx2"/>
          </a:solidFill>
          <a:latin typeface="굴림" pitchFamily="50" charset="-127"/>
          <a:ea typeface="굴림" pitchFamily="50" charset="-127"/>
        </a:defRPr>
      </a:lvl8pPr>
      <a:lvl9pPr marL="1828800" algn="ctr" rtl="0" fontAlgn="base" latinLnBrk="1">
        <a:spcBef>
          <a:spcPct val="0"/>
        </a:spcBef>
        <a:spcAft>
          <a:spcPct val="0"/>
        </a:spcAft>
        <a:defRPr kumimoji="1" sz="4400">
          <a:solidFill>
            <a:schemeClr val="tx2"/>
          </a:solidFill>
          <a:latin typeface="굴림" pitchFamily="50" charset="-127"/>
          <a:ea typeface="굴림" pitchFamily="50"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굴림" pitchFamily="50" charset="-127"/>
          <a:ea typeface="굴림" pitchFamily="50" charset="-127"/>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굴림" pitchFamily="50" charset="-127"/>
          <a:ea typeface="굴림" pitchFamily="50" charset="-127"/>
        </a:defRPr>
      </a:lvl2pPr>
      <a:lvl3pPr marL="1143000" indent="-228600" algn="l" rtl="0" eaLnBrk="0" fontAlgn="base" latinLnBrk="1" hangingPunct="0">
        <a:spcBef>
          <a:spcPct val="20000"/>
        </a:spcBef>
        <a:spcAft>
          <a:spcPct val="0"/>
        </a:spcAft>
        <a:buChar char="•"/>
        <a:defRPr kumimoji="1" sz="2400">
          <a:solidFill>
            <a:schemeClr val="tx1"/>
          </a:solidFill>
          <a:latin typeface="굴림" pitchFamily="50" charset="-127"/>
          <a:ea typeface="굴림" pitchFamily="50" charset="-127"/>
        </a:defRPr>
      </a:lvl3pPr>
      <a:lvl4pPr marL="1600200" indent="-228600" algn="l" rtl="0" eaLnBrk="0" fontAlgn="base" latinLnBrk="1" hangingPunct="0">
        <a:spcBef>
          <a:spcPct val="20000"/>
        </a:spcBef>
        <a:spcAft>
          <a:spcPct val="0"/>
        </a:spcAft>
        <a:buChar char="–"/>
        <a:defRPr kumimoji="1" sz="2000">
          <a:solidFill>
            <a:schemeClr val="tx1"/>
          </a:solidFill>
          <a:latin typeface="굴림" pitchFamily="50" charset="-127"/>
          <a:ea typeface="굴림" pitchFamily="50" charset="-127"/>
        </a:defRPr>
      </a:lvl4pPr>
      <a:lvl5pPr marL="2057400" indent="-228600" algn="l" rtl="0" eaLnBrk="0" fontAlgn="base" latinLnBrk="1" hangingPunct="0">
        <a:spcBef>
          <a:spcPct val="20000"/>
        </a:spcBef>
        <a:spcAft>
          <a:spcPct val="0"/>
        </a:spcAft>
        <a:buChar char="»"/>
        <a:defRPr kumimoji="1" sz="2000">
          <a:solidFill>
            <a:schemeClr val="tx1"/>
          </a:solidFill>
          <a:latin typeface="굴림" pitchFamily="50" charset="-127"/>
          <a:ea typeface="굴림" pitchFamily="50" charset="-127"/>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11.png"/></Relationships>
</file>

<file path=ppt/slides/_rels/slide10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11.png"/></Relationships>
</file>

<file path=ppt/slides/_rels/slide10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11.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1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1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7.xml"/><Relationship Id="rId6" Type="http://schemas.openxmlformats.org/officeDocument/2006/relationships/chart" Target="../charts/chart16.xml"/><Relationship Id="rId5" Type="http://schemas.openxmlformats.org/officeDocument/2006/relationships/image" Target="../media/image20.png"/><Relationship Id="rId4" Type="http://schemas.openxmlformats.org/officeDocument/2006/relationships/image" Target="../media/image19.w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20.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2"/>
          <p:cNvSpPr txBox="1">
            <a:spLocks noChangeArrowheads="1"/>
          </p:cNvSpPr>
          <p:nvPr/>
        </p:nvSpPr>
        <p:spPr bwMode="auto">
          <a:xfrm>
            <a:off x="692150" y="2182813"/>
            <a:ext cx="5545138" cy="1493837"/>
          </a:xfrm>
          <a:prstGeom prst="rect">
            <a:avLst/>
          </a:prstGeom>
          <a:noFill/>
          <a:ln w="9525">
            <a:noFill/>
            <a:miter lim="800000"/>
            <a:headEnd/>
            <a:tailEnd/>
          </a:ln>
        </p:spPr>
        <p:txBody>
          <a:bodyPr lIns="0" tIns="0" rIns="0" bIns="0">
            <a:spAutoFit/>
          </a:bodyPr>
          <a:lstStyle/>
          <a:p>
            <a:pPr algn="ctr">
              <a:lnSpc>
                <a:spcPct val="140000"/>
              </a:lnSpc>
            </a:pPr>
            <a:r>
              <a:rPr lang="en-US" altLang="ko-KR" sz="2400" b="1"/>
              <a:t>2009 Korea Floritopia</a:t>
            </a:r>
            <a:endParaRPr lang="ko-KR" altLang="en-US" sz="2400" b="1"/>
          </a:p>
          <a:p>
            <a:pPr algn="ctr">
              <a:lnSpc>
                <a:spcPct val="140000"/>
              </a:lnSpc>
            </a:pPr>
            <a:r>
              <a:rPr lang="en-US" altLang="ko-KR" sz="2600" b="1"/>
              <a:t>『Evaluation and Analysis of Effects』</a:t>
            </a:r>
          </a:p>
          <a:p>
            <a:pPr algn="ctr"/>
            <a:r>
              <a:rPr lang="en-US" altLang="ko-KR" sz="2200" b="1"/>
              <a:t>(2009.4.24~5.20. 27days)</a:t>
            </a:r>
            <a:r>
              <a:rPr lang="en-US" altLang="ko-KR" sz="2800" b="1"/>
              <a:t> </a:t>
            </a:r>
          </a:p>
        </p:txBody>
      </p:sp>
      <p:sp>
        <p:nvSpPr>
          <p:cNvPr id="27650" name="Rectangle 4"/>
          <p:cNvSpPr>
            <a:spLocks noChangeArrowheads="1"/>
          </p:cNvSpPr>
          <p:nvPr/>
        </p:nvSpPr>
        <p:spPr bwMode="auto">
          <a:xfrm>
            <a:off x="1196975" y="8121650"/>
            <a:ext cx="4752975" cy="731838"/>
          </a:xfrm>
          <a:prstGeom prst="rect">
            <a:avLst/>
          </a:prstGeom>
          <a:noFill/>
          <a:ln w="9525">
            <a:noFill/>
            <a:miter lim="800000"/>
            <a:headEnd/>
            <a:tailEnd/>
          </a:ln>
        </p:spPr>
        <p:txBody>
          <a:bodyPr>
            <a:spAutoFit/>
          </a:bodyPr>
          <a:lstStyle/>
          <a:p>
            <a:pPr algn="ctr"/>
            <a:r>
              <a:rPr lang="en-US" altLang="ko-KR" sz="1700" b="1">
                <a:ea typeface="궁서" pitchFamily="18" charset="-127"/>
              </a:rPr>
              <a:t>2009 Korea Floritopia Organizing Committee</a:t>
            </a:r>
            <a:r>
              <a:rPr lang="en-US" altLang="ko-KR" sz="1500" b="1">
                <a:ea typeface="궁서" pitchFamily="18" charset="-127"/>
              </a:rPr>
              <a:t> </a:t>
            </a:r>
          </a:p>
          <a:p>
            <a:pPr algn="ctr"/>
            <a:r>
              <a:rPr lang="en-US" altLang="ko-KR" sz="1200" b="1">
                <a:ea typeface="궁서" pitchFamily="18" charset="-127"/>
              </a:rPr>
              <a:t>( 287 Seonhwa-dong, Jung-gu, Daejeon, Republic of Korea, 301-763)</a:t>
            </a:r>
          </a:p>
          <a:p>
            <a:pPr algn="ctr"/>
            <a:r>
              <a:rPr lang="ko-KR" altLang="en-US" sz="1300" b="1">
                <a:ea typeface="궁서" pitchFamily="18" charset="-127"/>
              </a:rPr>
              <a:t>   </a:t>
            </a:r>
            <a:r>
              <a:rPr lang="en-US" altLang="ko-KR" sz="1200" b="1">
                <a:ea typeface="궁서" pitchFamily="18" charset="-127"/>
              </a:rPr>
              <a:t>TEL. : +82-42-606-5581~3,  FAX. : +82-42-606-5591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ext Box 50"/>
          <p:cNvSpPr txBox="1">
            <a:spLocks noChangeArrowheads="1"/>
          </p:cNvSpPr>
          <p:nvPr/>
        </p:nvSpPr>
        <p:spPr bwMode="auto">
          <a:xfrm>
            <a:off x="976313" y="1335088"/>
            <a:ext cx="4929187" cy="304800"/>
          </a:xfrm>
          <a:prstGeom prst="rect">
            <a:avLst/>
          </a:prstGeom>
          <a:noFill/>
          <a:ln w="9525">
            <a:noFill/>
            <a:miter lim="800000"/>
            <a:headEnd/>
            <a:tailEnd/>
          </a:ln>
        </p:spPr>
        <p:txBody>
          <a:bodyPr wrap="none">
            <a:spAutoFit/>
          </a:bodyPr>
          <a:lstStyle/>
          <a:p>
            <a:r>
              <a:rPr lang="en-US" altLang="ko-KR" sz="1400" b="1"/>
              <a:t>Section 1. Analysis of the Ripple Effects on the Local Economy</a:t>
            </a:r>
            <a:endParaRPr lang="ko-KR" altLang="en-US" sz="1400" b="1"/>
          </a:p>
        </p:txBody>
      </p:sp>
      <p:sp>
        <p:nvSpPr>
          <p:cNvPr id="132098" name="Rectangle 52"/>
          <p:cNvSpPr>
            <a:spLocks noChangeArrowheads="1"/>
          </p:cNvSpPr>
          <p:nvPr/>
        </p:nvSpPr>
        <p:spPr bwMode="auto">
          <a:xfrm>
            <a:off x="1125538" y="1768475"/>
            <a:ext cx="5334000" cy="304800"/>
          </a:xfrm>
          <a:prstGeom prst="rect">
            <a:avLst/>
          </a:prstGeom>
          <a:noFill/>
          <a:ln w="9525">
            <a:noFill/>
            <a:miter lim="800000"/>
            <a:headEnd/>
            <a:tailEnd/>
          </a:ln>
        </p:spPr>
        <p:txBody>
          <a:bodyPr wrap="none" anchor="ctr"/>
          <a:lstStyle/>
          <a:p>
            <a:pPr algn="dist"/>
            <a:r>
              <a:rPr lang="en-US" altLang="ko-KR" sz="1200" b="1"/>
              <a:t>1. Average Expenditure per Visitor</a:t>
            </a:r>
            <a:endParaRPr lang="ko-KR" altLang="en-US" sz="1200" b="1">
              <a:ea typeface="굴림" charset="-127"/>
            </a:endParaRPr>
          </a:p>
        </p:txBody>
      </p:sp>
      <p:graphicFrame>
        <p:nvGraphicFramePr>
          <p:cNvPr id="105587" name="Group 115"/>
          <p:cNvGraphicFramePr>
            <a:graphicFrameLocks noGrp="1"/>
          </p:cNvGraphicFramePr>
          <p:nvPr/>
        </p:nvGraphicFramePr>
        <p:xfrm>
          <a:off x="1116013" y="2363788"/>
          <a:ext cx="4824412" cy="3032125"/>
        </p:xfrm>
        <a:graphic>
          <a:graphicData uri="http://schemas.openxmlformats.org/drawingml/2006/table">
            <a:tbl>
              <a:tblPr/>
              <a:tblGrid>
                <a:gridCol w="1943100"/>
                <a:gridCol w="863600"/>
                <a:gridCol w="925512"/>
                <a:gridCol w="1092200"/>
              </a:tblGrid>
              <a:tr h="355600">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1" lang="en-US" altLang="ko-KR" sz="900" b="0" i="0" u="none" strike="noStrike" cap="none" normalizeH="0" baseline="0" smtClean="0">
                          <a:ln>
                            <a:noFill/>
                          </a:ln>
                          <a:solidFill>
                            <a:srgbClr val="000000"/>
                          </a:solidFill>
                          <a:effectLst/>
                          <a:latin typeface="Times New Roman" pitchFamily="18" charset="0"/>
                          <a:ea typeface="HY헤드라인M" pitchFamily="18" charset="-127"/>
                        </a:rPr>
                        <a:t>Itinerary </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1" lang="en-US" altLang="ko-KR" sz="900" b="0" i="0" u="none" strike="noStrike" cap="none" normalizeH="0" baseline="0" smtClean="0">
                          <a:ln>
                            <a:noFill/>
                          </a:ln>
                          <a:solidFill>
                            <a:srgbClr val="000000"/>
                          </a:solidFill>
                          <a:effectLst/>
                          <a:latin typeface="Times New Roman" pitchFamily="18" charset="0"/>
                          <a:ea typeface="HY헤드라인M" pitchFamily="18" charset="-127"/>
                        </a:rPr>
                        <a:t>2002</a:t>
                      </a:r>
                      <a:endParaRPr kumimoji="1"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1" lang="en-US" altLang="ko-KR" sz="900" b="0" i="0" u="none" strike="noStrike" cap="none" normalizeH="0" baseline="0" smtClean="0">
                          <a:ln>
                            <a:noFill/>
                          </a:ln>
                          <a:solidFill>
                            <a:srgbClr val="000000"/>
                          </a:solidFill>
                          <a:effectLst/>
                          <a:latin typeface="Times New Roman" pitchFamily="18" charset="0"/>
                          <a:ea typeface="HY헤드라인M" pitchFamily="18" charset="-127"/>
                        </a:rPr>
                        <a:t>2009</a:t>
                      </a:r>
                      <a:endParaRPr kumimoji="1"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1" lang="en-US" altLang="ko-KR" sz="900" b="0" i="0" u="none" strike="noStrike" cap="none" normalizeH="0" baseline="0" smtClean="0">
                          <a:ln>
                            <a:noFill/>
                          </a:ln>
                          <a:solidFill>
                            <a:srgbClr val="000000"/>
                          </a:solidFill>
                          <a:effectLst/>
                          <a:latin typeface="Times New Roman" pitchFamily="18" charset="0"/>
                          <a:ea typeface="HY헤드라인M" pitchFamily="18" charset="-127"/>
                        </a:rPr>
                        <a:t>Increase Rate</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r>
              <a:tr h="365125">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1" lang="en-US" altLang="ko-KR" sz="900" b="0" i="0" u="none" strike="noStrike" cap="none" normalizeH="0" baseline="0" smtClean="0">
                          <a:ln>
                            <a:noFill/>
                          </a:ln>
                          <a:solidFill>
                            <a:srgbClr val="000000"/>
                          </a:solidFill>
                          <a:effectLst/>
                          <a:latin typeface="Times New Roman" pitchFamily="18" charset="0"/>
                          <a:ea typeface="HY헤드라인M" pitchFamily="18" charset="-127"/>
                        </a:rPr>
                        <a:t>Accommodation Costs</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1" lang="en-US" altLang="ko-KR" sz="900" b="0" i="0" u="none" strike="noStrike" cap="none" normalizeH="0" baseline="0" smtClean="0">
                          <a:ln>
                            <a:noFill/>
                          </a:ln>
                          <a:solidFill>
                            <a:srgbClr val="000000"/>
                          </a:solidFill>
                          <a:effectLst/>
                          <a:latin typeface="Times New Roman" pitchFamily="18" charset="0"/>
                          <a:ea typeface="HY헤드라인M" pitchFamily="18" charset="-127"/>
                        </a:rPr>
                        <a:t>8,775</a:t>
                      </a:r>
                      <a:r>
                        <a:rPr kumimoji="1" lang="ko-KR" altLang="en-US" sz="900" b="0" i="0" u="none" strike="noStrike" cap="none" normalizeH="0" baseline="0" smtClean="0">
                          <a:ln>
                            <a:noFill/>
                          </a:ln>
                          <a:solidFill>
                            <a:srgbClr val="000000"/>
                          </a:solidFill>
                          <a:effectLst/>
                          <a:latin typeface="Times New Roman" pitchFamily="18" charset="0"/>
                          <a:ea typeface="HY헤드라인M" pitchFamily="18" charset="-127"/>
                        </a:rPr>
                        <a:t> </a:t>
                      </a:r>
                      <a:r>
                        <a:rPr kumimoji="1" lang="en-US" altLang="ko-KR" sz="900" b="0" i="0" u="none" strike="noStrike" cap="none" normalizeH="0" baseline="0" smtClean="0">
                          <a:ln>
                            <a:noFill/>
                          </a:ln>
                          <a:solidFill>
                            <a:srgbClr val="000000"/>
                          </a:solidFill>
                          <a:effectLst/>
                          <a:latin typeface="Times New Roman" pitchFamily="18" charset="0"/>
                          <a:ea typeface="HY헤드라인M" pitchFamily="18" charset="-127"/>
                        </a:rPr>
                        <a:t>KW</a:t>
                      </a:r>
                      <a:endPar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1" lang="en-US" altLang="ko-KR" sz="900" b="0" i="0" u="none" strike="noStrike" cap="none" normalizeH="0" baseline="0" smtClean="0">
                          <a:ln>
                            <a:noFill/>
                          </a:ln>
                          <a:solidFill>
                            <a:srgbClr val="000000"/>
                          </a:solidFill>
                          <a:effectLst/>
                          <a:latin typeface="Times New Roman" pitchFamily="18" charset="0"/>
                          <a:ea typeface="HY헤드라인M" pitchFamily="18" charset="-127"/>
                        </a:rPr>
                        <a:t>12,943</a:t>
                      </a:r>
                      <a:r>
                        <a:rPr kumimoji="1" lang="ko-KR" altLang="en-US" sz="900" b="0" i="0" u="none" strike="noStrike" cap="none" normalizeH="0" baseline="0" smtClean="0">
                          <a:ln>
                            <a:noFill/>
                          </a:ln>
                          <a:solidFill>
                            <a:srgbClr val="000000"/>
                          </a:solidFill>
                          <a:effectLst/>
                          <a:latin typeface="Times New Roman" pitchFamily="18" charset="0"/>
                          <a:ea typeface="HY헤드라인M" pitchFamily="18" charset="-127"/>
                        </a:rPr>
                        <a:t> </a:t>
                      </a:r>
                      <a:r>
                        <a:rPr kumimoji="1" lang="en-US" altLang="ko-KR" sz="900" b="0" i="0" u="none" strike="noStrike" cap="none" normalizeH="0" baseline="0" smtClean="0">
                          <a:ln>
                            <a:noFill/>
                          </a:ln>
                          <a:solidFill>
                            <a:srgbClr val="000000"/>
                          </a:solidFill>
                          <a:effectLst/>
                          <a:latin typeface="Times New Roman" pitchFamily="18" charset="0"/>
                          <a:ea typeface="HY헤드라인M" pitchFamily="18" charset="-127"/>
                        </a:rPr>
                        <a:t>KW</a:t>
                      </a:r>
                      <a:endPar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1" hangingPunct="1">
                        <a:lnSpc>
                          <a:spcPct val="100000"/>
                        </a:lnSpc>
                        <a:spcBef>
                          <a:spcPct val="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4,168</a:t>
                      </a:r>
                    </a:p>
                  </a:txBody>
                  <a:tcPr marL="0" marR="18000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363538">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1" lang="en-US" altLang="ko-KR" sz="900" b="0" i="0" u="none" strike="noStrike" cap="none" normalizeH="0" baseline="0" smtClean="0">
                          <a:ln>
                            <a:noFill/>
                          </a:ln>
                          <a:solidFill>
                            <a:srgbClr val="000000"/>
                          </a:solidFill>
                          <a:effectLst/>
                          <a:latin typeface="Times New Roman" pitchFamily="18" charset="0"/>
                          <a:ea typeface="HY헤드라인M" pitchFamily="18" charset="-127"/>
                        </a:rPr>
                        <a:t>Food and Beverage Costs</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1" lang="en-US" altLang="ko-KR" sz="900" b="0" i="0" u="none" strike="noStrike" cap="none" normalizeH="0" baseline="0" smtClean="0">
                          <a:ln>
                            <a:noFill/>
                          </a:ln>
                          <a:solidFill>
                            <a:srgbClr val="000000"/>
                          </a:solidFill>
                          <a:effectLst/>
                          <a:latin typeface="Times New Roman" pitchFamily="18" charset="0"/>
                          <a:ea typeface="HY헤드라인M" pitchFamily="18" charset="-127"/>
                        </a:rPr>
                        <a:t>12,375</a:t>
                      </a:r>
                      <a:r>
                        <a:rPr kumimoji="1" lang="ko-KR" altLang="en-US" sz="900" b="0" i="0" u="none" strike="noStrike" cap="none" normalizeH="0" baseline="0" smtClean="0">
                          <a:ln>
                            <a:noFill/>
                          </a:ln>
                          <a:solidFill>
                            <a:srgbClr val="000000"/>
                          </a:solidFill>
                          <a:effectLst/>
                          <a:latin typeface="Times New Roman" pitchFamily="18" charset="0"/>
                          <a:ea typeface="HY헤드라인M" pitchFamily="18" charset="-127"/>
                        </a:rPr>
                        <a:t> </a:t>
                      </a:r>
                      <a:r>
                        <a:rPr kumimoji="1" lang="en-US" altLang="ko-KR" sz="900" b="0" i="0" u="none" strike="noStrike" cap="none" normalizeH="0" baseline="0" smtClean="0">
                          <a:ln>
                            <a:noFill/>
                          </a:ln>
                          <a:solidFill>
                            <a:srgbClr val="000000"/>
                          </a:solidFill>
                          <a:effectLst/>
                          <a:latin typeface="Times New Roman" pitchFamily="18" charset="0"/>
                          <a:ea typeface="HY헤드라인M" pitchFamily="18" charset="-127"/>
                        </a:rPr>
                        <a:t>KW</a:t>
                      </a:r>
                      <a:endPar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1" lang="en-US" altLang="ko-KR" sz="900" b="0" i="0" u="none" strike="noStrike" cap="none" normalizeH="0" baseline="0" smtClean="0">
                          <a:ln>
                            <a:noFill/>
                          </a:ln>
                          <a:solidFill>
                            <a:srgbClr val="000000"/>
                          </a:solidFill>
                          <a:effectLst/>
                          <a:latin typeface="Times New Roman" pitchFamily="18" charset="0"/>
                          <a:ea typeface="HY헤드라인M" pitchFamily="18" charset="-127"/>
                        </a:rPr>
                        <a:t>19,081</a:t>
                      </a:r>
                      <a:r>
                        <a:rPr kumimoji="1" lang="ko-KR" altLang="en-US" sz="900" b="0" i="0" u="none" strike="noStrike" cap="none" normalizeH="0" baseline="0" smtClean="0">
                          <a:ln>
                            <a:noFill/>
                          </a:ln>
                          <a:solidFill>
                            <a:srgbClr val="000000"/>
                          </a:solidFill>
                          <a:effectLst/>
                          <a:latin typeface="Times New Roman" pitchFamily="18" charset="0"/>
                          <a:ea typeface="HY헤드라인M" pitchFamily="18" charset="-127"/>
                        </a:rPr>
                        <a:t> </a:t>
                      </a:r>
                      <a:r>
                        <a:rPr kumimoji="1" lang="en-US" altLang="ko-KR" sz="900" b="0" i="0" u="none" strike="noStrike" cap="none" normalizeH="0" baseline="0" smtClean="0">
                          <a:ln>
                            <a:noFill/>
                          </a:ln>
                          <a:solidFill>
                            <a:srgbClr val="000000"/>
                          </a:solidFill>
                          <a:effectLst/>
                          <a:latin typeface="Times New Roman" pitchFamily="18" charset="0"/>
                          <a:ea typeface="HY헤드라인M" pitchFamily="18" charset="-127"/>
                        </a:rPr>
                        <a:t>KW</a:t>
                      </a:r>
                      <a:endPar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1" hangingPunct="1">
                        <a:lnSpc>
                          <a:spcPct val="100000"/>
                        </a:lnSpc>
                        <a:spcBef>
                          <a:spcPct val="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6,706</a:t>
                      </a:r>
                    </a:p>
                  </a:txBody>
                  <a:tcPr marL="0" marR="18000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1" lang="en-US" altLang="ko-KR" sz="900" b="0" i="0" u="none" strike="noStrike" cap="none" normalizeH="0" baseline="0" smtClean="0">
                          <a:ln>
                            <a:noFill/>
                          </a:ln>
                          <a:solidFill>
                            <a:srgbClr val="000000"/>
                          </a:solidFill>
                          <a:effectLst/>
                          <a:latin typeface="Times New Roman" pitchFamily="18" charset="0"/>
                          <a:ea typeface="HY헤드라인M" pitchFamily="18" charset="-127"/>
                        </a:rPr>
                        <a:t>Transportation Costs</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ko-KR" sz="900" b="0" i="0" u="none" strike="noStrike" cap="none" normalizeH="0" baseline="0" smtClean="0">
                          <a:ln>
                            <a:noFill/>
                          </a:ln>
                          <a:solidFill>
                            <a:srgbClr val="000000"/>
                          </a:solidFill>
                          <a:effectLst/>
                          <a:latin typeface="Times New Roman" pitchFamily="18" charset="0"/>
                          <a:ea typeface="HY헤드라인M" pitchFamily="18" charset="-127"/>
                        </a:rPr>
                        <a:t>&lt;Parking, Fuel, Public Transportation, etc..&gt;</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1" lang="en-US" altLang="ko-KR" sz="900" b="0" i="0" u="none" strike="noStrike" cap="none" normalizeH="0" baseline="0" smtClean="0">
                          <a:ln>
                            <a:noFill/>
                          </a:ln>
                          <a:solidFill>
                            <a:srgbClr val="000000"/>
                          </a:solidFill>
                          <a:effectLst/>
                          <a:latin typeface="Times New Roman" pitchFamily="18" charset="0"/>
                          <a:ea typeface="HY헤드라인M" pitchFamily="18" charset="-127"/>
                        </a:rPr>
                        <a:t>19,661</a:t>
                      </a:r>
                      <a:r>
                        <a:rPr kumimoji="1" lang="ko-KR" altLang="en-US" sz="900" b="0" i="0" u="none" strike="noStrike" cap="none" normalizeH="0" baseline="0" smtClean="0">
                          <a:ln>
                            <a:noFill/>
                          </a:ln>
                          <a:solidFill>
                            <a:srgbClr val="000000"/>
                          </a:solidFill>
                          <a:effectLst/>
                          <a:latin typeface="Times New Roman" pitchFamily="18" charset="0"/>
                          <a:ea typeface="HY헤드라인M" pitchFamily="18" charset="-127"/>
                        </a:rPr>
                        <a:t> </a:t>
                      </a:r>
                      <a:r>
                        <a:rPr kumimoji="1" lang="en-US" altLang="ko-KR" sz="900" b="0" i="0" u="none" strike="noStrike" cap="none" normalizeH="0" baseline="0" smtClean="0">
                          <a:ln>
                            <a:noFill/>
                          </a:ln>
                          <a:solidFill>
                            <a:srgbClr val="000000"/>
                          </a:solidFill>
                          <a:effectLst/>
                          <a:latin typeface="Times New Roman" pitchFamily="18" charset="0"/>
                          <a:ea typeface="HY헤드라인M" pitchFamily="18" charset="-127"/>
                        </a:rPr>
                        <a:t>KW</a:t>
                      </a:r>
                      <a:endPar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1" lang="en-US" altLang="ko-KR" sz="900" b="0" i="0" u="none" strike="noStrike" cap="none" normalizeH="0" baseline="0" smtClean="0">
                          <a:ln>
                            <a:noFill/>
                          </a:ln>
                          <a:solidFill>
                            <a:srgbClr val="000000"/>
                          </a:solidFill>
                          <a:effectLst/>
                          <a:latin typeface="Times New Roman" pitchFamily="18" charset="0"/>
                          <a:ea typeface="HY헤드라인M" pitchFamily="18" charset="-127"/>
                        </a:rPr>
                        <a:t>27,265</a:t>
                      </a:r>
                      <a:r>
                        <a:rPr kumimoji="1" lang="ko-KR" altLang="en-US" sz="900" b="0" i="0" u="none" strike="noStrike" cap="none" normalizeH="0" baseline="0" smtClean="0">
                          <a:ln>
                            <a:noFill/>
                          </a:ln>
                          <a:solidFill>
                            <a:srgbClr val="000000"/>
                          </a:solidFill>
                          <a:effectLst/>
                          <a:latin typeface="Times New Roman" pitchFamily="18" charset="0"/>
                          <a:ea typeface="HY헤드라인M" pitchFamily="18" charset="-127"/>
                        </a:rPr>
                        <a:t> </a:t>
                      </a:r>
                      <a:r>
                        <a:rPr kumimoji="1" lang="en-US" altLang="ko-KR" sz="900" b="0" i="0" u="none" strike="noStrike" cap="none" normalizeH="0" baseline="0" smtClean="0">
                          <a:ln>
                            <a:noFill/>
                          </a:ln>
                          <a:solidFill>
                            <a:srgbClr val="000000"/>
                          </a:solidFill>
                          <a:effectLst/>
                          <a:latin typeface="Times New Roman" pitchFamily="18" charset="0"/>
                          <a:ea typeface="HY헤드라인M" pitchFamily="18" charset="-127"/>
                        </a:rPr>
                        <a:t>KW</a:t>
                      </a:r>
                      <a:endPar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1" hangingPunct="1">
                        <a:lnSpc>
                          <a:spcPct val="100000"/>
                        </a:lnSpc>
                        <a:spcBef>
                          <a:spcPct val="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7,604</a:t>
                      </a:r>
                    </a:p>
                  </a:txBody>
                  <a:tcPr marL="0" marR="18000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361950">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1" lang="en-US" altLang="ko-KR" sz="900" b="0" i="0" u="none" strike="noStrike" cap="none" normalizeH="0" baseline="0" smtClean="0">
                          <a:ln>
                            <a:noFill/>
                          </a:ln>
                          <a:solidFill>
                            <a:srgbClr val="000000"/>
                          </a:solidFill>
                          <a:effectLst/>
                          <a:latin typeface="Times New Roman" pitchFamily="18" charset="0"/>
                          <a:ea typeface="HY헤드라인M" pitchFamily="18" charset="-127"/>
                        </a:rPr>
                        <a:t>Recreation Costs</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ko-KR" sz="900" b="0" i="0" u="none" strike="noStrike" cap="none" normalizeH="0" baseline="0" smtClean="0">
                          <a:ln>
                            <a:noFill/>
                          </a:ln>
                          <a:solidFill>
                            <a:srgbClr val="000000"/>
                          </a:solidFill>
                          <a:effectLst/>
                          <a:latin typeface="Times New Roman" pitchFamily="18" charset="0"/>
                          <a:ea typeface="HY헤드라인M" pitchFamily="18" charset="-127"/>
                        </a:rPr>
                        <a:t>&lt;Karaoke, Drinks, etc.&gt;</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1" lang="en-US" altLang="ko-KR" sz="900" b="0" i="0" u="none" strike="noStrike" cap="none" normalizeH="0" baseline="0" smtClean="0">
                          <a:ln>
                            <a:noFill/>
                          </a:ln>
                          <a:solidFill>
                            <a:srgbClr val="000000"/>
                          </a:solidFill>
                          <a:effectLst/>
                          <a:latin typeface="Times New Roman" pitchFamily="18" charset="0"/>
                          <a:ea typeface="HY헤드라인M" pitchFamily="18" charset="-127"/>
                        </a:rPr>
                        <a:t>3,626</a:t>
                      </a:r>
                      <a:r>
                        <a:rPr kumimoji="1" lang="ko-KR" altLang="en-US" sz="900" b="0" i="0" u="none" strike="noStrike" cap="none" normalizeH="0" baseline="0" smtClean="0">
                          <a:ln>
                            <a:noFill/>
                          </a:ln>
                          <a:solidFill>
                            <a:srgbClr val="000000"/>
                          </a:solidFill>
                          <a:effectLst/>
                          <a:latin typeface="Times New Roman" pitchFamily="18" charset="0"/>
                          <a:ea typeface="HY헤드라인M" pitchFamily="18" charset="-127"/>
                        </a:rPr>
                        <a:t> </a:t>
                      </a:r>
                      <a:r>
                        <a:rPr kumimoji="1" lang="en-US" altLang="ko-KR" sz="900" b="0" i="0" u="none" strike="noStrike" cap="none" normalizeH="0" baseline="0" smtClean="0">
                          <a:ln>
                            <a:noFill/>
                          </a:ln>
                          <a:solidFill>
                            <a:srgbClr val="000000"/>
                          </a:solidFill>
                          <a:effectLst/>
                          <a:latin typeface="Times New Roman" pitchFamily="18" charset="0"/>
                          <a:ea typeface="HY헤드라인M" pitchFamily="18" charset="-127"/>
                        </a:rPr>
                        <a:t>KW</a:t>
                      </a:r>
                      <a:endPar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1" lang="en-US" altLang="ko-KR" sz="900" b="0" i="0" u="none" strike="noStrike" cap="none" normalizeH="0" baseline="0" smtClean="0">
                          <a:ln>
                            <a:noFill/>
                          </a:ln>
                          <a:solidFill>
                            <a:srgbClr val="000000"/>
                          </a:solidFill>
                          <a:effectLst/>
                          <a:latin typeface="Times New Roman" pitchFamily="18" charset="0"/>
                          <a:ea typeface="HY헤드라인M" pitchFamily="18" charset="-127"/>
                        </a:rPr>
                        <a:t>3,327</a:t>
                      </a:r>
                      <a:r>
                        <a:rPr kumimoji="1" lang="ko-KR" altLang="en-US" sz="900" b="0" i="0" u="none" strike="noStrike" cap="none" normalizeH="0" baseline="0" smtClean="0">
                          <a:ln>
                            <a:noFill/>
                          </a:ln>
                          <a:solidFill>
                            <a:srgbClr val="000000"/>
                          </a:solidFill>
                          <a:effectLst/>
                          <a:latin typeface="Times New Roman" pitchFamily="18" charset="0"/>
                          <a:ea typeface="HY헤드라인M" pitchFamily="18" charset="-127"/>
                        </a:rPr>
                        <a:t> </a:t>
                      </a:r>
                      <a:r>
                        <a:rPr kumimoji="1" lang="en-US" altLang="ko-KR" sz="900" b="0" i="0" u="none" strike="noStrike" cap="none" normalizeH="0" baseline="0" smtClean="0">
                          <a:ln>
                            <a:noFill/>
                          </a:ln>
                          <a:solidFill>
                            <a:srgbClr val="000000"/>
                          </a:solidFill>
                          <a:effectLst/>
                          <a:latin typeface="Times New Roman" pitchFamily="18" charset="0"/>
                          <a:ea typeface="HY헤드라인M" pitchFamily="18" charset="-127"/>
                        </a:rPr>
                        <a:t>KW</a:t>
                      </a:r>
                      <a:endPar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1" hangingPunct="1">
                        <a:lnSpc>
                          <a:spcPct val="100000"/>
                        </a:lnSpc>
                        <a:spcBef>
                          <a:spcPct val="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-299</a:t>
                      </a:r>
                    </a:p>
                  </a:txBody>
                  <a:tcPr marL="0" marR="18000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446088">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1" lang="en-US" altLang="ko-KR" sz="900" b="0" i="0" u="none" strike="noStrike" cap="none" normalizeH="0" baseline="0" smtClean="0">
                          <a:ln>
                            <a:noFill/>
                          </a:ln>
                          <a:solidFill>
                            <a:srgbClr val="000000"/>
                          </a:solidFill>
                          <a:effectLst/>
                          <a:latin typeface="Times New Roman" pitchFamily="18" charset="0"/>
                          <a:ea typeface="HY헤드라인M" pitchFamily="18" charset="-127"/>
                        </a:rPr>
                        <a:t>Shopping Costs</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ko-KR" sz="900" b="0" i="0" u="none" strike="noStrike" cap="none" normalizeH="0" baseline="0" smtClean="0">
                          <a:ln>
                            <a:noFill/>
                          </a:ln>
                          <a:solidFill>
                            <a:srgbClr val="000000"/>
                          </a:solidFill>
                          <a:effectLst/>
                          <a:latin typeface="Times New Roman" pitchFamily="18" charset="0"/>
                          <a:ea typeface="HY헤드라인M" pitchFamily="18" charset="-127"/>
                        </a:rPr>
                        <a:t>&lt;Purchase of Exhibition Souvenirs, Local products, etc.&gt;</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1" lang="en-US" altLang="ko-KR" sz="900" b="0" i="0" u="none" strike="noStrike" cap="none" normalizeH="0" baseline="0" smtClean="0">
                          <a:ln>
                            <a:noFill/>
                          </a:ln>
                          <a:solidFill>
                            <a:srgbClr val="000000"/>
                          </a:solidFill>
                          <a:effectLst/>
                          <a:latin typeface="Times New Roman" pitchFamily="18" charset="0"/>
                          <a:ea typeface="HY헤드라인M" pitchFamily="18" charset="-127"/>
                        </a:rPr>
                        <a:t>9,156</a:t>
                      </a:r>
                      <a:r>
                        <a:rPr kumimoji="1" lang="ko-KR" altLang="en-US" sz="900" b="0" i="0" u="none" strike="noStrike" cap="none" normalizeH="0" baseline="0" smtClean="0">
                          <a:ln>
                            <a:noFill/>
                          </a:ln>
                          <a:solidFill>
                            <a:srgbClr val="000000"/>
                          </a:solidFill>
                          <a:effectLst/>
                          <a:latin typeface="Times New Roman" pitchFamily="18" charset="0"/>
                          <a:ea typeface="HY헤드라인M" pitchFamily="18" charset="-127"/>
                        </a:rPr>
                        <a:t> </a:t>
                      </a:r>
                      <a:r>
                        <a:rPr kumimoji="1" lang="en-US" altLang="ko-KR" sz="900" b="0" i="0" u="none" strike="noStrike" cap="none" normalizeH="0" baseline="0" smtClean="0">
                          <a:ln>
                            <a:noFill/>
                          </a:ln>
                          <a:solidFill>
                            <a:srgbClr val="000000"/>
                          </a:solidFill>
                          <a:effectLst/>
                          <a:latin typeface="Times New Roman" pitchFamily="18" charset="0"/>
                          <a:ea typeface="HY헤드라인M" pitchFamily="18" charset="-127"/>
                        </a:rPr>
                        <a:t>KW</a:t>
                      </a:r>
                      <a:endPar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1" lang="en-US" altLang="ko-KR" sz="900" b="0" i="0" u="none" strike="noStrike" cap="none" normalizeH="0" baseline="0" smtClean="0">
                          <a:ln>
                            <a:noFill/>
                          </a:ln>
                          <a:solidFill>
                            <a:srgbClr val="000000"/>
                          </a:solidFill>
                          <a:effectLst/>
                          <a:latin typeface="Times New Roman" pitchFamily="18" charset="0"/>
                          <a:ea typeface="HY헤드라인M" pitchFamily="18" charset="-127"/>
                        </a:rPr>
                        <a:t>5,469</a:t>
                      </a:r>
                      <a:r>
                        <a:rPr kumimoji="1" lang="ko-KR" altLang="en-US" sz="900" b="0" i="0" u="none" strike="noStrike" cap="none" normalizeH="0" baseline="0" smtClean="0">
                          <a:ln>
                            <a:noFill/>
                          </a:ln>
                          <a:solidFill>
                            <a:srgbClr val="000000"/>
                          </a:solidFill>
                          <a:effectLst/>
                          <a:latin typeface="Times New Roman" pitchFamily="18" charset="0"/>
                          <a:ea typeface="HY헤드라인M" pitchFamily="18" charset="-127"/>
                        </a:rPr>
                        <a:t> </a:t>
                      </a:r>
                      <a:r>
                        <a:rPr kumimoji="1" lang="en-US" altLang="ko-KR" sz="900" b="0" i="0" u="none" strike="noStrike" cap="none" normalizeH="0" baseline="0" smtClean="0">
                          <a:ln>
                            <a:noFill/>
                          </a:ln>
                          <a:solidFill>
                            <a:srgbClr val="000000"/>
                          </a:solidFill>
                          <a:effectLst/>
                          <a:latin typeface="Times New Roman" pitchFamily="18" charset="0"/>
                          <a:ea typeface="HY헤드라인M" pitchFamily="18" charset="-127"/>
                        </a:rPr>
                        <a:t>KW</a:t>
                      </a:r>
                      <a:endPar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1" hangingPunct="1">
                        <a:lnSpc>
                          <a:spcPct val="100000"/>
                        </a:lnSpc>
                        <a:spcBef>
                          <a:spcPct val="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-3,687</a:t>
                      </a:r>
                    </a:p>
                  </a:txBody>
                  <a:tcPr marL="0" marR="18000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363538">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1" lang="en-US" altLang="ko-KR" sz="900" b="0" i="0" u="none" strike="noStrike" cap="none" normalizeH="0" baseline="0" smtClean="0">
                          <a:ln>
                            <a:noFill/>
                          </a:ln>
                          <a:solidFill>
                            <a:srgbClr val="000000"/>
                          </a:solidFill>
                          <a:effectLst/>
                          <a:latin typeface="Times New Roman" pitchFamily="18" charset="0"/>
                          <a:ea typeface="HY헤드라인M" pitchFamily="18" charset="-127"/>
                        </a:rPr>
                        <a:t>Other Costs &lt;Admission, etc.&gt;</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1" lang="en-US" altLang="ko-KR" sz="900" b="0" i="0" u="none" strike="noStrike" cap="none" normalizeH="0" baseline="0" smtClean="0">
                          <a:ln>
                            <a:noFill/>
                          </a:ln>
                          <a:solidFill>
                            <a:srgbClr val="000000"/>
                          </a:solidFill>
                          <a:effectLst/>
                          <a:latin typeface="Times New Roman" pitchFamily="18" charset="0"/>
                          <a:ea typeface="HY헤드라인M" pitchFamily="18" charset="-127"/>
                        </a:rPr>
                        <a:t>12,679</a:t>
                      </a:r>
                      <a:r>
                        <a:rPr kumimoji="1" lang="ko-KR" altLang="en-US" sz="900" b="0" i="0" u="none" strike="noStrike" cap="none" normalizeH="0" baseline="0" smtClean="0">
                          <a:ln>
                            <a:noFill/>
                          </a:ln>
                          <a:solidFill>
                            <a:srgbClr val="000000"/>
                          </a:solidFill>
                          <a:effectLst/>
                          <a:latin typeface="Times New Roman" pitchFamily="18" charset="0"/>
                          <a:ea typeface="HY헤드라인M" pitchFamily="18" charset="-127"/>
                        </a:rPr>
                        <a:t> </a:t>
                      </a:r>
                      <a:r>
                        <a:rPr kumimoji="1" lang="en-US" altLang="ko-KR" sz="900" b="0" i="0" u="none" strike="noStrike" cap="none" normalizeH="0" baseline="0" smtClean="0">
                          <a:ln>
                            <a:noFill/>
                          </a:ln>
                          <a:solidFill>
                            <a:srgbClr val="000000"/>
                          </a:solidFill>
                          <a:effectLst/>
                          <a:latin typeface="Times New Roman" pitchFamily="18" charset="0"/>
                          <a:ea typeface="HY헤드라인M" pitchFamily="18" charset="-127"/>
                        </a:rPr>
                        <a:t>KW</a:t>
                      </a:r>
                      <a:endPar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1" lang="en-US" altLang="ko-KR" sz="900" b="0" i="0" u="none" strike="noStrike" cap="none" normalizeH="0" baseline="0" smtClean="0">
                          <a:ln>
                            <a:noFill/>
                          </a:ln>
                          <a:solidFill>
                            <a:srgbClr val="000000"/>
                          </a:solidFill>
                          <a:effectLst/>
                          <a:latin typeface="Times New Roman" pitchFamily="18" charset="0"/>
                          <a:ea typeface="HY헤드라인M" pitchFamily="18" charset="-127"/>
                        </a:rPr>
                        <a:t>12,784</a:t>
                      </a:r>
                      <a:r>
                        <a:rPr kumimoji="1" lang="ko-KR" altLang="en-US" sz="900" b="0" i="0" u="none" strike="noStrike" cap="none" normalizeH="0" baseline="0" smtClean="0">
                          <a:ln>
                            <a:noFill/>
                          </a:ln>
                          <a:solidFill>
                            <a:srgbClr val="000000"/>
                          </a:solidFill>
                          <a:effectLst/>
                          <a:latin typeface="Times New Roman" pitchFamily="18" charset="0"/>
                          <a:ea typeface="HY헤드라인M" pitchFamily="18" charset="-127"/>
                        </a:rPr>
                        <a:t> </a:t>
                      </a:r>
                      <a:r>
                        <a:rPr kumimoji="1" lang="en-US" altLang="ko-KR" sz="900" b="0" i="0" u="none" strike="noStrike" cap="none" normalizeH="0" baseline="0" smtClean="0">
                          <a:ln>
                            <a:noFill/>
                          </a:ln>
                          <a:solidFill>
                            <a:srgbClr val="000000"/>
                          </a:solidFill>
                          <a:effectLst/>
                          <a:latin typeface="Times New Roman" pitchFamily="18" charset="0"/>
                          <a:ea typeface="HY헤드라인M" pitchFamily="18" charset="-127"/>
                        </a:rPr>
                        <a:t>KW</a:t>
                      </a:r>
                      <a:endPar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1" hangingPunct="1">
                        <a:lnSpc>
                          <a:spcPct val="100000"/>
                        </a:lnSpc>
                        <a:spcBef>
                          <a:spcPct val="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105</a:t>
                      </a:r>
                    </a:p>
                  </a:txBody>
                  <a:tcPr marL="0" marR="18000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1" lang="en-US" altLang="ko-KR" sz="900" b="0" i="0" u="none" strike="noStrike" cap="none" normalizeH="0" baseline="0" smtClean="0">
                          <a:ln>
                            <a:noFill/>
                          </a:ln>
                          <a:solidFill>
                            <a:srgbClr val="000000"/>
                          </a:solidFill>
                          <a:effectLst/>
                          <a:latin typeface="Times New Roman" pitchFamily="18" charset="0"/>
                          <a:ea typeface="HY헤드라인M" pitchFamily="18" charset="-127"/>
                        </a:rPr>
                        <a:t>Total </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1" lang="en-US" altLang="ko-KR" sz="900" b="0" i="0" u="none" strike="noStrike" cap="none" normalizeH="0" baseline="0" smtClean="0">
                          <a:ln>
                            <a:noFill/>
                          </a:ln>
                          <a:solidFill>
                            <a:srgbClr val="000000"/>
                          </a:solidFill>
                          <a:effectLst/>
                          <a:latin typeface="Times New Roman" pitchFamily="18" charset="0"/>
                          <a:ea typeface="HY헤드라인M" pitchFamily="18" charset="-127"/>
                        </a:rPr>
                        <a:t>66,272</a:t>
                      </a:r>
                      <a:r>
                        <a:rPr kumimoji="1" lang="ko-KR" altLang="en-US" sz="900" b="0" i="0" u="none" strike="noStrike" cap="none" normalizeH="0" baseline="0" smtClean="0">
                          <a:ln>
                            <a:noFill/>
                          </a:ln>
                          <a:solidFill>
                            <a:srgbClr val="000000"/>
                          </a:solidFill>
                          <a:effectLst/>
                          <a:latin typeface="Times New Roman" pitchFamily="18" charset="0"/>
                          <a:ea typeface="HY헤드라인M" pitchFamily="18" charset="-127"/>
                        </a:rPr>
                        <a:t> </a:t>
                      </a:r>
                      <a:r>
                        <a:rPr kumimoji="1" lang="en-US" altLang="ko-KR" sz="900" b="0" i="0" u="none" strike="noStrike" cap="none" normalizeH="0" baseline="0" smtClean="0">
                          <a:ln>
                            <a:noFill/>
                          </a:ln>
                          <a:solidFill>
                            <a:srgbClr val="000000"/>
                          </a:solidFill>
                          <a:effectLst/>
                          <a:latin typeface="Times New Roman" pitchFamily="18" charset="0"/>
                          <a:ea typeface="HY헤드라인M" pitchFamily="18" charset="-127"/>
                        </a:rPr>
                        <a:t>KW</a:t>
                      </a:r>
                      <a:endPar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1" lang="en-US" altLang="ko-KR" sz="900" b="0" i="0" u="none" strike="noStrike" cap="none" normalizeH="0" baseline="0" smtClean="0">
                          <a:ln>
                            <a:noFill/>
                          </a:ln>
                          <a:solidFill>
                            <a:srgbClr val="000000"/>
                          </a:solidFill>
                          <a:effectLst/>
                          <a:latin typeface="Times New Roman" pitchFamily="18" charset="0"/>
                          <a:ea typeface="HY헤드라인M" pitchFamily="18" charset="-127"/>
                        </a:rPr>
                        <a:t>80,869</a:t>
                      </a:r>
                      <a:r>
                        <a:rPr kumimoji="1" lang="ko-KR" altLang="en-US" sz="900" b="0" i="0" u="none" strike="noStrike" cap="none" normalizeH="0" baseline="0" smtClean="0">
                          <a:ln>
                            <a:noFill/>
                          </a:ln>
                          <a:solidFill>
                            <a:srgbClr val="000000"/>
                          </a:solidFill>
                          <a:effectLst/>
                          <a:latin typeface="Times New Roman" pitchFamily="18" charset="0"/>
                          <a:ea typeface="HY헤드라인M" pitchFamily="18" charset="-127"/>
                        </a:rPr>
                        <a:t> </a:t>
                      </a:r>
                      <a:r>
                        <a:rPr kumimoji="1" lang="en-US" altLang="ko-KR" sz="900" b="0" i="0" u="none" strike="noStrike" cap="none" normalizeH="0" baseline="0" smtClean="0">
                          <a:ln>
                            <a:noFill/>
                          </a:ln>
                          <a:solidFill>
                            <a:srgbClr val="000000"/>
                          </a:solidFill>
                          <a:effectLst/>
                          <a:latin typeface="Times New Roman" pitchFamily="18" charset="0"/>
                          <a:ea typeface="HY헤드라인M" pitchFamily="18" charset="-127"/>
                        </a:rPr>
                        <a:t>KW</a:t>
                      </a:r>
                      <a:endPar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1" hangingPunct="1">
                        <a:lnSpc>
                          <a:spcPct val="100000"/>
                        </a:lnSpc>
                        <a:spcBef>
                          <a:spcPct val="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14,597</a:t>
                      </a:r>
                    </a:p>
                  </a:txBody>
                  <a:tcPr marL="0" marR="18000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132146" name="Group 110"/>
          <p:cNvGrpSpPr>
            <a:grpSpLocks/>
          </p:cNvGrpSpPr>
          <p:nvPr/>
        </p:nvGrpSpPr>
        <p:grpSpPr bwMode="auto">
          <a:xfrm>
            <a:off x="4919663" y="2792413"/>
            <a:ext cx="322262" cy="2520950"/>
            <a:chOff x="3099" y="1759"/>
            <a:chExt cx="203" cy="1588"/>
          </a:xfrm>
        </p:grpSpPr>
        <p:sp>
          <p:nvSpPr>
            <p:cNvPr id="132198" name="오른쪽 화살표 57"/>
            <p:cNvSpPr>
              <a:spLocks noChangeArrowheads="1"/>
            </p:cNvSpPr>
            <p:nvPr/>
          </p:nvSpPr>
          <p:spPr bwMode="auto">
            <a:xfrm rot="-5400000">
              <a:off x="3140" y="1718"/>
              <a:ext cx="122" cy="203"/>
            </a:xfrm>
            <a:prstGeom prst="rightArrow">
              <a:avLst>
                <a:gd name="adj1" fmla="val 50000"/>
                <a:gd name="adj2" fmla="val 50000"/>
              </a:avLst>
            </a:prstGeom>
            <a:noFill/>
            <a:ln w="9525" algn="ctr">
              <a:solidFill>
                <a:schemeClr val="tx1"/>
              </a:solidFill>
              <a:round/>
              <a:headEnd/>
              <a:tailEnd/>
            </a:ln>
          </p:spPr>
          <p:txBody>
            <a:bodyPr rot="10800000" lIns="0" tIns="0" rIns="0" bIns="0"/>
            <a:lstStyle/>
            <a:p>
              <a:pPr algn="ctr">
                <a:lnSpc>
                  <a:spcPct val="140000"/>
                </a:lnSpc>
              </a:pPr>
              <a:endParaRPr lang="ko-KR" altLang="en-US" sz="800"/>
            </a:p>
          </p:txBody>
        </p:sp>
        <p:sp>
          <p:nvSpPr>
            <p:cNvPr id="132199" name="오른쪽 화살표 58"/>
            <p:cNvSpPr>
              <a:spLocks noChangeArrowheads="1"/>
            </p:cNvSpPr>
            <p:nvPr/>
          </p:nvSpPr>
          <p:spPr bwMode="auto">
            <a:xfrm rot="-5400000">
              <a:off x="3140" y="1945"/>
              <a:ext cx="122" cy="203"/>
            </a:xfrm>
            <a:prstGeom prst="rightArrow">
              <a:avLst>
                <a:gd name="adj1" fmla="val 50000"/>
                <a:gd name="adj2" fmla="val 50000"/>
              </a:avLst>
            </a:prstGeom>
            <a:noFill/>
            <a:ln w="9525" algn="ctr">
              <a:solidFill>
                <a:schemeClr val="tx1"/>
              </a:solidFill>
              <a:round/>
              <a:headEnd/>
              <a:tailEnd/>
            </a:ln>
          </p:spPr>
          <p:txBody>
            <a:bodyPr rot="10800000" lIns="0" tIns="0" rIns="0" bIns="0"/>
            <a:lstStyle/>
            <a:p>
              <a:pPr algn="ctr">
                <a:lnSpc>
                  <a:spcPct val="140000"/>
                </a:lnSpc>
              </a:pPr>
              <a:endParaRPr lang="ko-KR" altLang="en-US" sz="800"/>
            </a:p>
          </p:txBody>
        </p:sp>
        <p:sp>
          <p:nvSpPr>
            <p:cNvPr id="132200" name="오른쪽 화살표 59"/>
            <p:cNvSpPr>
              <a:spLocks noChangeArrowheads="1"/>
            </p:cNvSpPr>
            <p:nvPr/>
          </p:nvSpPr>
          <p:spPr bwMode="auto">
            <a:xfrm rot="-5400000">
              <a:off x="3140" y="2186"/>
              <a:ext cx="122" cy="203"/>
            </a:xfrm>
            <a:prstGeom prst="rightArrow">
              <a:avLst>
                <a:gd name="adj1" fmla="val 50000"/>
                <a:gd name="adj2" fmla="val 50000"/>
              </a:avLst>
            </a:prstGeom>
            <a:noFill/>
            <a:ln w="9525" algn="ctr">
              <a:solidFill>
                <a:schemeClr val="tx1"/>
              </a:solidFill>
              <a:round/>
              <a:headEnd/>
              <a:tailEnd/>
            </a:ln>
          </p:spPr>
          <p:txBody>
            <a:bodyPr rot="10800000" lIns="0" tIns="0" rIns="0" bIns="0"/>
            <a:lstStyle/>
            <a:p>
              <a:pPr algn="ctr">
                <a:lnSpc>
                  <a:spcPct val="140000"/>
                </a:lnSpc>
              </a:pPr>
              <a:endParaRPr lang="ko-KR" altLang="en-US" sz="800"/>
            </a:p>
          </p:txBody>
        </p:sp>
        <p:sp>
          <p:nvSpPr>
            <p:cNvPr id="132201" name="오른쪽 화살표 60"/>
            <p:cNvSpPr>
              <a:spLocks noChangeArrowheads="1"/>
            </p:cNvSpPr>
            <p:nvPr/>
          </p:nvSpPr>
          <p:spPr bwMode="auto">
            <a:xfrm rot="5400000" flipV="1">
              <a:off x="3140" y="2444"/>
              <a:ext cx="122" cy="203"/>
            </a:xfrm>
            <a:prstGeom prst="rightArrow">
              <a:avLst>
                <a:gd name="adj1" fmla="val 50000"/>
                <a:gd name="adj2" fmla="val 50000"/>
              </a:avLst>
            </a:prstGeom>
            <a:noFill/>
            <a:ln w="9525" algn="ctr">
              <a:solidFill>
                <a:schemeClr val="tx1"/>
              </a:solidFill>
              <a:round/>
              <a:headEnd/>
              <a:tailEnd/>
            </a:ln>
          </p:spPr>
          <p:txBody>
            <a:bodyPr rot="10800000" lIns="0" tIns="0" rIns="0" bIns="0"/>
            <a:lstStyle/>
            <a:p>
              <a:pPr algn="ctr">
                <a:lnSpc>
                  <a:spcPct val="140000"/>
                </a:lnSpc>
              </a:pPr>
              <a:endParaRPr lang="ko-KR" altLang="en-US" sz="800"/>
            </a:p>
          </p:txBody>
        </p:sp>
        <p:sp>
          <p:nvSpPr>
            <p:cNvPr id="132202" name="오른쪽 화살표 61"/>
            <p:cNvSpPr>
              <a:spLocks noChangeArrowheads="1"/>
            </p:cNvSpPr>
            <p:nvPr/>
          </p:nvSpPr>
          <p:spPr bwMode="auto">
            <a:xfrm rot="5400000" flipV="1">
              <a:off x="3140" y="2716"/>
              <a:ext cx="122" cy="203"/>
            </a:xfrm>
            <a:prstGeom prst="rightArrow">
              <a:avLst>
                <a:gd name="adj1" fmla="val 50000"/>
                <a:gd name="adj2" fmla="val 50000"/>
              </a:avLst>
            </a:prstGeom>
            <a:noFill/>
            <a:ln w="9525" algn="ctr">
              <a:solidFill>
                <a:schemeClr val="tx1"/>
              </a:solidFill>
              <a:round/>
              <a:headEnd/>
              <a:tailEnd/>
            </a:ln>
          </p:spPr>
          <p:txBody>
            <a:bodyPr rot="10800000" lIns="0" tIns="0" rIns="0" bIns="0"/>
            <a:lstStyle/>
            <a:p>
              <a:pPr algn="ctr">
                <a:lnSpc>
                  <a:spcPct val="140000"/>
                </a:lnSpc>
              </a:pPr>
              <a:endParaRPr lang="ko-KR" altLang="en-US" sz="800"/>
            </a:p>
          </p:txBody>
        </p:sp>
        <p:sp>
          <p:nvSpPr>
            <p:cNvPr id="132203" name="오른쪽 화살표 62"/>
            <p:cNvSpPr>
              <a:spLocks noChangeArrowheads="1"/>
            </p:cNvSpPr>
            <p:nvPr/>
          </p:nvSpPr>
          <p:spPr bwMode="auto">
            <a:xfrm rot="-5400000">
              <a:off x="3140" y="2947"/>
              <a:ext cx="122" cy="203"/>
            </a:xfrm>
            <a:prstGeom prst="rightArrow">
              <a:avLst>
                <a:gd name="adj1" fmla="val 50000"/>
                <a:gd name="adj2" fmla="val 50000"/>
              </a:avLst>
            </a:prstGeom>
            <a:noFill/>
            <a:ln w="9525" algn="ctr">
              <a:solidFill>
                <a:schemeClr val="tx1"/>
              </a:solidFill>
              <a:round/>
              <a:headEnd/>
              <a:tailEnd/>
            </a:ln>
          </p:spPr>
          <p:txBody>
            <a:bodyPr rot="10800000" lIns="0" tIns="0" rIns="0" bIns="0"/>
            <a:lstStyle/>
            <a:p>
              <a:pPr algn="ctr">
                <a:lnSpc>
                  <a:spcPct val="140000"/>
                </a:lnSpc>
              </a:pPr>
              <a:endParaRPr lang="ko-KR" altLang="en-US" sz="800"/>
            </a:p>
          </p:txBody>
        </p:sp>
        <p:sp>
          <p:nvSpPr>
            <p:cNvPr id="132204" name="오른쪽 화살표 63"/>
            <p:cNvSpPr>
              <a:spLocks noChangeArrowheads="1"/>
            </p:cNvSpPr>
            <p:nvPr/>
          </p:nvSpPr>
          <p:spPr bwMode="auto">
            <a:xfrm rot="-5400000">
              <a:off x="3140" y="3184"/>
              <a:ext cx="122" cy="203"/>
            </a:xfrm>
            <a:prstGeom prst="rightArrow">
              <a:avLst>
                <a:gd name="adj1" fmla="val 50000"/>
                <a:gd name="adj2" fmla="val 50000"/>
              </a:avLst>
            </a:prstGeom>
            <a:noFill/>
            <a:ln w="9525" algn="ctr">
              <a:solidFill>
                <a:schemeClr val="tx1"/>
              </a:solidFill>
              <a:round/>
              <a:headEnd/>
              <a:tailEnd/>
            </a:ln>
          </p:spPr>
          <p:txBody>
            <a:bodyPr rot="10800000" lIns="0" tIns="0" rIns="0" bIns="0"/>
            <a:lstStyle/>
            <a:p>
              <a:pPr algn="ctr">
                <a:lnSpc>
                  <a:spcPct val="140000"/>
                </a:lnSpc>
              </a:pPr>
              <a:endParaRPr lang="ko-KR" altLang="en-US" sz="800"/>
            </a:p>
          </p:txBody>
        </p:sp>
      </p:grpSp>
      <p:sp>
        <p:nvSpPr>
          <p:cNvPr id="132147" name="직사각형 10"/>
          <p:cNvSpPr>
            <a:spLocks noChangeArrowheads="1"/>
          </p:cNvSpPr>
          <p:nvPr/>
        </p:nvSpPr>
        <p:spPr bwMode="auto">
          <a:xfrm>
            <a:off x="1052513" y="1984375"/>
            <a:ext cx="4830762" cy="304800"/>
          </a:xfrm>
          <a:prstGeom prst="rect">
            <a:avLst/>
          </a:prstGeom>
          <a:noFill/>
          <a:ln w="9525">
            <a:noFill/>
            <a:miter lim="800000"/>
            <a:headEnd/>
            <a:tailEnd/>
          </a:ln>
        </p:spPr>
        <p:txBody>
          <a:bodyPr wrap="none">
            <a:spAutoFit/>
          </a:bodyPr>
          <a:lstStyle/>
          <a:p>
            <a:pPr>
              <a:lnSpc>
                <a:spcPct val="140000"/>
              </a:lnSpc>
            </a:pPr>
            <a:r>
              <a:rPr lang="en-US" altLang="ko-KR"/>
              <a:t>[Table</a:t>
            </a:r>
            <a:r>
              <a:rPr lang="ko-KR" altLang="en-US"/>
              <a:t> </a:t>
            </a:r>
            <a:r>
              <a:rPr lang="en-US" altLang="ko-KR"/>
              <a:t>5-1-1] Comparison of Average Expenditure per Visitor at the 2009 Korea Floritopia</a:t>
            </a:r>
            <a:endParaRPr lang="ko-KR" altLang="en-US"/>
          </a:p>
        </p:txBody>
      </p:sp>
      <p:sp>
        <p:nvSpPr>
          <p:cNvPr id="132148" name="슬라이드 번호 개체 틀 17"/>
          <p:cNvSpPr>
            <a:spLocks noGrp="1"/>
          </p:cNvSpPr>
          <p:nvPr>
            <p:ph type="sldNum" sz="quarter" idx="12"/>
          </p:nvPr>
        </p:nvSpPr>
        <p:spPr>
          <a:noFill/>
        </p:spPr>
        <p:txBody>
          <a:bodyPr/>
          <a:lstStyle/>
          <a:p>
            <a:r>
              <a:rPr lang="en-US" altLang="ko-KR" smtClean="0"/>
              <a:t>91</a:t>
            </a:r>
          </a:p>
        </p:txBody>
      </p:sp>
      <p:graphicFrame>
        <p:nvGraphicFramePr>
          <p:cNvPr id="105585" name="Group 113"/>
          <p:cNvGraphicFramePr>
            <a:graphicFrameLocks noGrp="1"/>
          </p:cNvGraphicFramePr>
          <p:nvPr/>
        </p:nvGraphicFramePr>
        <p:xfrm>
          <a:off x="1127125" y="6461125"/>
          <a:ext cx="4806950" cy="2595563"/>
        </p:xfrm>
        <a:graphic>
          <a:graphicData uri="http://schemas.openxmlformats.org/drawingml/2006/table">
            <a:tbl>
              <a:tblPr/>
              <a:tblGrid>
                <a:gridCol w="1552575"/>
                <a:gridCol w="1084263"/>
                <a:gridCol w="1085850"/>
                <a:gridCol w="1084262"/>
              </a:tblGrid>
              <a:tr h="407988">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Itinerary </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76916" marR="76916" marT="38464" marB="3846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Overall Average</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76916" marR="76916" marT="38464" marB="3846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Local Resident Visitors</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76916" marR="76916" marT="38464" marB="3846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Domestic Tourists</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76916" marR="76916" marT="38464" marB="3846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BFBFBF"/>
                    </a:solidFill>
                  </a:tcPr>
                </a:tc>
              </a:tr>
              <a:tr h="309563">
                <a:tc>
                  <a:txBody>
                    <a:bodyPr/>
                    <a:lstStyle/>
                    <a:p>
                      <a:pPr marL="0" marR="0" lvl="0" indent="0" algn="ctr" defTabSz="914400" rtl="0" eaLnBrk="1" fontAlgn="ctr" latinLnBrk="1" hangingPunct="1">
                        <a:lnSpc>
                          <a:spcPct val="140000"/>
                        </a:lnSpc>
                        <a:spcBef>
                          <a:spcPct val="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Accommodation Costs</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76916" marR="76916" marT="38464" marB="3846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40000"/>
                        </a:lnSpc>
                        <a:spcBef>
                          <a:spcPct val="0"/>
                        </a:spcBef>
                        <a:spcAft>
                          <a:spcPct val="0"/>
                        </a:spcAft>
                        <a:buClrTx/>
                        <a:buSzTx/>
                        <a:buFontTx/>
                        <a:buNone/>
                        <a:tabLst/>
                      </a:pPr>
                      <a:r>
                        <a:rPr kumimoji="1" lang="en-US" altLang="ko-KR" sz="900" b="0" i="0" u="none" strike="noStrike" cap="none" normalizeH="0" baseline="0" smtClean="0">
                          <a:ln>
                            <a:noFill/>
                          </a:ln>
                          <a:solidFill>
                            <a:srgbClr val="000000"/>
                          </a:solidFill>
                          <a:effectLst/>
                          <a:latin typeface="Times New Roman" pitchFamily="18" charset="0"/>
                          <a:ea typeface="HY헤드라인M" pitchFamily="18" charset="-127"/>
                        </a:rPr>
                        <a:t>12,943 KW</a:t>
                      </a:r>
                      <a:endPar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0" marR="0" marT="0" marB="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40000"/>
                        </a:lnSpc>
                        <a:spcBef>
                          <a:spcPct val="0"/>
                        </a:spcBef>
                        <a:spcAft>
                          <a:spcPct val="0"/>
                        </a:spcAft>
                        <a:buClrTx/>
                        <a:buSzTx/>
                        <a:buFontTx/>
                        <a:buNone/>
                        <a:tabLst/>
                      </a:pPr>
                      <a:r>
                        <a:rPr kumimoji="1" lang="ko-KR" altLang="en-US" sz="900" b="0" i="0" u="none" strike="noStrike" cap="none" normalizeH="0" baseline="0" smtClean="0">
                          <a:ln>
                            <a:noFill/>
                          </a:ln>
                          <a:solidFill>
                            <a:srgbClr val="000000"/>
                          </a:solidFill>
                          <a:effectLst/>
                          <a:latin typeface="Times New Roman" pitchFamily="18" charset="0"/>
                          <a:ea typeface="HY헤드라인M" pitchFamily="18" charset="-127"/>
                        </a:rPr>
                        <a:t>          </a:t>
                      </a:r>
                      <a:r>
                        <a:rPr kumimoji="1" lang="en-US" altLang="ko-KR" sz="900" b="0" i="0" u="none" strike="noStrike" cap="none" normalizeH="0" baseline="0" smtClean="0">
                          <a:ln>
                            <a:noFill/>
                          </a:ln>
                          <a:solidFill>
                            <a:srgbClr val="000000"/>
                          </a:solidFill>
                          <a:effectLst/>
                          <a:latin typeface="Times New Roman" pitchFamily="18" charset="0"/>
                          <a:ea typeface="HY헤드라인M" pitchFamily="18" charset="-127"/>
                        </a:rPr>
                        <a:t>5,137 KW</a:t>
                      </a:r>
                      <a:endPar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0" marR="0" marT="0" marB="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40000"/>
                        </a:lnSpc>
                        <a:spcBef>
                          <a:spcPct val="0"/>
                        </a:spcBef>
                        <a:spcAft>
                          <a:spcPct val="0"/>
                        </a:spcAft>
                        <a:buClrTx/>
                        <a:buSzTx/>
                        <a:buFontTx/>
                        <a:buNone/>
                        <a:tabLst/>
                      </a:pPr>
                      <a:r>
                        <a:rPr kumimoji="1" lang="ko-KR" altLang="en-US" sz="900" b="0" i="0" u="none" strike="noStrike" cap="none" normalizeH="0" baseline="0" smtClean="0">
                          <a:ln>
                            <a:noFill/>
                          </a:ln>
                          <a:solidFill>
                            <a:srgbClr val="000000"/>
                          </a:solidFill>
                          <a:effectLst/>
                          <a:latin typeface="Times New Roman" pitchFamily="18" charset="0"/>
                          <a:ea typeface="HY헤드라인M" pitchFamily="18" charset="-127"/>
                        </a:rPr>
                        <a:t>        </a:t>
                      </a:r>
                      <a:r>
                        <a:rPr kumimoji="1" lang="en-US" altLang="ko-KR" sz="900" b="0" i="0" u="none" strike="noStrike" cap="none" normalizeH="0" baseline="0" smtClean="0">
                          <a:ln>
                            <a:noFill/>
                          </a:ln>
                          <a:solidFill>
                            <a:srgbClr val="000000"/>
                          </a:solidFill>
                          <a:effectLst/>
                          <a:latin typeface="Times New Roman" pitchFamily="18" charset="0"/>
                          <a:ea typeface="HY헤드라인M" pitchFamily="18" charset="-127"/>
                        </a:rPr>
                        <a:t>17,542 KW </a:t>
                      </a:r>
                      <a:endPar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0" marR="0" marT="0" marB="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0" eaLnBrk="1" fontAlgn="ctr" latinLnBrk="1" hangingPunct="1">
                        <a:lnSpc>
                          <a:spcPct val="140000"/>
                        </a:lnSpc>
                        <a:spcBef>
                          <a:spcPct val="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Food and Beverage Costs</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76916" marR="76916" marT="38464" marB="3846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40000"/>
                        </a:lnSpc>
                        <a:spcBef>
                          <a:spcPct val="0"/>
                        </a:spcBef>
                        <a:spcAft>
                          <a:spcPct val="0"/>
                        </a:spcAft>
                        <a:buClrTx/>
                        <a:buSzTx/>
                        <a:buFontTx/>
                        <a:buNone/>
                        <a:tabLst/>
                      </a:pPr>
                      <a:r>
                        <a:rPr kumimoji="1" lang="en-US" altLang="ko-KR" sz="900" b="0" i="0" u="none" strike="noStrike" cap="none" normalizeH="0" baseline="0" smtClean="0">
                          <a:ln>
                            <a:noFill/>
                          </a:ln>
                          <a:solidFill>
                            <a:srgbClr val="000000"/>
                          </a:solidFill>
                          <a:effectLst/>
                          <a:latin typeface="Times New Roman" pitchFamily="18" charset="0"/>
                          <a:ea typeface="HY헤드라인M" pitchFamily="18" charset="-127"/>
                        </a:rPr>
                        <a:t>19,081 KW</a:t>
                      </a:r>
                      <a:endPar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0" marR="0" marT="0" marB="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40000"/>
                        </a:lnSpc>
                        <a:spcBef>
                          <a:spcPct val="0"/>
                        </a:spcBef>
                        <a:spcAft>
                          <a:spcPct val="0"/>
                        </a:spcAft>
                        <a:buClrTx/>
                        <a:buSzTx/>
                        <a:buFontTx/>
                        <a:buNone/>
                        <a:tabLst/>
                      </a:pPr>
                      <a:r>
                        <a:rPr kumimoji="1" lang="ko-KR" altLang="en-US" sz="900" b="0" i="0" u="none" strike="noStrike" cap="none" normalizeH="0" baseline="0" smtClean="0">
                          <a:ln>
                            <a:noFill/>
                          </a:ln>
                          <a:solidFill>
                            <a:srgbClr val="000000"/>
                          </a:solidFill>
                          <a:effectLst/>
                          <a:latin typeface="Times New Roman" pitchFamily="18" charset="0"/>
                          <a:ea typeface="HY헤드라인M" pitchFamily="18" charset="-127"/>
                        </a:rPr>
                        <a:t>        </a:t>
                      </a:r>
                      <a:r>
                        <a:rPr kumimoji="1" lang="en-US" altLang="ko-KR" sz="900" b="0" i="0" u="none" strike="noStrike" cap="none" normalizeH="0" baseline="0" smtClean="0">
                          <a:ln>
                            <a:noFill/>
                          </a:ln>
                          <a:solidFill>
                            <a:srgbClr val="000000"/>
                          </a:solidFill>
                          <a:effectLst/>
                          <a:latin typeface="Times New Roman" pitchFamily="18" charset="0"/>
                          <a:ea typeface="HY헤드라인M" pitchFamily="18" charset="-127"/>
                        </a:rPr>
                        <a:t>17,074 KW</a:t>
                      </a:r>
                      <a:endPar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0" marR="0" marT="0" marB="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40000"/>
                        </a:lnSpc>
                        <a:spcBef>
                          <a:spcPct val="0"/>
                        </a:spcBef>
                        <a:spcAft>
                          <a:spcPct val="0"/>
                        </a:spcAft>
                        <a:buClrTx/>
                        <a:buSzTx/>
                        <a:buFontTx/>
                        <a:buNone/>
                        <a:tabLst/>
                      </a:pPr>
                      <a:r>
                        <a:rPr kumimoji="1" lang="ko-KR" altLang="en-US" sz="900" b="0" i="0" u="none" strike="noStrike" cap="none" normalizeH="0" baseline="0" smtClean="0">
                          <a:ln>
                            <a:noFill/>
                          </a:ln>
                          <a:solidFill>
                            <a:srgbClr val="000000"/>
                          </a:solidFill>
                          <a:effectLst/>
                          <a:latin typeface="Times New Roman" pitchFamily="18" charset="0"/>
                          <a:ea typeface="HY헤드라인M" pitchFamily="18" charset="-127"/>
                        </a:rPr>
                        <a:t>        </a:t>
                      </a:r>
                      <a:r>
                        <a:rPr kumimoji="1" lang="en-US" altLang="ko-KR" sz="900" b="0" i="0" u="none" strike="noStrike" cap="none" normalizeH="0" baseline="0" smtClean="0">
                          <a:ln>
                            <a:noFill/>
                          </a:ln>
                          <a:solidFill>
                            <a:srgbClr val="000000"/>
                          </a:solidFill>
                          <a:effectLst/>
                          <a:latin typeface="Times New Roman" pitchFamily="18" charset="0"/>
                          <a:ea typeface="HY헤드라인M" pitchFamily="18" charset="-127"/>
                        </a:rPr>
                        <a:t>20,152 KW </a:t>
                      </a:r>
                      <a:endPar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0" marR="0" marT="0" marB="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r>
              <a:tr h="309563">
                <a:tc>
                  <a:txBody>
                    <a:bodyPr/>
                    <a:lstStyle/>
                    <a:p>
                      <a:pPr marL="0" marR="0" lvl="0" indent="0" algn="ctr" defTabSz="914400" rtl="0" eaLnBrk="1" fontAlgn="ctr" latinLnBrk="1" hangingPunct="1">
                        <a:lnSpc>
                          <a:spcPct val="140000"/>
                        </a:lnSpc>
                        <a:spcBef>
                          <a:spcPct val="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Transportation Costs</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76916" marR="76916" marT="38464" marB="3846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40000"/>
                        </a:lnSpc>
                        <a:spcBef>
                          <a:spcPct val="0"/>
                        </a:spcBef>
                        <a:spcAft>
                          <a:spcPct val="0"/>
                        </a:spcAft>
                        <a:buClrTx/>
                        <a:buSzTx/>
                        <a:buFontTx/>
                        <a:buNone/>
                        <a:tabLst/>
                      </a:pPr>
                      <a:r>
                        <a:rPr kumimoji="1" lang="en-US" altLang="ko-KR" sz="900" b="0" i="0" u="none" strike="noStrike" cap="none" normalizeH="0" baseline="0" smtClean="0">
                          <a:ln>
                            <a:noFill/>
                          </a:ln>
                          <a:solidFill>
                            <a:srgbClr val="000000"/>
                          </a:solidFill>
                          <a:effectLst/>
                          <a:latin typeface="Times New Roman" pitchFamily="18" charset="0"/>
                          <a:ea typeface="HY헤드라인M" pitchFamily="18" charset="-127"/>
                        </a:rPr>
                        <a:t>27,265 KW</a:t>
                      </a:r>
                      <a:endPar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0" marR="0" marT="0" marB="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40000"/>
                        </a:lnSpc>
                        <a:spcBef>
                          <a:spcPct val="0"/>
                        </a:spcBef>
                        <a:spcAft>
                          <a:spcPct val="0"/>
                        </a:spcAft>
                        <a:buClrTx/>
                        <a:buSzTx/>
                        <a:buFontTx/>
                        <a:buNone/>
                        <a:tabLst/>
                      </a:pPr>
                      <a:r>
                        <a:rPr kumimoji="1" lang="ko-KR" altLang="en-US" sz="900" b="0" i="0" u="none" strike="noStrike" cap="none" normalizeH="0" baseline="0" smtClean="0">
                          <a:ln>
                            <a:noFill/>
                          </a:ln>
                          <a:solidFill>
                            <a:srgbClr val="000000"/>
                          </a:solidFill>
                          <a:effectLst/>
                          <a:latin typeface="Times New Roman" pitchFamily="18" charset="0"/>
                          <a:ea typeface="HY헤드라인M" pitchFamily="18" charset="-127"/>
                        </a:rPr>
                        <a:t>        </a:t>
                      </a:r>
                      <a:r>
                        <a:rPr kumimoji="1" lang="en-US" altLang="ko-KR" sz="900" b="0" i="0" u="none" strike="noStrike" cap="none" normalizeH="0" baseline="0" smtClean="0">
                          <a:ln>
                            <a:noFill/>
                          </a:ln>
                          <a:solidFill>
                            <a:srgbClr val="000000"/>
                          </a:solidFill>
                          <a:effectLst/>
                          <a:latin typeface="Times New Roman" pitchFamily="18" charset="0"/>
                          <a:ea typeface="HY헤드라인M" pitchFamily="18" charset="-127"/>
                        </a:rPr>
                        <a:t>23,033 KW</a:t>
                      </a:r>
                      <a:endPar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0" marR="0" marT="0" marB="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40000"/>
                        </a:lnSpc>
                        <a:spcBef>
                          <a:spcPct val="0"/>
                        </a:spcBef>
                        <a:spcAft>
                          <a:spcPct val="0"/>
                        </a:spcAft>
                        <a:buClrTx/>
                        <a:buSzTx/>
                        <a:buFontTx/>
                        <a:buNone/>
                        <a:tabLst/>
                      </a:pPr>
                      <a:r>
                        <a:rPr kumimoji="1" lang="ko-KR" altLang="en-US" sz="900" b="0" i="0" u="none" strike="noStrike" cap="none" normalizeH="0" baseline="0" smtClean="0">
                          <a:ln>
                            <a:noFill/>
                          </a:ln>
                          <a:solidFill>
                            <a:srgbClr val="000000"/>
                          </a:solidFill>
                          <a:effectLst/>
                          <a:latin typeface="Times New Roman" pitchFamily="18" charset="0"/>
                          <a:ea typeface="HY헤드라인M" pitchFamily="18" charset="-127"/>
                        </a:rPr>
                        <a:t>        </a:t>
                      </a:r>
                      <a:r>
                        <a:rPr kumimoji="1" lang="en-US" altLang="ko-KR" sz="900" b="0" i="0" u="none" strike="noStrike" cap="none" normalizeH="0" baseline="0" smtClean="0">
                          <a:ln>
                            <a:noFill/>
                          </a:ln>
                          <a:solidFill>
                            <a:srgbClr val="000000"/>
                          </a:solidFill>
                          <a:effectLst/>
                          <a:latin typeface="Times New Roman" pitchFamily="18" charset="0"/>
                          <a:ea typeface="HY헤드라인M" pitchFamily="18" charset="-127"/>
                        </a:rPr>
                        <a:t>29,786 KW </a:t>
                      </a:r>
                      <a:endPar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0" marR="0" marT="0" marB="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r>
              <a:tr h="309563">
                <a:tc>
                  <a:txBody>
                    <a:bodyPr/>
                    <a:lstStyle/>
                    <a:p>
                      <a:pPr marL="0" marR="0" lvl="0" indent="0" algn="ctr" defTabSz="914400" rtl="0" eaLnBrk="1" fontAlgn="ctr" latinLnBrk="1" hangingPunct="1">
                        <a:lnSpc>
                          <a:spcPct val="140000"/>
                        </a:lnSpc>
                        <a:spcBef>
                          <a:spcPct val="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Recreational Costs</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76916" marR="76916" marT="38464" marB="3846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40000"/>
                        </a:lnSpc>
                        <a:spcBef>
                          <a:spcPct val="0"/>
                        </a:spcBef>
                        <a:spcAft>
                          <a:spcPct val="0"/>
                        </a:spcAft>
                        <a:buClrTx/>
                        <a:buSzTx/>
                        <a:buFontTx/>
                        <a:buNone/>
                        <a:tabLst/>
                      </a:pPr>
                      <a:r>
                        <a:rPr kumimoji="1" lang="en-US" altLang="ko-KR" sz="900" b="0" i="0" u="none" strike="noStrike" cap="none" normalizeH="0" baseline="0" smtClean="0">
                          <a:ln>
                            <a:noFill/>
                          </a:ln>
                          <a:solidFill>
                            <a:srgbClr val="000000"/>
                          </a:solidFill>
                          <a:effectLst/>
                          <a:latin typeface="Times New Roman" pitchFamily="18" charset="0"/>
                          <a:ea typeface="HY헤드라인M" pitchFamily="18" charset="-127"/>
                        </a:rPr>
                        <a:t>3,327 KW</a:t>
                      </a:r>
                      <a:endPar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0" marR="0" marT="0" marB="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40000"/>
                        </a:lnSpc>
                        <a:spcBef>
                          <a:spcPct val="0"/>
                        </a:spcBef>
                        <a:spcAft>
                          <a:spcPct val="0"/>
                        </a:spcAft>
                        <a:buClrTx/>
                        <a:buSzTx/>
                        <a:buFontTx/>
                        <a:buNone/>
                        <a:tabLst/>
                      </a:pPr>
                      <a:r>
                        <a:rPr kumimoji="1" lang="ko-KR" altLang="en-US" sz="900" b="0" i="0" u="none" strike="noStrike" cap="none" normalizeH="0" baseline="0" smtClean="0">
                          <a:ln>
                            <a:noFill/>
                          </a:ln>
                          <a:solidFill>
                            <a:srgbClr val="000000"/>
                          </a:solidFill>
                          <a:effectLst/>
                          <a:latin typeface="Times New Roman" pitchFamily="18" charset="0"/>
                          <a:ea typeface="HY헤드라인M" pitchFamily="18" charset="-127"/>
                        </a:rPr>
                        <a:t>          </a:t>
                      </a:r>
                      <a:r>
                        <a:rPr kumimoji="1" lang="en-US" altLang="ko-KR" sz="900" b="0" i="0" u="none" strike="noStrike" cap="none" normalizeH="0" baseline="0" smtClean="0">
                          <a:ln>
                            <a:noFill/>
                          </a:ln>
                          <a:solidFill>
                            <a:srgbClr val="000000"/>
                          </a:solidFill>
                          <a:effectLst/>
                          <a:latin typeface="Times New Roman" pitchFamily="18" charset="0"/>
                          <a:ea typeface="HY헤드라인M" pitchFamily="18" charset="-127"/>
                        </a:rPr>
                        <a:t>2,137 KW</a:t>
                      </a:r>
                      <a:endPar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0" marR="0" marT="0" marB="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40000"/>
                        </a:lnSpc>
                        <a:spcBef>
                          <a:spcPct val="0"/>
                        </a:spcBef>
                        <a:spcAft>
                          <a:spcPct val="0"/>
                        </a:spcAft>
                        <a:buClrTx/>
                        <a:buSzTx/>
                        <a:buFontTx/>
                        <a:buNone/>
                        <a:tabLst/>
                      </a:pPr>
                      <a:r>
                        <a:rPr kumimoji="1" lang="ko-KR" altLang="en-US" sz="900" b="0" i="0" u="none" strike="noStrike" cap="none" normalizeH="0" baseline="0" smtClean="0">
                          <a:ln>
                            <a:noFill/>
                          </a:ln>
                          <a:solidFill>
                            <a:srgbClr val="000000"/>
                          </a:solidFill>
                          <a:effectLst/>
                          <a:latin typeface="Times New Roman" pitchFamily="18" charset="0"/>
                          <a:ea typeface="HY헤드라인M" pitchFamily="18" charset="-127"/>
                        </a:rPr>
                        <a:t>          </a:t>
                      </a:r>
                      <a:r>
                        <a:rPr kumimoji="1" lang="en-US" altLang="ko-KR" sz="900" b="0" i="0" u="none" strike="noStrike" cap="none" normalizeH="0" baseline="0" smtClean="0">
                          <a:ln>
                            <a:noFill/>
                          </a:ln>
                          <a:solidFill>
                            <a:srgbClr val="000000"/>
                          </a:solidFill>
                          <a:effectLst/>
                          <a:latin typeface="Times New Roman" pitchFamily="18" charset="0"/>
                          <a:ea typeface="HY헤드라인M" pitchFamily="18" charset="-127"/>
                        </a:rPr>
                        <a:t>4,095 KW </a:t>
                      </a:r>
                      <a:endPar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0" marR="0" marT="0" marB="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r>
              <a:tr h="309563">
                <a:tc>
                  <a:txBody>
                    <a:bodyPr/>
                    <a:lstStyle/>
                    <a:p>
                      <a:pPr marL="0" marR="0" lvl="0" indent="0" algn="ctr" defTabSz="914400" rtl="0" eaLnBrk="1" fontAlgn="ctr" latinLnBrk="1" hangingPunct="1">
                        <a:lnSpc>
                          <a:spcPct val="140000"/>
                        </a:lnSpc>
                        <a:spcBef>
                          <a:spcPct val="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Shopping Costs</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76916" marR="76916" marT="38464" marB="3846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40000"/>
                        </a:lnSpc>
                        <a:spcBef>
                          <a:spcPct val="0"/>
                        </a:spcBef>
                        <a:spcAft>
                          <a:spcPct val="0"/>
                        </a:spcAft>
                        <a:buClrTx/>
                        <a:buSzTx/>
                        <a:buFontTx/>
                        <a:buNone/>
                        <a:tabLst/>
                      </a:pPr>
                      <a:r>
                        <a:rPr kumimoji="1" lang="en-US" altLang="ko-KR" sz="900" b="0" i="0" u="none" strike="noStrike" cap="none" normalizeH="0" baseline="0" smtClean="0">
                          <a:ln>
                            <a:noFill/>
                          </a:ln>
                          <a:solidFill>
                            <a:srgbClr val="000000"/>
                          </a:solidFill>
                          <a:effectLst/>
                          <a:latin typeface="Times New Roman" pitchFamily="18" charset="0"/>
                          <a:ea typeface="HY헤드라인M" pitchFamily="18" charset="-127"/>
                        </a:rPr>
                        <a:t>5,469 KW</a:t>
                      </a:r>
                      <a:endPar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0" marR="0" marT="0" marB="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40000"/>
                        </a:lnSpc>
                        <a:spcBef>
                          <a:spcPct val="0"/>
                        </a:spcBef>
                        <a:spcAft>
                          <a:spcPct val="0"/>
                        </a:spcAft>
                        <a:buClrTx/>
                        <a:buSzTx/>
                        <a:buFontTx/>
                        <a:buNone/>
                        <a:tabLst/>
                      </a:pPr>
                      <a:r>
                        <a:rPr kumimoji="1" lang="ko-KR" altLang="en-US" sz="900" b="0" i="0" u="none" strike="noStrike" cap="none" normalizeH="0" baseline="0" smtClean="0">
                          <a:ln>
                            <a:noFill/>
                          </a:ln>
                          <a:solidFill>
                            <a:srgbClr val="000000"/>
                          </a:solidFill>
                          <a:effectLst/>
                          <a:latin typeface="Times New Roman" pitchFamily="18" charset="0"/>
                          <a:ea typeface="HY헤드라인M" pitchFamily="18" charset="-127"/>
                        </a:rPr>
                        <a:t>          </a:t>
                      </a:r>
                      <a:r>
                        <a:rPr kumimoji="1" lang="en-US" altLang="ko-KR" sz="900" b="0" i="0" u="none" strike="noStrike" cap="none" normalizeH="0" baseline="0" smtClean="0">
                          <a:ln>
                            <a:noFill/>
                          </a:ln>
                          <a:solidFill>
                            <a:srgbClr val="000000"/>
                          </a:solidFill>
                          <a:effectLst/>
                          <a:latin typeface="Times New Roman" pitchFamily="18" charset="0"/>
                          <a:ea typeface="HY헤드라인M" pitchFamily="18" charset="-127"/>
                        </a:rPr>
                        <a:t>4,946 KW</a:t>
                      </a:r>
                      <a:endPar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0" marR="0" marT="0" marB="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40000"/>
                        </a:lnSpc>
                        <a:spcBef>
                          <a:spcPct val="0"/>
                        </a:spcBef>
                        <a:spcAft>
                          <a:spcPct val="0"/>
                        </a:spcAft>
                        <a:buClrTx/>
                        <a:buSzTx/>
                        <a:buFontTx/>
                        <a:buNone/>
                        <a:tabLst/>
                      </a:pPr>
                      <a:r>
                        <a:rPr kumimoji="1" lang="ko-KR" altLang="en-US" sz="900" b="0" i="0" u="none" strike="noStrike" cap="none" normalizeH="0" baseline="0" smtClean="0">
                          <a:ln>
                            <a:noFill/>
                          </a:ln>
                          <a:solidFill>
                            <a:srgbClr val="000000"/>
                          </a:solidFill>
                          <a:effectLst/>
                          <a:latin typeface="Times New Roman" pitchFamily="18" charset="0"/>
                          <a:ea typeface="HY헤드라인M" pitchFamily="18" charset="-127"/>
                        </a:rPr>
                        <a:t>          </a:t>
                      </a:r>
                      <a:r>
                        <a:rPr kumimoji="1" lang="en-US" altLang="ko-KR" sz="900" b="0" i="0" u="none" strike="noStrike" cap="none" normalizeH="0" baseline="0" smtClean="0">
                          <a:ln>
                            <a:noFill/>
                          </a:ln>
                          <a:solidFill>
                            <a:srgbClr val="000000"/>
                          </a:solidFill>
                          <a:effectLst/>
                          <a:latin typeface="Times New Roman" pitchFamily="18" charset="0"/>
                          <a:ea typeface="HY헤드라인M" pitchFamily="18" charset="-127"/>
                        </a:rPr>
                        <a:t>5,739 KW </a:t>
                      </a:r>
                      <a:endPar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0" marR="0" marT="0" marB="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r>
              <a:tr h="309563">
                <a:tc>
                  <a:txBody>
                    <a:bodyPr/>
                    <a:lstStyle/>
                    <a:p>
                      <a:pPr marL="0" marR="0" lvl="0" indent="0" algn="ctr" defTabSz="914400" rtl="0" eaLnBrk="1" fontAlgn="ctr" latinLnBrk="1" hangingPunct="1">
                        <a:lnSpc>
                          <a:spcPct val="140000"/>
                        </a:lnSpc>
                        <a:spcBef>
                          <a:spcPct val="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Other Costs</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76916" marR="76916" marT="38464" marB="3846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40000"/>
                        </a:lnSpc>
                        <a:spcBef>
                          <a:spcPct val="0"/>
                        </a:spcBef>
                        <a:spcAft>
                          <a:spcPct val="0"/>
                        </a:spcAft>
                        <a:buClrTx/>
                        <a:buSzTx/>
                        <a:buFontTx/>
                        <a:buNone/>
                        <a:tabLst/>
                      </a:pPr>
                      <a:r>
                        <a:rPr kumimoji="1" lang="en-US" altLang="ko-KR" sz="900" b="0" i="0" u="none" strike="noStrike" cap="none" normalizeH="0" baseline="0" smtClean="0">
                          <a:ln>
                            <a:noFill/>
                          </a:ln>
                          <a:solidFill>
                            <a:srgbClr val="000000"/>
                          </a:solidFill>
                          <a:effectLst/>
                          <a:latin typeface="Times New Roman" pitchFamily="18" charset="0"/>
                          <a:ea typeface="HY헤드라인M" pitchFamily="18" charset="-127"/>
                        </a:rPr>
                        <a:t>12,784 KW</a:t>
                      </a:r>
                      <a:endPar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0" marR="0" marT="0" marB="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40000"/>
                        </a:lnSpc>
                        <a:spcBef>
                          <a:spcPct val="0"/>
                        </a:spcBef>
                        <a:spcAft>
                          <a:spcPct val="0"/>
                        </a:spcAft>
                        <a:buClrTx/>
                        <a:buSzTx/>
                        <a:buFontTx/>
                        <a:buNone/>
                        <a:tabLst/>
                      </a:pPr>
                      <a:r>
                        <a:rPr kumimoji="1" lang="ko-KR" altLang="en-US" sz="900" b="0" i="0" u="none" strike="noStrike" cap="none" normalizeH="0" baseline="0" smtClean="0">
                          <a:ln>
                            <a:noFill/>
                          </a:ln>
                          <a:solidFill>
                            <a:srgbClr val="000000"/>
                          </a:solidFill>
                          <a:effectLst/>
                          <a:latin typeface="Times New Roman" pitchFamily="18" charset="0"/>
                          <a:ea typeface="HY헤드라인M" pitchFamily="18" charset="-127"/>
                        </a:rPr>
                        <a:t>        </a:t>
                      </a:r>
                      <a:r>
                        <a:rPr kumimoji="1" lang="en-US" altLang="ko-KR" sz="900" b="0" i="0" u="none" strike="noStrike" cap="none" normalizeH="0" baseline="0" smtClean="0">
                          <a:ln>
                            <a:noFill/>
                          </a:ln>
                          <a:solidFill>
                            <a:srgbClr val="000000"/>
                          </a:solidFill>
                          <a:effectLst/>
                          <a:latin typeface="Times New Roman" pitchFamily="18" charset="0"/>
                          <a:ea typeface="HY헤드라인M" pitchFamily="18" charset="-127"/>
                        </a:rPr>
                        <a:t>13,268 KW</a:t>
                      </a:r>
                      <a:endPar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0" marR="0" marT="0" marB="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40000"/>
                        </a:lnSpc>
                        <a:spcBef>
                          <a:spcPct val="0"/>
                        </a:spcBef>
                        <a:spcAft>
                          <a:spcPct val="0"/>
                        </a:spcAft>
                        <a:buClrTx/>
                        <a:buSzTx/>
                        <a:buFontTx/>
                        <a:buNone/>
                        <a:tabLst/>
                      </a:pPr>
                      <a:r>
                        <a:rPr kumimoji="1" lang="ko-KR" altLang="en-US" sz="900" b="0" i="0" u="none" strike="noStrike" cap="none" normalizeH="0" baseline="0" smtClean="0">
                          <a:ln>
                            <a:noFill/>
                          </a:ln>
                          <a:solidFill>
                            <a:srgbClr val="000000"/>
                          </a:solidFill>
                          <a:effectLst/>
                          <a:latin typeface="Times New Roman" pitchFamily="18" charset="0"/>
                          <a:ea typeface="HY헤드라인M" pitchFamily="18" charset="-127"/>
                        </a:rPr>
                        <a:t>        </a:t>
                      </a:r>
                      <a:r>
                        <a:rPr kumimoji="1" lang="en-US" altLang="ko-KR" sz="900" b="0" i="0" u="none" strike="noStrike" cap="none" normalizeH="0" baseline="0" smtClean="0">
                          <a:ln>
                            <a:noFill/>
                          </a:ln>
                          <a:solidFill>
                            <a:srgbClr val="000000"/>
                          </a:solidFill>
                          <a:effectLst/>
                          <a:latin typeface="Times New Roman" pitchFamily="18" charset="0"/>
                          <a:ea typeface="HY헤드라인M" pitchFamily="18" charset="-127"/>
                        </a:rPr>
                        <a:t>12,666 KW </a:t>
                      </a:r>
                      <a:endPar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0" marR="0" marT="0" marB="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r>
              <a:tr h="328613">
                <a:tc>
                  <a:txBody>
                    <a:bodyPr/>
                    <a:lstStyle/>
                    <a:p>
                      <a:pPr marL="0" marR="0" lvl="0" indent="0" algn="ctr" defTabSz="914400" rtl="0" eaLnBrk="1" fontAlgn="ctr" latinLnBrk="1" hangingPunct="1">
                        <a:lnSpc>
                          <a:spcPct val="140000"/>
                        </a:lnSpc>
                        <a:spcBef>
                          <a:spcPct val="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Total </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76916" marR="76916" marT="38464" marB="3846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40000"/>
                        </a:lnSpc>
                        <a:spcBef>
                          <a:spcPct val="0"/>
                        </a:spcBef>
                        <a:spcAft>
                          <a:spcPct val="0"/>
                        </a:spcAft>
                        <a:buClrTx/>
                        <a:buSzTx/>
                        <a:buFontTx/>
                        <a:buNone/>
                        <a:tabLst/>
                      </a:pPr>
                      <a:r>
                        <a:rPr kumimoji="1" lang="en-US" altLang="ko-KR" sz="900" b="0" i="0" u="none" strike="noStrike" cap="none" normalizeH="0" baseline="0" smtClean="0">
                          <a:ln>
                            <a:noFill/>
                          </a:ln>
                          <a:solidFill>
                            <a:srgbClr val="000000"/>
                          </a:solidFill>
                          <a:effectLst/>
                          <a:latin typeface="Times New Roman" pitchFamily="18" charset="0"/>
                          <a:ea typeface="HY헤드라인M" pitchFamily="18" charset="-127"/>
                        </a:rPr>
                        <a:t>80,869 KW</a:t>
                      </a:r>
                      <a:endPar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0" marR="0" marT="0" marB="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40000"/>
                        </a:lnSpc>
                        <a:spcBef>
                          <a:spcPct val="0"/>
                        </a:spcBef>
                        <a:spcAft>
                          <a:spcPct val="0"/>
                        </a:spcAft>
                        <a:buClrTx/>
                        <a:buSzTx/>
                        <a:buFontTx/>
                        <a:buNone/>
                        <a:tabLst/>
                      </a:pPr>
                      <a:r>
                        <a:rPr kumimoji="1" lang="ko-KR" altLang="en-US" sz="900" b="0" i="0" u="none" strike="noStrike" cap="none" normalizeH="0" baseline="0" smtClean="0">
                          <a:ln>
                            <a:noFill/>
                          </a:ln>
                          <a:solidFill>
                            <a:srgbClr val="000000"/>
                          </a:solidFill>
                          <a:effectLst/>
                          <a:latin typeface="Times New Roman" pitchFamily="18" charset="0"/>
                          <a:ea typeface="HY헤드라인M" pitchFamily="18" charset="-127"/>
                        </a:rPr>
                        <a:t>        </a:t>
                      </a:r>
                      <a:r>
                        <a:rPr kumimoji="1" lang="en-US" altLang="ko-KR" sz="900" b="0" i="0" u="none" strike="noStrike" cap="none" normalizeH="0" baseline="0" smtClean="0">
                          <a:ln>
                            <a:noFill/>
                          </a:ln>
                          <a:solidFill>
                            <a:srgbClr val="000000"/>
                          </a:solidFill>
                          <a:effectLst/>
                          <a:latin typeface="Times New Roman" pitchFamily="18" charset="0"/>
                          <a:ea typeface="HY헤드라인M" pitchFamily="18" charset="-127"/>
                        </a:rPr>
                        <a:t>65,595 KW</a:t>
                      </a:r>
                      <a:endPar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0" marR="0" marT="0" marB="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40000"/>
                        </a:lnSpc>
                        <a:spcBef>
                          <a:spcPct val="0"/>
                        </a:spcBef>
                        <a:spcAft>
                          <a:spcPct val="0"/>
                        </a:spcAft>
                        <a:buClrTx/>
                        <a:buSzTx/>
                        <a:buFontTx/>
                        <a:buNone/>
                        <a:tabLst/>
                      </a:pPr>
                      <a:r>
                        <a:rPr kumimoji="1" lang="ko-KR" altLang="en-US" sz="900" b="0" i="0" u="none" strike="noStrike" cap="none" normalizeH="0" baseline="0" smtClean="0">
                          <a:ln>
                            <a:noFill/>
                          </a:ln>
                          <a:solidFill>
                            <a:srgbClr val="000000"/>
                          </a:solidFill>
                          <a:effectLst/>
                          <a:latin typeface="Times New Roman" pitchFamily="18" charset="0"/>
                          <a:ea typeface="HY헤드라인M" pitchFamily="18" charset="-127"/>
                        </a:rPr>
                        <a:t>        </a:t>
                      </a:r>
                      <a:r>
                        <a:rPr kumimoji="1" lang="en-US" altLang="ko-KR" sz="900" b="0" i="0" u="none" strike="noStrike" cap="none" normalizeH="0" baseline="0" smtClean="0">
                          <a:ln>
                            <a:noFill/>
                          </a:ln>
                          <a:solidFill>
                            <a:srgbClr val="000000"/>
                          </a:solidFill>
                          <a:effectLst/>
                          <a:latin typeface="Times New Roman" pitchFamily="18" charset="0"/>
                          <a:ea typeface="HY헤드라인M" pitchFamily="18" charset="-127"/>
                        </a:rPr>
                        <a:t>89,980 KW </a:t>
                      </a:r>
                      <a:endPar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0" marR="0" marT="0" marB="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2196" name="Rectangle 52"/>
          <p:cNvSpPr>
            <a:spLocks noChangeArrowheads="1"/>
          </p:cNvSpPr>
          <p:nvPr/>
        </p:nvSpPr>
        <p:spPr bwMode="auto">
          <a:xfrm>
            <a:off x="1109663" y="5656263"/>
            <a:ext cx="5334000" cy="304800"/>
          </a:xfrm>
          <a:prstGeom prst="rect">
            <a:avLst/>
          </a:prstGeom>
          <a:noFill/>
          <a:ln w="9525">
            <a:noFill/>
            <a:miter lim="800000"/>
            <a:headEnd/>
            <a:tailEnd/>
          </a:ln>
        </p:spPr>
        <p:txBody>
          <a:bodyPr wrap="none" anchor="ctr"/>
          <a:lstStyle/>
          <a:p>
            <a:pPr algn="dist"/>
            <a:r>
              <a:rPr lang="en-US" altLang="ko-KR" sz="1200" b="1"/>
              <a:t>2. Average Expenditure for Different Categories of Visitor</a:t>
            </a:r>
            <a:endParaRPr lang="ko-KR" altLang="en-US" sz="1200" b="1">
              <a:ea typeface="굴림" charset="-127"/>
            </a:endParaRPr>
          </a:p>
        </p:txBody>
      </p:sp>
      <p:sp>
        <p:nvSpPr>
          <p:cNvPr id="132197" name="직사각형 10"/>
          <p:cNvSpPr>
            <a:spLocks noChangeArrowheads="1"/>
          </p:cNvSpPr>
          <p:nvPr/>
        </p:nvSpPr>
        <p:spPr bwMode="auto">
          <a:xfrm>
            <a:off x="1052513" y="5948363"/>
            <a:ext cx="4206875" cy="517525"/>
          </a:xfrm>
          <a:prstGeom prst="rect">
            <a:avLst/>
          </a:prstGeom>
          <a:noFill/>
          <a:ln w="9525">
            <a:noFill/>
            <a:miter lim="800000"/>
            <a:headEnd/>
            <a:tailEnd/>
          </a:ln>
        </p:spPr>
        <p:txBody>
          <a:bodyPr wrap="none">
            <a:spAutoFit/>
          </a:bodyPr>
          <a:lstStyle/>
          <a:p>
            <a:pPr>
              <a:lnSpc>
                <a:spcPct val="140000"/>
              </a:lnSpc>
            </a:pPr>
            <a:r>
              <a:rPr lang="en-US" altLang="ko-KR"/>
              <a:t>[Table</a:t>
            </a:r>
            <a:r>
              <a:rPr lang="ko-KR" altLang="en-US"/>
              <a:t> </a:t>
            </a:r>
            <a:r>
              <a:rPr lang="en-US" altLang="ko-KR"/>
              <a:t>5-1-2]   Average  Expenditure by Different Categories of Visitors to the</a:t>
            </a:r>
          </a:p>
          <a:p>
            <a:pPr>
              <a:lnSpc>
                <a:spcPct val="140000"/>
              </a:lnSpc>
            </a:pPr>
            <a:r>
              <a:rPr lang="en-US" altLang="ko-KR"/>
              <a:t>                         2009 Korea Floritopia</a:t>
            </a:r>
            <a:endParaRPr lang="ko-KR" altLang="en-US"/>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21" name="Group 39"/>
          <p:cNvGrpSpPr>
            <a:grpSpLocks/>
          </p:cNvGrpSpPr>
          <p:nvPr/>
        </p:nvGrpSpPr>
        <p:grpSpPr bwMode="auto">
          <a:xfrm>
            <a:off x="1092200" y="2216150"/>
            <a:ext cx="4829175" cy="3232150"/>
            <a:chOff x="708" y="1365"/>
            <a:chExt cx="3042" cy="2166"/>
          </a:xfrm>
        </p:grpSpPr>
        <p:graphicFrame>
          <p:nvGraphicFramePr>
            <p:cNvPr id="2" name="차트 15"/>
            <p:cNvGraphicFramePr/>
            <p:nvPr/>
          </p:nvGraphicFramePr>
          <p:xfrm>
            <a:off x="720" y="1365"/>
            <a:ext cx="3015" cy="1873"/>
          </p:xfrm>
          <a:graphic>
            <a:graphicData uri="http://schemas.openxmlformats.org/drawingml/2006/chart">
              <c:chart xmlns:c="http://schemas.openxmlformats.org/drawingml/2006/chart" xmlns:r="http://schemas.openxmlformats.org/officeDocument/2006/relationships" r:id="rId2"/>
            </a:graphicData>
          </a:graphic>
        </p:graphicFrame>
        <p:sp>
          <p:nvSpPr>
            <p:cNvPr id="13" name="직사각형 12"/>
            <p:cNvSpPr/>
            <p:nvPr/>
          </p:nvSpPr>
          <p:spPr>
            <a:xfrm>
              <a:off x="708" y="1368"/>
              <a:ext cx="3042" cy="215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800">
                <a:solidFill>
                  <a:srgbClr val="FFFFFF"/>
                </a:solidFill>
                <a:latin typeface="Times New Roman" pitchFamily="18" charset="0"/>
                <a:cs typeface="Times New Roman" pitchFamily="18" charset="0"/>
              </a:endParaRPr>
            </a:p>
          </p:txBody>
        </p:sp>
        <p:sp>
          <p:nvSpPr>
            <p:cNvPr id="15" name="TextBox 15"/>
            <p:cNvSpPr txBox="1"/>
            <p:nvPr/>
          </p:nvSpPr>
          <p:spPr>
            <a:xfrm>
              <a:off x="720" y="1365"/>
              <a:ext cx="405" cy="15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140000"/>
                </a:lnSpc>
                <a:defRPr/>
              </a:pPr>
              <a:r>
                <a:rPr lang="en-US" altLang="ko-KR" sz="800" dirty="0" smtClean="0">
                  <a:latin typeface="Times New Roman" pitchFamily="18" charset="0"/>
                  <a:ea typeface="HY헤드라인M" pitchFamily="18" charset="-127"/>
                  <a:cs typeface="Times New Roman" pitchFamily="18" charset="0"/>
                </a:rPr>
                <a:t>Unit: KW</a:t>
              </a:r>
            </a:p>
          </p:txBody>
        </p:sp>
        <p:sp>
          <p:nvSpPr>
            <p:cNvPr id="133155" name="TextBox 27"/>
            <p:cNvSpPr txBox="1">
              <a:spLocks noChangeArrowheads="1"/>
            </p:cNvSpPr>
            <p:nvPr/>
          </p:nvSpPr>
          <p:spPr bwMode="auto">
            <a:xfrm>
              <a:off x="708" y="3305"/>
              <a:ext cx="546" cy="226"/>
            </a:xfrm>
            <a:prstGeom prst="rect">
              <a:avLst/>
            </a:prstGeom>
            <a:noFill/>
            <a:ln w="9525">
              <a:noFill/>
              <a:miter lim="800000"/>
              <a:headEnd/>
              <a:tailEnd/>
            </a:ln>
          </p:spPr>
          <p:txBody>
            <a:bodyPr>
              <a:spAutoFit/>
            </a:bodyPr>
            <a:lstStyle/>
            <a:p>
              <a:r>
                <a:rPr lang="en-US" altLang="ko-KR" sz="800"/>
                <a:t>N = 1,019</a:t>
              </a:r>
            </a:p>
            <a:p>
              <a:r>
                <a:rPr lang="en-US" altLang="ko-KR" sz="800"/>
                <a:t>Missing = 185</a:t>
              </a:r>
              <a:endParaRPr lang="ko-KR" altLang="en-US" sz="800"/>
            </a:p>
          </p:txBody>
        </p:sp>
      </p:grpSp>
      <p:sp>
        <p:nvSpPr>
          <p:cNvPr id="133122" name="Rectangle 2"/>
          <p:cNvSpPr>
            <a:spLocks noChangeArrowheads="1"/>
          </p:cNvSpPr>
          <p:nvPr/>
        </p:nvSpPr>
        <p:spPr bwMode="auto">
          <a:xfrm>
            <a:off x="0" y="0"/>
            <a:ext cx="184150" cy="265113"/>
          </a:xfrm>
          <a:prstGeom prst="rect">
            <a:avLst/>
          </a:prstGeom>
          <a:noFill/>
          <a:ln w="9525">
            <a:noFill/>
            <a:miter lim="800000"/>
            <a:headEnd/>
            <a:tailEnd/>
          </a:ln>
        </p:spPr>
        <p:txBody>
          <a:bodyPr wrap="none" anchor="ctr">
            <a:spAutoFit/>
          </a:bodyPr>
          <a:lstStyle/>
          <a:p>
            <a:pPr algn="ctr">
              <a:lnSpc>
                <a:spcPct val="140000"/>
              </a:lnSpc>
            </a:pPr>
            <a:endParaRPr lang="ko-KR" altLang="en-US" sz="800"/>
          </a:p>
        </p:txBody>
      </p:sp>
      <p:sp>
        <p:nvSpPr>
          <p:cNvPr id="133123" name="Rectangle 3"/>
          <p:cNvSpPr>
            <a:spLocks noChangeArrowheads="1"/>
          </p:cNvSpPr>
          <p:nvPr/>
        </p:nvSpPr>
        <p:spPr bwMode="auto">
          <a:xfrm>
            <a:off x="0" y="0"/>
            <a:ext cx="184150" cy="265113"/>
          </a:xfrm>
          <a:prstGeom prst="rect">
            <a:avLst/>
          </a:prstGeom>
          <a:noFill/>
          <a:ln w="9525">
            <a:noFill/>
            <a:miter lim="800000"/>
            <a:headEnd/>
            <a:tailEnd/>
          </a:ln>
        </p:spPr>
        <p:txBody>
          <a:bodyPr wrap="none" anchor="ctr">
            <a:spAutoFit/>
          </a:bodyPr>
          <a:lstStyle/>
          <a:p>
            <a:pPr algn="ctr">
              <a:lnSpc>
                <a:spcPct val="140000"/>
              </a:lnSpc>
            </a:pPr>
            <a:endParaRPr lang="ko-KR" altLang="en-US" sz="800"/>
          </a:p>
        </p:txBody>
      </p:sp>
      <p:sp>
        <p:nvSpPr>
          <p:cNvPr id="133124" name="Rectangle 4"/>
          <p:cNvSpPr>
            <a:spLocks noChangeArrowheads="1"/>
          </p:cNvSpPr>
          <p:nvPr/>
        </p:nvSpPr>
        <p:spPr bwMode="auto">
          <a:xfrm>
            <a:off x="0" y="0"/>
            <a:ext cx="184150" cy="265113"/>
          </a:xfrm>
          <a:prstGeom prst="rect">
            <a:avLst/>
          </a:prstGeom>
          <a:noFill/>
          <a:ln w="9525">
            <a:noFill/>
            <a:miter lim="800000"/>
            <a:headEnd/>
            <a:tailEnd/>
          </a:ln>
        </p:spPr>
        <p:txBody>
          <a:bodyPr wrap="none" anchor="ctr">
            <a:spAutoFit/>
          </a:bodyPr>
          <a:lstStyle/>
          <a:p>
            <a:pPr algn="ctr">
              <a:lnSpc>
                <a:spcPct val="140000"/>
              </a:lnSpc>
            </a:pPr>
            <a:endParaRPr lang="ko-KR" altLang="en-US" sz="800"/>
          </a:p>
        </p:txBody>
      </p:sp>
      <p:sp>
        <p:nvSpPr>
          <p:cNvPr id="133125" name="직사각형 17"/>
          <p:cNvSpPr>
            <a:spLocks noChangeArrowheads="1"/>
          </p:cNvSpPr>
          <p:nvPr/>
        </p:nvSpPr>
        <p:spPr bwMode="auto">
          <a:xfrm>
            <a:off x="1125538" y="1724025"/>
            <a:ext cx="4824412" cy="304800"/>
          </a:xfrm>
          <a:prstGeom prst="rect">
            <a:avLst/>
          </a:prstGeom>
          <a:noFill/>
          <a:ln w="9525">
            <a:noFill/>
            <a:miter lim="800000"/>
            <a:headEnd/>
            <a:tailEnd/>
          </a:ln>
        </p:spPr>
        <p:txBody>
          <a:bodyPr>
            <a:spAutoFit/>
          </a:bodyPr>
          <a:lstStyle/>
          <a:p>
            <a:pPr>
              <a:lnSpc>
                <a:spcPct val="140000"/>
              </a:lnSpc>
            </a:pPr>
            <a:r>
              <a:rPr lang="en-US" altLang="ko-KR"/>
              <a:t>[Diagram</a:t>
            </a:r>
            <a:r>
              <a:rPr lang="ko-KR" altLang="en-US"/>
              <a:t> </a:t>
            </a:r>
            <a:r>
              <a:rPr lang="en-US" altLang="ko-KR"/>
              <a:t>5-1-1]</a:t>
            </a:r>
            <a:r>
              <a:rPr lang="ko-KR" altLang="en-US"/>
              <a:t> </a:t>
            </a:r>
            <a:r>
              <a:rPr lang="en-US" altLang="ko-KR"/>
              <a:t>Accommodations: Average Expenditure per Person</a:t>
            </a:r>
            <a:endParaRPr lang="ko-KR" altLang="en-US"/>
          </a:p>
        </p:txBody>
      </p:sp>
      <p:sp>
        <p:nvSpPr>
          <p:cNvPr id="133126" name="Rectangle 2"/>
          <p:cNvSpPr>
            <a:spLocks noChangeArrowheads="1"/>
          </p:cNvSpPr>
          <p:nvPr/>
        </p:nvSpPr>
        <p:spPr bwMode="auto">
          <a:xfrm>
            <a:off x="1125538" y="1281113"/>
            <a:ext cx="4876800" cy="304800"/>
          </a:xfrm>
          <a:prstGeom prst="rect">
            <a:avLst/>
          </a:prstGeom>
          <a:noFill/>
          <a:ln w="9525">
            <a:noFill/>
            <a:miter lim="800000"/>
            <a:headEnd/>
            <a:tailEnd/>
          </a:ln>
        </p:spPr>
        <p:txBody>
          <a:bodyPr wrap="none" anchor="ctr"/>
          <a:lstStyle/>
          <a:p>
            <a:pPr algn="dist"/>
            <a:r>
              <a:rPr lang="en-US" altLang="ko-KR" sz="1200" b="1"/>
              <a:t>3. Average Expenditure per Visitor for Each Individual Itinerary Items</a:t>
            </a:r>
            <a:endParaRPr lang="en-US" altLang="ko-KR" sz="1200" b="1">
              <a:ea typeface="굴림" charset="-127"/>
            </a:endParaRPr>
          </a:p>
        </p:txBody>
      </p:sp>
      <p:sp>
        <p:nvSpPr>
          <p:cNvPr id="133127" name="슬라이드 번호 개체 틀 13"/>
          <p:cNvSpPr>
            <a:spLocks noGrp="1"/>
          </p:cNvSpPr>
          <p:nvPr>
            <p:ph type="sldNum" sz="quarter" idx="12"/>
          </p:nvPr>
        </p:nvSpPr>
        <p:spPr>
          <a:noFill/>
        </p:spPr>
        <p:txBody>
          <a:bodyPr/>
          <a:lstStyle/>
          <a:p>
            <a:r>
              <a:rPr lang="en-US" altLang="ko-KR" smtClean="0"/>
              <a:t>92</a:t>
            </a:r>
          </a:p>
        </p:txBody>
      </p:sp>
      <p:sp>
        <p:nvSpPr>
          <p:cNvPr id="133128" name="직사각형 11"/>
          <p:cNvSpPr>
            <a:spLocks noChangeArrowheads="1"/>
          </p:cNvSpPr>
          <p:nvPr/>
        </p:nvSpPr>
        <p:spPr bwMode="auto">
          <a:xfrm>
            <a:off x="1125538" y="5800725"/>
            <a:ext cx="4824412" cy="304800"/>
          </a:xfrm>
          <a:prstGeom prst="rect">
            <a:avLst/>
          </a:prstGeom>
          <a:noFill/>
          <a:ln w="9525">
            <a:noFill/>
            <a:miter lim="800000"/>
            <a:headEnd/>
            <a:tailEnd/>
          </a:ln>
        </p:spPr>
        <p:txBody>
          <a:bodyPr>
            <a:spAutoFit/>
          </a:bodyPr>
          <a:lstStyle/>
          <a:p>
            <a:pPr>
              <a:lnSpc>
                <a:spcPct val="140000"/>
              </a:lnSpc>
            </a:pPr>
            <a:r>
              <a:rPr lang="en-US" altLang="ko-KR"/>
              <a:t>[Diagram</a:t>
            </a:r>
            <a:r>
              <a:rPr lang="ko-KR" altLang="en-US"/>
              <a:t> </a:t>
            </a:r>
            <a:r>
              <a:rPr lang="en-US" altLang="ko-KR"/>
              <a:t>5-1-2] Food and Beverages: Average Expenditure per Person</a:t>
            </a:r>
            <a:endParaRPr lang="ko-KR" altLang="en-US"/>
          </a:p>
        </p:txBody>
      </p:sp>
      <p:grpSp>
        <p:nvGrpSpPr>
          <p:cNvPr id="133129" name="Group 45"/>
          <p:cNvGrpSpPr>
            <a:grpSpLocks/>
          </p:cNvGrpSpPr>
          <p:nvPr/>
        </p:nvGrpSpPr>
        <p:grpSpPr bwMode="auto">
          <a:xfrm>
            <a:off x="-26988" y="849313"/>
            <a:ext cx="5976938" cy="8305800"/>
            <a:chOff x="0" y="-295"/>
            <a:chExt cx="3750" cy="6365"/>
          </a:xfrm>
        </p:grpSpPr>
        <p:sp>
          <p:nvSpPr>
            <p:cNvPr id="14" name="직사각형 13"/>
            <p:cNvSpPr/>
            <p:nvPr/>
          </p:nvSpPr>
          <p:spPr>
            <a:xfrm>
              <a:off x="708" y="3886"/>
              <a:ext cx="3042" cy="215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800">
                <a:solidFill>
                  <a:srgbClr val="FFFFFF"/>
                </a:solidFill>
                <a:latin typeface="Times New Roman" pitchFamily="18" charset="0"/>
                <a:cs typeface="Times New Roman" pitchFamily="18" charset="0"/>
              </a:endParaRPr>
            </a:p>
          </p:txBody>
        </p:sp>
        <p:sp>
          <p:nvSpPr>
            <p:cNvPr id="133149" name="TextBox 27"/>
            <p:cNvSpPr txBox="1">
              <a:spLocks noChangeArrowheads="1"/>
            </p:cNvSpPr>
            <p:nvPr/>
          </p:nvSpPr>
          <p:spPr bwMode="auto">
            <a:xfrm>
              <a:off x="708" y="5812"/>
              <a:ext cx="546" cy="258"/>
            </a:xfrm>
            <a:prstGeom prst="rect">
              <a:avLst/>
            </a:prstGeom>
            <a:noFill/>
            <a:ln w="9525">
              <a:noFill/>
              <a:miter lim="800000"/>
              <a:headEnd/>
              <a:tailEnd/>
            </a:ln>
          </p:spPr>
          <p:txBody>
            <a:bodyPr>
              <a:spAutoFit/>
            </a:bodyPr>
            <a:lstStyle/>
            <a:p>
              <a:r>
                <a:rPr lang="en-US" altLang="ko-KR" sz="800"/>
                <a:t>N = 1,019</a:t>
              </a:r>
            </a:p>
            <a:p>
              <a:r>
                <a:rPr lang="en-US" altLang="ko-KR" sz="800"/>
                <a:t>Missing = 139</a:t>
              </a:r>
              <a:endParaRPr lang="ko-KR" altLang="en-US" sz="800"/>
            </a:p>
          </p:txBody>
        </p:sp>
        <p:graphicFrame>
          <p:nvGraphicFramePr>
            <p:cNvPr id="16" name="차트 15"/>
            <p:cNvGraphicFramePr/>
            <p:nvPr/>
          </p:nvGraphicFramePr>
          <p:xfrm>
            <a:off x="720" y="3862"/>
            <a:ext cx="3015" cy="1849"/>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5"/>
            <p:cNvSpPr txBox="1"/>
            <p:nvPr/>
          </p:nvSpPr>
          <p:spPr>
            <a:xfrm>
              <a:off x="720" y="3886"/>
              <a:ext cx="405" cy="15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140000"/>
                </a:lnSpc>
                <a:defRPr/>
              </a:pPr>
              <a:r>
                <a:rPr lang="en-US" altLang="ko-KR" sz="800" dirty="0" smtClean="0">
                  <a:latin typeface="Times New Roman" pitchFamily="18" charset="0"/>
                  <a:ea typeface="HY헤드라인M" pitchFamily="18" charset="-127"/>
                  <a:cs typeface="Times New Roman" pitchFamily="18" charset="0"/>
                </a:rPr>
                <a:t>Unit: KW</a:t>
              </a:r>
            </a:p>
          </p:txBody>
        </p:sp>
      </p:grpSp>
      <p:grpSp>
        <p:nvGrpSpPr>
          <p:cNvPr id="133130" name="그룹 26"/>
          <p:cNvGrpSpPr>
            <a:grpSpLocks/>
          </p:cNvGrpSpPr>
          <p:nvPr/>
        </p:nvGrpSpPr>
        <p:grpSpPr bwMode="auto">
          <a:xfrm>
            <a:off x="2103438" y="4791075"/>
            <a:ext cx="3336925" cy="581025"/>
            <a:chOff x="2103456" y="4791075"/>
            <a:chExt cx="3336795" cy="581028"/>
          </a:xfrm>
        </p:grpSpPr>
        <p:grpSp>
          <p:nvGrpSpPr>
            <p:cNvPr id="133140" name="그룹 18"/>
            <p:cNvGrpSpPr>
              <a:grpSpLocks/>
            </p:cNvGrpSpPr>
            <p:nvPr/>
          </p:nvGrpSpPr>
          <p:grpSpPr bwMode="auto">
            <a:xfrm>
              <a:off x="3006056" y="5107287"/>
              <a:ext cx="1199411" cy="264816"/>
              <a:chOff x="2821849" y="6774180"/>
              <a:chExt cx="1199411" cy="264816"/>
            </a:xfrm>
          </p:grpSpPr>
          <p:pic>
            <p:nvPicPr>
              <p:cNvPr id="133144" name="Picture 14"/>
              <p:cNvPicPr>
                <a:picLocks noChangeAspect="1" noChangeArrowheads="1"/>
              </p:cNvPicPr>
              <p:nvPr/>
            </p:nvPicPr>
            <p:blipFill>
              <a:blip r:embed="rId4" cstate="print"/>
              <a:srcRect/>
              <a:stretch>
                <a:fillRect/>
              </a:stretch>
            </p:blipFill>
            <p:spPr bwMode="auto">
              <a:xfrm>
                <a:off x="2821849" y="6870682"/>
                <a:ext cx="108000" cy="117818"/>
              </a:xfrm>
              <a:prstGeom prst="rect">
                <a:avLst/>
              </a:prstGeom>
              <a:noFill/>
              <a:ln w="9525" algn="ctr">
                <a:noFill/>
                <a:miter lim="800000"/>
                <a:headEnd/>
                <a:tailEnd/>
              </a:ln>
            </p:spPr>
          </p:pic>
          <p:pic>
            <p:nvPicPr>
              <p:cNvPr id="133145" name="Picture 15"/>
              <p:cNvPicPr>
                <a:picLocks noChangeAspect="1" noChangeArrowheads="1"/>
              </p:cNvPicPr>
              <p:nvPr/>
            </p:nvPicPr>
            <p:blipFill>
              <a:blip r:embed="rId5" cstate="print"/>
              <a:srcRect/>
              <a:stretch>
                <a:fillRect/>
              </a:stretch>
            </p:blipFill>
            <p:spPr bwMode="auto">
              <a:xfrm>
                <a:off x="3497762" y="6867912"/>
                <a:ext cx="108000" cy="115715"/>
              </a:xfrm>
              <a:prstGeom prst="rect">
                <a:avLst/>
              </a:prstGeom>
              <a:noFill/>
              <a:ln w="9525" algn="ctr">
                <a:noFill/>
                <a:miter lim="800000"/>
                <a:headEnd/>
                <a:tailEnd/>
              </a:ln>
            </p:spPr>
          </p:pic>
          <p:sp>
            <p:nvSpPr>
              <p:cNvPr id="133146" name="직사각형 21"/>
              <p:cNvSpPr>
                <a:spLocks noChangeArrowheads="1"/>
              </p:cNvSpPr>
              <p:nvPr/>
            </p:nvSpPr>
            <p:spPr bwMode="auto">
              <a:xfrm>
                <a:off x="2907028" y="6774180"/>
                <a:ext cx="415498" cy="264816"/>
              </a:xfrm>
              <a:prstGeom prst="rect">
                <a:avLst/>
              </a:prstGeom>
              <a:noFill/>
              <a:ln w="9525">
                <a:noFill/>
                <a:miter lim="800000"/>
                <a:headEnd/>
                <a:tailEnd/>
              </a:ln>
            </p:spPr>
            <p:txBody>
              <a:bodyPr wrap="none">
                <a:spAutoFit/>
              </a:bodyPr>
              <a:lstStyle/>
              <a:p>
                <a:pPr>
                  <a:lnSpc>
                    <a:spcPct val="140000"/>
                  </a:lnSpc>
                </a:pPr>
                <a:r>
                  <a:rPr lang="en-US" altLang="ko-KR" sz="900">
                    <a:solidFill>
                      <a:srgbClr val="000000"/>
                    </a:solidFill>
                  </a:rPr>
                  <a:t>2002</a:t>
                </a:r>
              </a:p>
            </p:txBody>
          </p:sp>
          <p:sp>
            <p:nvSpPr>
              <p:cNvPr id="133147" name="직사각형 22"/>
              <p:cNvSpPr>
                <a:spLocks noChangeArrowheads="1"/>
              </p:cNvSpPr>
              <p:nvPr/>
            </p:nvSpPr>
            <p:spPr bwMode="auto">
              <a:xfrm>
                <a:off x="3605762" y="6774180"/>
                <a:ext cx="415498" cy="264816"/>
              </a:xfrm>
              <a:prstGeom prst="rect">
                <a:avLst/>
              </a:prstGeom>
              <a:noFill/>
              <a:ln w="9525">
                <a:noFill/>
                <a:miter lim="800000"/>
                <a:headEnd/>
                <a:tailEnd/>
              </a:ln>
            </p:spPr>
            <p:txBody>
              <a:bodyPr wrap="none">
                <a:spAutoFit/>
              </a:bodyPr>
              <a:lstStyle/>
              <a:p>
                <a:pPr>
                  <a:lnSpc>
                    <a:spcPct val="140000"/>
                  </a:lnSpc>
                </a:pPr>
                <a:r>
                  <a:rPr lang="en-US" altLang="ko-KR" sz="900">
                    <a:solidFill>
                      <a:srgbClr val="000000"/>
                    </a:solidFill>
                  </a:rPr>
                  <a:t>2009</a:t>
                </a:r>
              </a:p>
            </p:txBody>
          </p:sp>
        </p:grpSp>
        <p:sp>
          <p:nvSpPr>
            <p:cNvPr id="133141" name="직사각형 23"/>
            <p:cNvSpPr>
              <a:spLocks noChangeArrowheads="1"/>
            </p:cNvSpPr>
            <p:nvPr/>
          </p:nvSpPr>
          <p:spPr bwMode="auto">
            <a:xfrm>
              <a:off x="2103456" y="4791075"/>
              <a:ext cx="861133" cy="245645"/>
            </a:xfrm>
            <a:prstGeom prst="rect">
              <a:avLst/>
            </a:prstGeom>
            <a:noFill/>
            <a:ln w="9525">
              <a:noFill/>
              <a:miter lim="800000"/>
              <a:headEnd/>
              <a:tailEnd/>
            </a:ln>
          </p:spPr>
          <p:txBody>
            <a:bodyPr wrap="none">
              <a:spAutoFit/>
            </a:bodyPr>
            <a:lstStyle/>
            <a:p>
              <a:pPr>
                <a:lnSpc>
                  <a:spcPct val="140000"/>
                </a:lnSpc>
              </a:pPr>
              <a:r>
                <a:rPr lang="en-US" altLang="ko-KR" sz="800">
                  <a:solidFill>
                    <a:srgbClr val="000000"/>
                  </a:solidFill>
                </a:rPr>
                <a:t>Overall Average</a:t>
              </a:r>
            </a:p>
          </p:txBody>
        </p:sp>
        <p:sp>
          <p:nvSpPr>
            <p:cNvPr id="133142" name="직사각형 24"/>
            <p:cNvSpPr>
              <a:spLocks noChangeArrowheads="1"/>
            </p:cNvSpPr>
            <p:nvPr/>
          </p:nvSpPr>
          <p:spPr bwMode="auto">
            <a:xfrm>
              <a:off x="3270452" y="4829175"/>
              <a:ext cx="841897" cy="215444"/>
            </a:xfrm>
            <a:prstGeom prst="rect">
              <a:avLst/>
            </a:prstGeom>
            <a:noFill/>
            <a:ln w="9525">
              <a:noFill/>
              <a:miter lim="800000"/>
              <a:headEnd/>
              <a:tailEnd/>
            </a:ln>
          </p:spPr>
          <p:txBody>
            <a:bodyPr wrap="none">
              <a:spAutoFit/>
            </a:bodyPr>
            <a:lstStyle/>
            <a:p>
              <a:pPr algn="ctr"/>
              <a:r>
                <a:rPr lang="en-US" altLang="ko-KR" sz="800"/>
                <a:t>Local Residents</a:t>
              </a:r>
              <a:endParaRPr lang="ko-KR" altLang="ko-KR" sz="800"/>
            </a:p>
          </p:txBody>
        </p:sp>
        <p:sp>
          <p:nvSpPr>
            <p:cNvPr id="133143" name="직사각형 25"/>
            <p:cNvSpPr>
              <a:spLocks noChangeArrowheads="1"/>
            </p:cNvSpPr>
            <p:nvPr/>
          </p:nvSpPr>
          <p:spPr bwMode="auto">
            <a:xfrm>
              <a:off x="4500570" y="4829175"/>
              <a:ext cx="939681" cy="215444"/>
            </a:xfrm>
            <a:prstGeom prst="rect">
              <a:avLst/>
            </a:prstGeom>
            <a:noFill/>
            <a:ln w="9525">
              <a:noFill/>
              <a:miter lim="800000"/>
              <a:headEnd/>
              <a:tailEnd/>
            </a:ln>
          </p:spPr>
          <p:txBody>
            <a:bodyPr wrap="none">
              <a:spAutoFit/>
            </a:bodyPr>
            <a:lstStyle/>
            <a:p>
              <a:pPr algn="ctr"/>
              <a:r>
                <a:rPr lang="en-US" altLang="ko-KR" sz="800"/>
                <a:t>Domestic Tourists</a:t>
              </a:r>
              <a:endParaRPr lang="ko-KR" altLang="ko-KR" sz="800"/>
            </a:p>
          </p:txBody>
        </p:sp>
      </p:grpSp>
      <p:grpSp>
        <p:nvGrpSpPr>
          <p:cNvPr id="133131" name="그룹 27"/>
          <p:cNvGrpSpPr>
            <a:grpSpLocks/>
          </p:cNvGrpSpPr>
          <p:nvPr/>
        </p:nvGrpSpPr>
        <p:grpSpPr bwMode="auto">
          <a:xfrm>
            <a:off x="2103438" y="8458200"/>
            <a:ext cx="3332162" cy="598488"/>
            <a:chOff x="2103456" y="4791075"/>
            <a:chExt cx="3332033" cy="598471"/>
          </a:xfrm>
        </p:grpSpPr>
        <p:grpSp>
          <p:nvGrpSpPr>
            <p:cNvPr id="133132" name="그룹 28"/>
            <p:cNvGrpSpPr>
              <a:grpSpLocks/>
            </p:cNvGrpSpPr>
            <p:nvPr/>
          </p:nvGrpSpPr>
          <p:grpSpPr bwMode="auto">
            <a:xfrm>
              <a:off x="3006056" y="5107287"/>
              <a:ext cx="1196234" cy="282259"/>
              <a:chOff x="2821849" y="6774180"/>
              <a:chExt cx="1196234" cy="282259"/>
            </a:xfrm>
          </p:grpSpPr>
          <p:pic>
            <p:nvPicPr>
              <p:cNvPr id="133136" name="Picture 14"/>
              <p:cNvPicPr>
                <a:picLocks noChangeAspect="1" noChangeArrowheads="1"/>
              </p:cNvPicPr>
              <p:nvPr/>
            </p:nvPicPr>
            <p:blipFill>
              <a:blip r:embed="rId4" cstate="print"/>
              <a:srcRect/>
              <a:stretch>
                <a:fillRect/>
              </a:stretch>
            </p:blipFill>
            <p:spPr bwMode="auto">
              <a:xfrm>
                <a:off x="2821849" y="6870682"/>
                <a:ext cx="108000" cy="117818"/>
              </a:xfrm>
              <a:prstGeom prst="rect">
                <a:avLst/>
              </a:prstGeom>
              <a:noFill/>
              <a:ln w="9525" algn="ctr">
                <a:noFill/>
                <a:miter lim="800000"/>
                <a:headEnd/>
                <a:tailEnd/>
              </a:ln>
            </p:spPr>
          </p:pic>
          <p:pic>
            <p:nvPicPr>
              <p:cNvPr id="133137" name="Picture 15"/>
              <p:cNvPicPr>
                <a:picLocks noChangeAspect="1" noChangeArrowheads="1"/>
              </p:cNvPicPr>
              <p:nvPr/>
            </p:nvPicPr>
            <p:blipFill>
              <a:blip r:embed="rId5" cstate="print"/>
              <a:srcRect/>
              <a:stretch>
                <a:fillRect/>
              </a:stretch>
            </p:blipFill>
            <p:spPr bwMode="auto">
              <a:xfrm>
                <a:off x="3497762" y="6867912"/>
                <a:ext cx="108000" cy="115715"/>
              </a:xfrm>
              <a:prstGeom prst="rect">
                <a:avLst/>
              </a:prstGeom>
              <a:noFill/>
              <a:ln w="9525" algn="ctr">
                <a:noFill/>
                <a:miter lim="800000"/>
                <a:headEnd/>
                <a:tailEnd/>
              </a:ln>
            </p:spPr>
          </p:pic>
          <p:sp>
            <p:nvSpPr>
              <p:cNvPr id="133138" name="직사각형 34"/>
              <p:cNvSpPr>
                <a:spLocks noChangeArrowheads="1"/>
              </p:cNvSpPr>
              <p:nvPr/>
            </p:nvSpPr>
            <p:spPr bwMode="auto">
              <a:xfrm>
                <a:off x="2907635" y="6774180"/>
                <a:ext cx="413042" cy="282259"/>
              </a:xfrm>
              <a:prstGeom prst="rect">
                <a:avLst/>
              </a:prstGeom>
              <a:noFill/>
              <a:ln w="9525">
                <a:noFill/>
                <a:miter lim="800000"/>
                <a:headEnd/>
                <a:tailEnd/>
              </a:ln>
            </p:spPr>
            <p:txBody>
              <a:bodyPr wrap="none">
                <a:spAutoFit/>
              </a:bodyPr>
              <a:lstStyle/>
              <a:p>
                <a:pPr>
                  <a:lnSpc>
                    <a:spcPct val="140000"/>
                  </a:lnSpc>
                </a:pPr>
                <a:r>
                  <a:rPr lang="en-US" altLang="ko-KR" sz="900">
                    <a:solidFill>
                      <a:srgbClr val="000000"/>
                    </a:solidFill>
                  </a:rPr>
                  <a:t>2002</a:t>
                </a:r>
              </a:p>
            </p:txBody>
          </p:sp>
          <p:sp>
            <p:nvSpPr>
              <p:cNvPr id="133139" name="직사각형 35"/>
              <p:cNvSpPr>
                <a:spLocks noChangeArrowheads="1"/>
              </p:cNvSpPr>
              <p:nvPr/>
            </p:nvSpPr>
            <p:spPr bwMode="auto">
              <a:xfrm>
                <a:off x="3605041" y="6774180"/>
                <a:ext cx="413042" cy="282259"/>
              </a:xfrm>
              <a:prstGeom prst="rect">
                <a:avLst/>
              </a:prstGeom>
              <a:noFill/>
              <a:ln w="9525">
                <a:noFill/>
                <a:miter lim="800000"/>
                <a:headEnd/>
                <a:tailEnd/>
              </a:ln>
            </p:spPr>
            <p:txBody>
              <a:bodyPr wrap="none">
                <a:spAutoFit/>
              </a:bodyPr>
              <a:lstStyle/>
              <a:p>
                <a:pPr>
                  <a:lnSpc>
                    <a:spcPct val="140000"/>
                  </a:lnSpc>
                </a:pPr>
                <a:r>
                  <a:rPr lang="en-US" altLang="ko-KR" sz="900">
                    <a:solidFill>
                      <a:srgbClr val="000000"/>
                    </a:solidFill>
                  </a:rPr>
                  <a:t>2009</a:t>
                </a:r>
              </a:p>
            </p:txBody>
          </p:sp>
        </p:grpSp>
        <p:sp>
          <p:nvSpPr>
            <p:cNvPr id="133133" name="직사각형 29"/>
            <p:cNvSpPr>
              <a:spLocks noChangeArrowheads="1"/>
            </p:cNvSpPr>
            <p:nvPr/>
          </p:nvSpPr>
          <p:spPr bwMode="auto">
            <a:xfrm>
              <a:off x="2103456" y="4791075"/>
              <a:ext cx="854042" cy="263526"/>
            </a:xfrm>
            <a:prstGeom prst="rect">
              <a:avLst/>
            </a:prstGeom>
            <a:noFill/>
            <a:ln w="9525">
              <a:noFill/>
              <a:miter lim="800000"/>
              <a:headEnd/>
              <a:tailEnd/>
            </a:ln>
          </p:spPr>
          <p:txBody>
            <a:bodyPr wrap="none">
              <a:spAutoFit/>
            </a:bodyPr>
            <a:lstStyle/>
            <a:p>
              <a:pPr>
                <a:lnSpc>
                  <a:spcPct val="140000"/>
                </a:lnSpc>
              </a:pPr>
              <a:r>
                <a:rPr lang="en-US" altLang="ko-KR" sz="800">
                  <a:solidFill>
                    <a:srgbClr val="000000"/>
                  </a:solidFill>
                </a:rPr>
                <a:t>Overall Average</a:t>
              </a:r>
            </a:p>
          </p:txBody>
        </p:sp>
        <p:sp>
          <p:nvSpPr>
            <p:cNvPr id="133134" name="직사각형 30"/>
            <p:cNvSpPr>
              <a:spLocks noChangeArrowheads="1"/>
            </p:cNvSpPr>
            <p:nvPr/>
          </p:nvSpPr>
          <p:spPr bwMode="auto">
            <a:xfrm>
              <a:off x="3273398" y="4829175"/>
              <a:ext cx="834993" cy="214314"/>
            </a:xfrm>
            <a:prstGeom prst="rect">
              <a:avLst/>
            </a:prstGeom>
            <a:noFill/>
            <a:ln w="9525">
              <a:noFill/>
              <a:miter lim="800000"/>
              <a:headEnd/>
              <a:tailEnd/>
            </a:ln>
          </p:spPr>
          <p:txBody>
            <a:bodyPr wrap="none">
              <a:spAutoFit/>
            </a:bodyPr>
            <a:lstStyle/>
            <a:p>
              <a:pPr algn="ctr"/>
              <a:r>
                <a:rPr lang="en-US" altLang="ko-KR" sz="800"/>
                <a:t>Local Residents</a:t>
              </a:r>
              <a:endParaRPr lang="ko-KR" altLang="ko-KR" sz="800"/>
            </a:p>
          </p:txBody>
        </p:sp>
        <p:sp>
          <p:nvSpPr>
            <p:cNvPr id="133135" name="직사각형 31"/>
            <p:cNvSpPr>
              <a:spLocks noChangeArrowheads="1"/>
            </p:cNvSpPr>
            <p:nvPr/>
          </p:nvSpPr>
          <p:spPr bwMode="auto">
            <a:xfrm>
              <a:off x="4503662" y="4829175"/>
              <a:ext cx="931827" cy="214314"/>
            </a:xfrm>
            <a:prstGeom prst="rect">
              <a:avLst/>
            </a:prstGeom>
            <a:noFill/>
            <a:ln w="9525">
              <a:noFill/>
              <a:miter lim="800000"/>
              <a:headEnd/>
              <a:tailEnd/>
            </a:ln>
          </p:spPr>
          <p:txBody>
            <a:bodyPr wrap="none">
              <a:spAutoFit/>
            </a:bodyPr>
            <a:lstStyle/>
            <a:p>
              <a:pPr algn="ctr"/>
              <a:r>
                <a:rPr lang="en-US" altLang="ko-KR" sz="800"/>
                <a:t>Domestic Tourists</a:t>
              </a:r>
              <a:endParaRPr lang="ko-KR" altLang="ko-KR" sz="800"/>
            </a:p>
          </p:txBody>
        </p:sp>
      </p:gr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ChangeArrowheads="1"/>
          </p:cNvSpPr>
          <p:nvPr/>
        </p:nvSpPr>
        <p:spPr bwMode="auto">
          <a:xfrm>
            <a:off x="0" y="0"/>
            <a:ext cx="184150" cy="265113"/>
          </a:xfrm>
          <a:prstGeom prst="rect">
            <a:avLst/>
          </a:prstGeom>
          <a:noFill/>
          <a:ln w="9525">
            <a:noFill/>
            <a:miter lim="800000"/>
            <a:headEnd/>
            <a:tailEnd/>
          </a:ln>
        </p:spPr>
        <p:txBody>
          <a:bodyPr wrap="none" anchor="ctr">
            <a:spAutoFit/>
          </a:bodyPr>
          <a:lstStyle/>
          <a:p>
            <a:pPr algn="ctr">
              <a:lnSpc>
                <a:spcPct val="140000"/>
              </a:lnSpc>
            </a:pPr>
            <a:endParaRPr lang="ko-KR" altLang="en-US" sz="800"/>
          </a:p>
        </p:txBody>
      </p:sp>
      <p:sp>
        <p:nvSpPr>
          <p:cNvPr id="134146" name="Rectangle 3"/>
          <p:cNvSpPr>
            <a:spLocks noChangeArrowheads="1"/>
          </p:cNvSpPr>
          <p:nvPr/>
        </p:nvSpPr>
        <p:spPr bwMode="auto">
          <a:xfrm>
            <a:off x="0" y="0"/>
            <a:ext cx="184150" cy="265113"/>
          </a:xfrm>
          <a:prstGeom prst="rect">
            <a:avLst/>
          </a:prstGeom>
          <a:noFill/>
          <a:ln w="9525">
            <a:noFill/>
            <a:miter lim="800000"/>
            <a:headEnd/>
            <a:tailEnd/>
          </a:ln>
        </p:spPr>
        <p:txBody>
          <a:bodyPr wrap="none" anchor="ctr">
            <a:spAutoFit/>
          </a:bodyPr>
          <a:lstStyle/>
          <a:p>
            <a:pPr algn="ctr">
              <a:lnSpc>
                <a:spcPct val="140000"/>
              </a:lnSpc>
            </a:pPr>
            <a:endParaRPr lang="ko-KR" altLang="en-US" sz="800"/>
          </a:p>
        </p:txBody>
      </p:sp>
      <p:sp>
        <p:nvSpPr>
          <p:cNvPr id="134147" name="Rectangle 1"/>
          <p:cNvSpPr>
            <a:spLocks noChangeArrowheads="1"/>
          </p:cNvSpPr>
          <p:nvPr/>
        </p:nvSpPr>
        <p:spPr bwMode="auto">
          <a:xfrm>
            <a:off x="0" y="0"/>
            <a:ext cx="184150" cy="265113"/>
          </a:xfrm>
          <a:prstGeom prst="rect">
            <a:avLst/>
          </a:prstGeom>
          <a:noFill/>
          <a:ln w="9525">
            <a:noFill/>
            <a:miter lim="800000"/>
            <a:headEnd/>
            <a:tailEnd/>
          </a:ln>
        </p:spPr>
        <p:txBody>
          <a:bodyPr wrap="none" anchor="ctr">
            <a:spAutoFit/>
          </a:bodyPr>
          <a:lstStyle/>
          <a:p>
            <a:pPr algn="ctr">
              <a:lnSpc>
                <a:spcPct val="140000"/>
              </a:lnSpc>
            </a:pPr>
            <a:endParaRPr lang="ko-KR" altLang="en-US" sz="800"/>
          </a:p>
        </p:txBody>
      </p:sp>
      <p:sp>
        <p:nvSpPr>
          <p:cNvPr id="134148" name="직사각형 15"/>
          <p:cNvSpPr>
            <a:spLocks noChangeArrowheads="1"/>
          </p:cNvSpPr>
          <p:nvPr/>
        </p:nvSpPr>
        <p:spPr bwMode="auto">
          <a:xfrm>
            <a:off x="1125538" y="1281113"/>
            <a:ext cx="4824412" cy="265112"/>
          </a:xfrm>
          <a:prstGeom prst="rect">
            <a:avLst/>
          </a:prstGeom>
          <a:noFill/>
          <a:ln w="9525">
            <a:noFill/>
            <a:miter lim="800000"/>
            <a:headEnd/>
            <a:tailEnd/>
          </a:ln>
        </p:spPr>
        <p:txBody>
          <a:bodyPr>
            <a:spAutoFit/>
          </a:bodyPr>
          <a:lstStyle/>
          <a:p>
            <a:pPr>
              <a:lnSpc>
                <a:spcPct val="140000"/>
              </a:lnSpc>
            </a:pPr>
            <a:r>
              <a:rPr lang="en-US" altLang="ko-KR" sz="800"/>
              <a:t>[Diagram</a:t>
            </a:r>
            <a:r>
              <a:rPr lang="ko-KR" altLang="en-US" sz="800"/>
              <a:t> </a:t>
            </a:r>
            <a:r>
              <a:rPr lang="en-US" altLang="ko-KR" sz="800"/>
              <a:t>5-1-3]</a:t>
            </a:r>
            <a:r>
              <a:rPr lang="ko-KR" altLang="en-US" sz="800"/>
              <a:t> </a:t>
            </a:r>
            <a:r>
              <a:rPr lang="en-US" altLang="ko-KR" sz="800"/>
              <a:t>Transportation: Average Expenditure per Person</a:t>
            </a:r>
            <a:endParaRPr lang="ko-KR" altLang="en-US" sz="800"/>
          </a:p>
        </p:txBody>
      </p:sp>
      <p:sp>
        <p:nvSpPr>
          <p:cNvPr id="134149" name="슬라이드 번호 개체 틀 12"/>
          <p:cNvSpPr>
            <a:spLocks noGrp="1"/>
          </p:cNvSpPr>
          <p:nvPr>
            <p:ph type="sldNum" sz="quarter" idx="12"/>
          </p:nvPr>
        </p:nvSpPr>
        <p:spPr>
          <a:noFill/>
        </p:spPr>
        <p:txBody>
          <a:bodyPr/>
          <a:lstStyle/>
          <a:p>
            <a:r>
              <a:rPr lang="en-US" altLang="ko-KR" smtClean="0"/>
              <a:t>93</a:t>
            </a:r>
          </a:p>
        </p:txBody>
      </p:sp>
      <p:grpSp>
        <p:nvGrpSpPr>
          <p:cNvPr id="134150" name="Group 38"/>
          <p:cNvGrpSpPr>
            <a:grpSpLocks/>
          </p:cNvGrpSpPr>
          <p:nvPr/>
        </p:nvGrpSpPr>
        <p:grpSpPr bwMode="auto">
          <a:xfrm>
            <a:off x="1123950" y="1704975"/>
            <a:ext cx="4829175" cy="3363913"/>
            <a:chOff x="708" y="1074"/>
            <a:chExt cx="3042" cy="2154"/>
          </a:xfrm>
        </p:grpSpPr>
        <p:sp>
          <p:nvSpPr>
            <p:cNvPr id="2" name="직사각형 14"/>
            <p:cNvSpPr/>
            <p:nvPr/>
          </p:nvSpPr>
          <p:spPr>
            <a:xfrm>
              <a:off x="708" y="1074"/>
              <a:ext cx="3042" cy="215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800">
                <a:solidFill>
                  <a:srgbClr val="FFFFFF"/>
                </a:solidFill>
                <a:latin typeface="Times New Roman" pitchFamily="18" charset="0"/>
                <a:cs typeface="Times New Roman" pitchFamily="18" charset="0"/>
              </a:endParaRPr>
            </a:p>
          </p:txBody>
        </p:sp>
        <p:sp>
          <p:nvSpPr>
            <p:cNvPr id="134176" name="TextBox 27"/>
            <p:cNvSpPr txBox="1">
              <a:spLocks noChangeArrowheads="1"/>
            </p:cNvSpPr>
            <p:nvPr/>
          </p:nvSpPr>
          <p:spPr bwMode="auto">
            <a:xfrm>
              <a:off x="708" y="3002"/>
              <a:ext cx="546" cy="216"/>
            </a:xfrm>
            <a:prstGeom prst="rect">
              <a:avLst/>
            </a:prstGeom>
            <a:noFill/>
            <a:ln w="9525">
              <a:noFill/>
              <a:miter lim="800000"/>
              <a:headEnd/>
              <a:tailEnd/>
            </a:ln>
          </p:spPr>
          <p:txBody>
            <a:bodyPr>
              <a:spAutoFit/>
            </a:bodyPr>
            <a:lstStyle/>
            <a:p>
              <a:r>
                <a:rPr lang="en-US" altLang="ko-KR" sz="800"/>
                <a:t>N = 1,019</a:t>
              </a:r>
            </a:p>
            <a:p>
              <a:r>
                <a:rPr lang="en-US" altLang="ko-KR" sz="800"/>
                <a:t>Missing = 134</a:t>
              </a:r>
              <a:endParaRPr lang="ko-KR" altLang="en-US" sz="800"/>
            </a:p>
          </p:txBody>
        </p:sp>
        <p:graphicFrame>
          <p:nvGraphicFramePr>
            <p:cNvPr id="17" name="차트 16"/>
            <p:cNvGraphicFramePr/>
            <p:nvPr/>
          </p:nvGraphicFramePr>
          <p:xfrm>
            <a:off x="708" y="1074"/>
            <a:ext cx="3042" cy="180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15"/>
            <p:cNvSpPr txBox="1"/>
            <p:nvPr/>
          </p:nvSpPr>
          <p:spPr>
            <a:xfrm>
              <a:off x="720" y="1074"/>
              <a:ext cx="405" cy="15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140000"/>
                </a:lnSpc>
                <a:defRPr/>
              </a:pPr>
              <a:r>
                <a:rPr lang="en-US" altLang="ko-KR" sz="800" dirty="0" smtClean="0">
                  <a:latin typeface="Times New Roman" pitchFamily="18" charset="0"/>
                  <a:ea typeface="HY헤드라인M" pitchFamily="18" charset="-127"/>
                  <a:cs typeface="Times New Roman" pitchFamily="18" charset="0"/>
                </a:rPr>
                <a:t>Unit: KW</a:t>
              </a:r>
            </a:p>
          </p:txBody>
        </p:sp>
      </p:grpSp>
      <p:sp>
        <p:nvSpPr>
          <p:cNvPr id="134151" name="직사각형 13"/>
          <p:cNvSpPr>
            <a:spLocks noChangeArrowheads="1"/>
          </p:cNvSpPr>
          <p:nvPr/>
        </p:nvSpPr>
        <p:spPr bwMode="auto">
          <a:xfrm>
            <a:off x="1125538" y="5168900"/>
            <a:ext cx="4824412" cy="265113"/>
          </a:xfrm>
          <a:prstGeom prst="rect">
            <a:avLst/>
          </a:prstGeom>
          <a:noFill/>
          <a:ln w="9525">
            <a:noFill/>
            <a:miter lim="800000"/>
            <a:headEnd/>
            <a:tailEnd/>
          </a:ln>
        </p:spPr>
        <p:txBody>
          <a:bodyPr>
            <a:spAutoFit/>
          </a:bodyPr>
          <a:lstStyle/>
          <a:p>
            <a:pPr>
              <a:lnSpc>
                <a:spcPct val="140000"/>
              </a:lnSpc>
            </a:pPr>
            <a:r>
              <a:rPr lang="en-US" altLang="ko-KR" sz="800"/>
              <a:t>[Diagram </a:t>
            </a:r>
            <a:r>
              <a:rPr lang="ko-KR" altLang="en-US" sz="800"/>
              <a:t> </a:t>
            </a:r>
            <a:r>
              <a:rPr lang="en-US" altLang="ko-KR" sz="800"/>
              <a:t>5-1-4]</a:t>
            </a:r>
            <a:r>
              <a:rPr lang="ko-KR" altLang="en-US" sz="800"/>
              <a:t> </a:t>
            </a:r>
            <a:r>
              <a:rPr lang="en-US" altLang="ko-KR" sz="800"/>
              <a:t>Recreation: Average Expenditure per Person </a:t>
            </a:r>
            <a:endParaRPr lang="ko-KR" altLang="en-US" sz="800"/>
          </a:p>
        </p:txBody>
      </p:sp>
      <p:grpSp>
        <p:nvGrpSpPr>
          <p:cNvPr id="134152" name="Group 40"/>
          <p:cNvGrpSpPr>
            <a:grpSpLocks/>
          </p:cNvGrpSpPr>
          <p:nvPr/>
        </p:nvGrpSpPr>
        <p:grpSpPr bwMode="auto">
          <a:xfrm>
            <a:off x="1123950" y="5592763"/>
            <a:ext cx="4829175" cy="3219450"/>
            <a:chOff x="708" y="1074"/>
            <a:chExt cx="3042" cy="2154"/>
          </a:xfrm>
        </p:grpSpPr>
        <p:sp>
          <p:nvSpPr>
            <p:cNvPr id="15" name="직사각형 14"/>
            <p:cNvSpPr/>
            <p:nvPr/>
          </p:nvSpPr>
          <p:spPr>
            <a:xfrm>
              <a:off x="708" y="1074"/>
              <a:ext cx="3042" cy="215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800">
                <a:solidFill>
                  <a:srgbClr val="FFFFFF"/>
                </a:solidFill>
                <a:latin typeface="Times New Roman" pitchFamily="18" charset="0"/>
                <a:cs typeface="Times New Roman" pitchFamily="18" charset="0"/>
              </a:endParaRPr>
            </a:p>
          </p:txBody>
        </p:sp>
        <p:sp>
          <p:nvSpPr>
            <p:cNvPr id="134172" name="TextBox 27"/>
            <p:cNvSpPr txBox="1">
              <a:spLocks noChangeArrowheads="1"/>
            </p:cNvSpPr>
            <p:nvPr/>
          </p:nvSpPr>
          <p:spPr bwMode="auto">
            <a:xfrm>
              <a:off x="708" y="3002"/>
              <a:ext cx="546" cy="225"/>
            </a:xfrm>
            <a:prstGeom prst="rect">
              <a:avLst/>
            </a:prstGeom>
            <a:noFill/>
            <a:ln w="9525">
              <a:noFill/>
              <a:miter lim="800000"/>
              <a:headEnd/>
              <a:tailEnd/>
            </a:ln>
          </p:spPr>
          <p:txBody>
            <a:bodyPr>
              <a:spAutoFit/>
            </a:bodyPr>
            <a:lstStyle/>
            <a:p>
              <a:r>
                <a:rPr lang="en-US" altLang="ko-KR" sz="800"/>
                <a:t>N = 1,019</a:t>
              </a:r>
            </a:p>
            <a:p>
              <a:r>
                <a:rPr lang="en-US" altLang="ko-KR" sz="800"/>
                <a:t>Missing = 224</a:t>
              </a:r>
              <a:endParaRPr lang="ko-KR" altLang="en-US" sz="800"/>
            </a:p>
          </p:txBody>
        </p:sp>
        <p:graphicFrame>
          <p:nvGraphicFramePr>
            <p:cNvPr id="13" name="차트 12"/>
            <p:cNvGraphicFramePr/>
            <p:nvPr/>
          </p:nvGraphicFramePr>
          <p:xfrm>
            <a:off x="720" y="1095"/>
            <a:ext cx="3015" cy="175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5"/>
            <p:cNvSpPr txBox="1"/>
            <p:nvPr/>
          </p:nvSpPr>
          <p:spPr>
            <a:xfrm>
              <a:off x="720" y="1074"/>
              <a:ext cx="405" cy="15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140000"/>
                </a:lnSpc>
                <a:defRPr/>
              </a:pPr>
              <a:r>
                <a:rPr lang="en-US" altLang="ko-KR" sz="800" dirty="0" smtClean="0">
                  <a:latin typeface="Times New Roman" pitchFamily="18" charset="0"/>
                  <a:ea typeface="HY헤드라인M" pitchFamily="18" charset="-127"/>
                  <a:cs typeface="Times New Roman" pitchFamily="18" charset="0"/>
                </a:rPr>
                <a:t>Unit: KW</a:t>
              </a:r>
            </a:p>
          </p:txBody>
        </p:sp>
      </p:grpSp>
      <p:grpSp>
        <p:nvGrpSpPr>
          <p:cNvPr id="134153" name="그룹 17"/>
          <p:cNvGrpSpPr>
            <a:grpSpLocks/>
          </p:cNvGrpSpPr>
          <p:nvPr/>
        </p:nvGrpSpPr>
        <p:grpSpPr bwMode="auto">
          <a:xfrm>
            <a:off x="2103438" y="4362450"/>
            <a:ext cx="3336925" cy="581025"/>
            <a:chOff x="2103456" y="4791075"/>
            <a:chExt cx="3336795" cy="581028"/>
          </a:xfrm>
        </p:grpSpPr>
        <p:grpSp>
          <p:nvGrpSpPr>
            <p:cNvPr id="134163" name="그룹 18"/>
            <p:cNvGrpSpPr>
              <a:grpSpLocks/>
            </p:cNvGrpSpPr>
            <p:nvPr/>
          </p:nvGrpSpPr>
          <p:grpSpPr bwMode="auto">
            <a:xfrm>
              <a:off x="3006056" y="5107287"/>
              <a:ext cx="1199411" cy="264816"/>
              <a:chOff x="2821849" y="6774180"/>
              <a:chExt cx="1199411" cy="264816"/>
            </a:xfrm>
          </p:grpSpPr>
          <p:pic>
            <p:nvPicPr>
              <p:cNvPr id="134167" name="Picture 14"/>
              <p:cNvPicPr>
                <a:picLocks noChangeAspect="1" noChangeArrowheads="1"/>
              </p:cNvPicPr>
              <p:nvPr/>
            </p:nvPicPr>
            <p:blipFill>
              <a:blip r:embed="rId4" cstate="print"/>
              <a:srcRect/>
              <a:stretch>
                <a:fillRect/>
              </a:stretch>
            </p:blipFill>
            <p:spPr bwMode="auto">
              <a:xfrm>
                <a:off x="2821849" y="6870682"/>
                <a:ext cx="108000" cy="117818"/>
              </a:xfrm>
              <a:prstGeom prst="rect">
                <a:avLst/>
              </a:prstGeom>
              <a:noFill/>
              <a:ln w="9525" algn="ctr">
                <a:noFill/>
                <a:miter lim="800000"/>
                <a:headEnd/>
                <a:tailEnd/>
              </a:ln>
            </p:spPr>
          </p:pic>
          <p:pic>
            <p:nvPicPr>
              <p:cNvPr id="134168" name="Picture 15"/>
              <p:cNvPicPr>
                <a:picLocks noChangeAspect="1" noChangeArrowheads="1"/>
              </p:cNvPicPr>
              <p:nvPr/>
            </p:nvPicPr>
            <p:blipFill>
              <a:blip r:embed="rId5" cstate="print"/>
              <a:srcRect/>
              <a:stretch>
                <a:fillRect/>
              </a:stretch>
            </p:blipFill>
            <p:spPr bwMode="auto">
              <a:xfrm>
                <a:off x="3497762" y="6867912"/>
                <a:ext cx="108000" cy="115715"/>
              </a:xfrm>
              <a:prstGeom prst="rect">
                <a:avLst/>
              </a:prstGeom>
              <a:noFill/>
              <a:ln w="9525" algn="ctr">
                <a:noFill/>
                <a:miter lim="800000"/>
                <a:headEnd/>
                <a:tailEnd/>
              </a:ln>
            </p:spPr>
          </p:pic>
          <p:sp>
            <p:nvSpPr>
              <p:cNvPr id="134169" name="직사각형 24"/>
              <p:cNvSpPr>
                <a:spLocks noChangeArrowheads="1"/>
              </p:cNvSpPr>
              <p:nvPr/>
            </p:nvSpPr>
            <p:spPr bwMode="auto">
              <a:xfrm>
                <a:off x="2907028" y="6774180"/>
                <a:ext cx="415498" cy="264816"/>
              </a:xfrm>
              <a:prstGeom prst="rect">
                <a:avLst/>
              </a:prstGeom>
              <a:noFill/>
              <a:ln w="9525">
                <a:noFill/>
                <a:miter lim="800000"/>
                <a:headEnd/>
                <a:tailEnd/>
              </a:ln>
            </p:spPr>
            <p:txBody>
              <a:bodyPr wrap="none">
                <a:spAutoFit/>
              </a:bodyPr>
              <a:lstStyle/>
              <a:p>
                <a:pPr>
                  <a:lnSpc>
                    <a:spcPct val="140000"/>
                  </a:lnSpc>
                </a:pPr>
                <a:r>
                  <a:rPr lang="en-US" altLang="ko-KR" sz="900">
                    <a:solidFill>
                      <a:srgbClr val="000000"/>
                    </a:solidFill>
                  </a:rPr>
                  <a:t>2002</a:t>
                </a:r>
              </a:p>
            </p:txBody>
          </p:sp>
          <p:sp>
            <p:nvSpPr>
              <p:cNvPr id="134170" name="직사각형 25"/>
              <p:cNvSpPr>
                <a:spLocks noChangeArrowheads="1"/>
              </p:cNvSpPr>
              <p:nvPr/>
            </p:nvSpPr>
            <p:spPr bwMode="auto">
              <a:xfrm>
                <a:off x="3605762" y="6774180"/>
                <a:ext cx="415498" cy="264816"/>
              </a:xfrm>
              <a:prstGeom prst="rect">
                <a:avLst/>
              </a:prstGeom>
              <a:noFill/>
              <a:ln w="9525">
                <a:noFill/>
                <a:miter lim="800000"/>
                <a:headEnd/>
                <a:tailEnd/>
              </a:ln>
            </p:spPr>
            <p:txBody>
              <a:bodyPr wrap="none">
                <a:spAutoFit/>
              </a:bodyPr>
              <a:lstStyle/>
              <a:p>
                <a:pPr>
                  <a:lnSpc>
                    <a:spcPct val="140000"/>
                  </a:lnSpc>
                </a:pPr>
                <a:r>
                  <a:rPr lang="en-US" altLang="ko-KR" sz="900">
                    <a:solidFill>
                      <a:srgbClr val="000000"/>
                    </a:solidFill>
                  </a:rPr>
                  <a:t>2009</a:t>
                </a:r>
              </a:p>
            </p:txBody>
          </p:sp>
        </p:grpSp>
        <p:sp>
          <p:nvSpPr>
            <p:cNvPr id="134164" name="직사각형 19"/>
            <p:cNvSpPr>
              <a:spLocks noChangeArrowheads="1"/>
            </p:cNvSpPr>
            <p:nvPr/>
          </p:nvSpPr>
          <p:spPr bwMode="auto">
            <a:xfrm>
              <a:off x="2103456" y="4791075"/>
              <a:ext cx="861133" cy="245645"/>
            </a:xfrm>
            <a:prstGeom prst="rect">
              <a:avLst/>
            </a:prstGeom>
            <a:noFill/>
            <a:ln w="9525">
              <a:noFill/>
              <a:miter lim="800000"/>
              <a:headEnd/>
              <a:tailEnd/>
            </a:ln>
          </p:spPr>
          <p:txBody>
            <a:bodyPr wrap="none">
              <a:spAutoFit/>
            </a:bodyPr>
            <a:lstStyle/>
            <a:p>
              <a:pPr>
                <a:lnSpc>
                  <a:spcPct val="140000"/>
                </a:lnSpc>
              </a:pPr>
              <a:r>
                <a:rPr lang="en-US" altLang="ko-KR" sz="800">
                  <a:solidFill>
                    <a:srgbClr val="000000"/>
                  </a:solidFill>
                </a:rPr>
                <a:t>Overall Average</a:t>
              </a:r>
            </a:p>
          </p:txBody>
        </p:sp>
        <p:sp>
          <p:nvSpPr>
            <p:cNvPr id="134165" name="직사각형 20"/>
            <p:cNvSpPr>
              <a:spLocks noChangeArrowheads="1"/>
            </p:cNvSpPr>
            <p:nvPr/>
          </p:nvSpPr>
          <p:spPr bwMode="auto">
            <a:xfrm>
              <a:off x="3270452" y="4829175"/>
              <a:ext cx="841897" cy="215444"/>
            </a:xfrm>
            <a:prstGeom prst="rect">
              <a:avLst/>
            </a:prstGeom>
            <a:noFill/>
            <a:ln w="9525">
              <a:noFill/>
              <a:miter lim="800000"/>
              <a:headEnd/>
              <a:tailEnd/>
            </a:ln>
          </p:spPr>
          <p:txBody>
            <a:bodyPr wrap="none">
              <a:spAutoFit/>
            </a:bodyPr>
            <a:lstStyle/>
            <a:p>
              <a:pPr algn="ctr"/>
              <a:r>
                <a:rPr lang="en-US" altLang="ko-KR" sz="800"/>
                <a:t>Local Residents</a:t>
              </a:r>
              <a:endParaRPr lang="ko-KR" altLang="ko-KR" sz="800"/>
            </a:p>
          </p:txBody>
        </p:sp>
        <p:sp>
          <p:nvSpPr>
            <p:cNvPr id="134166" name="직사각형 21"/>
            <p:cNvSpPr>
              <a:spLocks noChangeArrowheads="1"/>
            </p:cNvSpPr>
            <p:nvPr/>
          </p:nvSpPr>
          <p:spPr bwMode="auto">
            <a:xfrm>
              <a:off x="4500570" y="4829175"/>
              <a:ext cx="939681" cy="215444"/>
            </a:xfrm>
            <a:prstGeom prst="rect">
              <a:avLst/>
            </a:prstGeom>
            <a:noFill/>
            <a:ln w="9525">
              <a:noFill/>
              <a:miter lim="800000"/>
              <a:headEnd/>
              <a:tailEnd/>
            </a:ln>
          </p:spPr>
          <p:txBody>
            <a:bodyPr wrap="none">
              <a:spAutoFit/>
            </a:bodyPr>
            <a:lstStyle/>
            <a:p>
              <a:pPr algn="ctr"/>
              <a:r>
                <a:rPr lang="en-US" altLang="ko-KR" sz="800"/>
                <a:t>Domestic Tourists</a:t>
              </a:r>
              <a:endParaRPr lang="ko-KR" altLang="ko-KR" sz="800"/>
            </a:p>
          </p:txBody>
        </p:sp>
      </p:grpSp>
      <p:grpSp>
        <p:nvGrpSpPr>
          <p:cNvPr id="134154" name="그룹 35"/>
          <p:cNvGrpSpPr>
            <a:grpSpLocks/>
          </p:cNvGrpSpPr>
          <p:nvPr/>
        </p:nvGrpSpPr>
        <p:grpSpPr bwMode="auto">
          <a:xfrm>
            <a:off x="2103438" y="8096250"/>
            <a:ext cx="3336925" cy="581025"/>
            <a:chOff x="2103456" y="4791075"/>
            <a:chExt cx="3336795" cy="581028"/>
          </a:xfrm>
        </p:grpSpPr>
        <p:grpSp>
          <p:nvGrpSpPr>
            <p:cNvPr id="134155" name="그룹 36"/>
            <p:cNvGrpSpPr>
              <a:grpSpLocks/>
            </p:cNvGrpSpPr>
            <p:nvPr/>
          </p:nvGrpSpPr>
          <p:grpSpPr bwMode="auto">
            <a:xfrm>
              <a:off x="3006056" y="5107287"/>
              <a:ext cx="1199411" cy="264816"/>
              <a:chOff x="2821849" y="6774180"/>
              <a:chExt cx="1199411" cy="264816"/>
            </a:xfrm>
          </p:grpSpPr>
          <p:pic>
            <p:nvPicPr>
              <p:cNvPr id="134159" name="Picture 14"/>
              <p:cNvPicPr>
                <a:picLocks noChangeAspect="1" noChangeArrowheads="1"/>
              </p:cNvPicPr>
              <p:nvPr/>
            </p:nvPicPr>
            <p:blipFill>
              <a:blip r:embed="rId4" cstate="print"/>
              <a:srcRect/>
              <a:stretch>
                <a:fillRect/>
              </a:stretch>
            </p:blipFill>
            <p:spPr bwMode="auto">
              <a:xfrm>
                <a:off x="2821849" y="6870682"/>
                <a:ext cx="108000" cy="117818"/>
              </a:xfrm>
              <a:prstGeom prst="rect">
                <a:avLst/>
              </a:prstGeom>
              <a:noFill/>
              <a:ln w="9525" algn="ctr">
                <a:noFill/>
                <a:miter lim="800000"/>
                <a:headEnd/>
                <a:tailEnd/>
              </a:ln>
            </p:spPr>
          </p:pic>
          <p:pic>
            <p:nvPicPr>
              <p:cNvPr id="134160" name="Picture 15"/>
              <p:cNvPicPr>
                <a:picLocks noChangeAspect="1" noChangeArrowheads="1"/>
              </p:cNvPicPr>
              <p:nvPr/>
            </p:nvPicPr>
            <p:blipFill>
              <a:blip r:embed="rId5" cstate="print"/>
              <a:srcRect/>
              <a:stretch>
                <a:fillRect/>
              </a:stretch>
            </p:blipFill>
            <p:spPr bwMode="auto">
              <a:xfrm>
                <a:off x="3497762" y="6867912"/>
                <a:ext cx="108000" cy="115715"/>
              </a:xfrm>
              <a:prstGeom prst="rect">
                <a:avLst/>
              </a:prstGeom>
              <a:noFill/>
              <a:ln w="9525" algn="ctr">
                <a:noFill/>
                <a:miter lim="800000"/>
                <a:headEnd/>
                <a:tailEnd/>
              </a:ln>
            </p:spPr>
          </p:pic>
          <p:sp>
            <p:nvSpPr>
              <p:cNvPr id="134161" name="직사각형 42"/>
              <p:cNvSpPr>
                <a:spLocks noChangeArrowheads="1"/>
              </p:cNvSpPr>
              <p:nvPr/>
            </p:nvSpPr>
            <p:spPr bwMode="auto">
              <a:xfrm>
                <a:off x="2907028" y="6774180"/>
                <a:ext cx="415498" cy="264816"/>
              </a:xfrm>
              <a:prstGeom prst="rect">
                <a:avLst/>
              </a:prstGeom>
              <a:noFill/>
              <a:ln w="9525">
                <a:noFill/>
                <a:miter lim="800000"/>
                <a:headEnd/>
                <a:tailEnd/>
              </a:ln>
            </p:spPr>
            <p:txBody>
              <a:bodyPr wrap="none">
                <a:spAutoFit/>
              </a:bodyPr>
              <a:lstStyle/>
              <a:p>
                <a:pPr>
                  <a:lnSpc>
                    <a:spcPct val="140000"/>
                  </a:lnSpc>
                </a:pPr>
                <a:r>
                  <a:rPr lang="en-US" altLang="ko-KR" sz="900">
                    <a:solidFill>
                      <a:srgbClr val="000000"/>
                    </a:solidFill>
                  </a:rPr>
                  <a:t>2002</a:t>
                </a:r>
              </a:p>
            </p:txBody>
          </p:sp>
          <p:sp>
            <p:nvSpPr>
              <p:cNvPr id="134162" name="직사각형 43"/>
              <p:cNvSpPr>
                <a:spLocks noChangeArrowheads="1"/>
              </p:cNvSpPr>
              <p:nvPr/>
            </p:nvSpPr>
            <p:spPr bwMode="auto">
              <a:xfrm>
                <a:off x="3605762" y="6774180"/>
                <a:ext cx="415498" cy="264816"/>
              </a:xfrm>
              <a:prstGeom prst="rect">
                <a:avLst/>
              </a:prstGeom>
              <a:noFill/>
              <a:ln w="9525">
                <a:noFill/>
                <a:miter lim="800000"/>
                <a:headEnd/>
                <a:tailEnd/>
              </a:ln>
            </p:spPr>
            <p:txBody>
              <a:bodyPr wrap="none">
                <a:spAutoFit/>
              </a:bodyPr>
              <a:lstStyle/>
              <a:p>
                <a:pPr>
                  <a:lnSpc>
                    <a:spcPct val="140000"/>
                  </a:lnSpc>
                </a:pPr>
                <a:r>
                  <a:rPr lang="en-US" altLang="ko-KR" sz="900">
                    <a:solidFill>
                      <a:srgbClr val="000000"/>
                    </a:solidFill>
                  </a:rPr>
                  <a:t>2009</a:t>
                </a:r>
              </a:p>
            </p:txBody>
          </p:sp>
        </p:grpSp>
        <p:sp>
          <p:nvSpPr>
            <p:cNvPr id="134156" name="직사각형 37"/>
            <p:cNvSpPr>
              <a:spLocks noChangeArrowheads="1"/>
            </p:cNvSpPr>
            <p:nvPr/>
          </p:nvSpPr>
          <p:spPr bwMode="auto">
            <a:xfrm>
              <a:off x="2103456" y="4791075"/>
              <a:ext cx="861133" cy="245645"/>
            </a:xfrm>
            <a:prstGeom prst="rect">
              <a:avLst/>
            </a:prstGeom>
            <a:noFill/>
            <a:ln w="9525">
              <a:noFill/>
              <a:miter lim="800000"/>
              <a:headEnd/>
              <a:tailEnd/>
            </a:ln>
          </p:spPr>
          <p:txBody>
            <a:bodyPr wrap="none">
              <a:spAutoFit/>
            </a:bodyPr>
            <a:lstStyle/>
            <a:p>
              <a:pPr>
                <a:lnSpc>
                  <a:spcPct val="140000"/>
                </a:lnSpc>
              </a:pPr>
              <a:r>
                <a:rPr lang="en-US" altLang="ko-KR" sz="800">
                  <a:solidFill>
                    <a:srgbClr val="000000"/>
                  </a:solidFill>
                </a:rPr>
                <a:t>Overall Average</a:t>
              </a:r>
            </a:p>
          </p:txBody>
        </p:sp>
        <p:sp>
          <p:nvSpPr>
            <p:cNvPr id="134157" name="직사각형 38"/>
            <p:cNvSpPr>
              <a:spLocks noChangeArrowheads="1"/>
            </p:cNvSpPr>
            <p:nvPr/>
          </p:nvSpPr>
          <p:spPr bwMode="auto">
            <a:xfrm>
              <a:off x="3270452" y="4829175"/>
              <a:ext cx="841897" cy="215444"/>
            </a:xfrm>
            <a:prstGeom prst="rect">
              <a:avLst/>
            </a:prstGeom>
            <a:noFill/>
            <a:ln w="9525">
              <a:noFill/>
              <a:miter lim="800000"/>
              <a:headEnd/>
              <a:tailEnd/>
            </a:ln>
          </p:spPr>
          <p:txBody>
            <a:bodyPr wrap="none">
              <a:spAutoFit/>
            </a:bodyPr>
            <a:lstStyle/>
            <a:p>
              <a:pPr algn="ctr"/>
              <a:r>
                <a:rPr lang="en-US" altLang="ko-KR" sz="800"/>
                <a:t>Local Residents</a:t>
              </a:r>
              <a:endParaRPr lang="ko-KR" altLang="ko-KR" sz="800"/>
            </a:p>
          </p:txBody>
        </p:sp>
        <p:sp>
          <p:nvSpPr>
            <p:cNvPr id="134158" name="직사각형 39"/>
            <p:cNvSpPr>
              <a:spLocks noChangeArrowheads="1"/>
            </p:cNvSpPr>
            <p:nvPr/>
          </p:nvSpPr>
          <p:spPr bwMode="auto">
            <a:xfrm>
              <a:off x="4500570" y="4829175"/>
              <a:ext cx="939681" cy="215444"/>
            </a:xfrm>
            <a:prstGeom prst="rect">
              <a:avLst/>
            </a:prstGeom>
            <a:noFill/>
            <a:ln w="9525">
              <a:noFill/>
              <a:miter lim="800000"/>
              <a:headEnd/>
              <a:tailEnd/>
            </a:ln>
          </p:spPr>
          <p:txBody>
            <a:bodyPr wrap="none">
              <a:spAutoFit/>
            </a:bodyPr>
            <a:lstStyle/>
            <a:p>
              <a:pPr algn="ctr"/>
              <a:r>
                <a:rPr lang="en-US" altLang="ko-KR" sz="800"/>
                <a:t>Domestic Tourists</a:t>
              </a:r>
              <a:endParaRPr lang="ko-KR" altLang="ko-KR" sz="800"/>
            </a:p>
          </p:txBody>
        </p:sp>
      </p:gr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169" name="Group 40"/>
          <p:cNvGrpSpPr>
            <a:grpSpLocks/>
          </p:cNvGrpSpPr>
          <p:nvPr/>
        </p:nvGrpSpPr>
        <p:grpSpPr bwMode="auto">
          <a:xfrm>
            <a:off x="1123950" y="5589588"/>
            <a:ext cx="4838700" cy="3252787"/>
            <a:chOff x="708" y="1071"/>
            <a:chExt cx="3048" cy="2157"/>
          </a:xfrm>
        </p:grpSpPr>
        <p:graphicFrame>
          <p:nvGraphicFramePr>
            <p:cNvPr id="16" name="차트 15"/>
            <p:cNvGraphicFramePr/>
            <p:nvPr/>
          </p:nvGraphicFramePr>
          <p:xfrm>
            <a:off x="708" y="1074"/>
            <a:ext cx="3048" cy="1842"/>
          </p:xfrm>
          <a:graphic>
            <a:graphicData uri="http://schemas.openxmlformats.org/drawingml/2006/chart">
              <c:chart xmlns:c="http://schemas.openxmlformats.org/drawingml/2006/chart" xmlns:r="http://schemas.openxmlformats.org/officeDocument/2006/relationships" r:id="rId2"/>
            </a:graphicData>
          </a:graphic>
        </p:graphicFrame>
        <p:sp>
          <p:nvSpPr>
            <p:cNvPr id="14" name="직사각형 13"/>
            <p:cNvSpPr/>
            <p:nvPr/>
          </p:nvSpPr>
          <p:spPr>
            <a:xfrm>
              <a:off x="708" y="1074"/>
              <a:ext cx="3042" cy="215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800">
                <a:solidFill>
                  <a:srgbClr val="FFFFFF"/>
                </a:solidFill>
                <a:latin typeface="Times New Roman" pitchFamily="18" charset="0"/>
                <a:cs typeface="Times New Roman" pitchFamily="18" charset="0"/>
              </a:endParaRPr>
            </a:p>
          </p:txBody>
        </p:sp>
        <p:sp>
          <p:nvSpPr>
            <p:cNvPr id="15" name="TextBox 14"/>
            <p:cNvSpPr txBox="1"/>
            <p:nvPr/>
          </p:nvSpPr>
          <p:spPr>
            <a:xfrm>
              <a:off x="720" y="1071"/>
              <a:ext cx="405" cy="15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140000"/>
                </a:lnSpc>
                <a:defRPr/>
              </a:pPr>
              <a:r>
                <a:rPr lang="en-US" altLang="ko-KR" sz="800" dirty="0" smtClean="0">
                  <a:latin typeface="Times New Roman" pitchFamily="18" charset="0"/>
                  <a:ea typeface="HY헤드라인M" pitchFamily="18" charset="-127"/>
                  <a:cs typeface="Times New Roman" pitchFamily="18" charset="0"/>
                </a:rPr>
                <a:t>Unit: KW</a:t>
              </a:r>
            </a:p>
          </p:txBody>
        </p:sp>
        <p:sp>
          <p:nvSpPr>
            <p:cNvPr id="135202" name="TextBox 27"/>
            <p:cNvSpPr txBox="1">
              <a:spLocks noChangeArrowheads="1"/>
            </p:cNvSpPr>
            <p:nvPr/>
          </p:nvSpPr>
          <p:spPr bwMode="auto">
            <a:xfrm>
              <a:off x="708" y="3002"/>
              <a:ext cx="546" cy="223"/>
            </a:xfrm>
            <a:prstGeom prst="rect">
              <a:avLst/>
            </a:prstGeom>
            <a:noFill/>
            <a:ln w="9525">
              <a:noFill/>
              <a:miter lim="800000"/>
              <a:headEnd/>
              <a:tailEnd/>
            </a:ln>
          </p:spPr>
          <p:txBody>
            <a:bodyPr>
              <a:spAutoFit/>
            </a:bodyPr>
            <a:lstStyle/>
            <a:p>
              <a:r>
                <a:rPr lang="en-US" altLang="ko-KR" sz="800"/>
                <a:t>N = 1,019</a:t>
              </a:r>
            </a:p>
            <a:p>
              <a:r>
                <a:rPr lang="en-US" altLang="ko-KR" sz="800"/>
                <a:t>Missing = 196</a:t>
              </a:r>
              <a:endParaRPr lang="ko-KR" altLang="en-US" sz="800"/>
            </a:p>
          </p:txBody>
        </p:sp>
      </p:grpSp>
      <p:sp>
        <p:nvSpPr>
          <p:cNvPr id="135170" name="Rectangle 406"/>
          <p:cNvSpPr>
            <a:spLocks noChangeArrowheads="1"/>
          </p:cNvSpPr>
          <p:nvPr/>
        </p:nvSpPr>
        <p:spPr bwMode="auto">
          <a:xfrm>
            <a:off x="0" y="5576888"/>
            <a:ext cx="184150" cy="265112"/>
          </a:xfrm>
          <a:prstGeom prst="rect">
            <a:avLst/>
          </a:prstGeom>
          <a:noFill/>
          <a:ln w="9525">
            <a:noFill/>
            <a:miter lim="800000"/>
            <a:headEnd/>
            <a:tailEnd/>
          </a:ln>
        </p:spPr>
        <p:txBody>
          <a:bodyPr wrap="none" anchor="ctr">
            <a:spAutoFit/>
          </a:bodyPr>
          <a:lstStyle/>
          <a:p>
            <a:pPr algn="ctr" eaLnBrk="0" hangingPunct="0">
              <a:lnSpc>
                <a:spcPct val="140000"/>
              </a:lnSpc>
            </a:pPr>
            <a:endParaRPr lang="ko-KR" altLang="en-US" sz="800"/>
          </a:p>
        </p:txBody>
      </p:sp>
      <p:sp>
        <p:nvSpPr>
          <p:cNvPr id="135171" name="Rectangle 2"/>
          <p:cNvSpPr>
            <a:spLocks noChangeArrowheads="1"/>
          </p:cNvSpPr>
          <p:nvPr/>
        </p:nvSpPr>
        <p:spPr bwMode="auto">
          <a:xfrm>
            <a:off x="0" y="0"/>
            <a:ext cx="184150" cy="265113"/>
          </a:xfrm>
          <a:prstGeom prst="rect">
            <a:avLst/>
          </a:prstGeom>
          <a:noFill/>
          <a:ln w="9525">
            <a:noFill/>
            <a:miter lim="800000"/>
            <a:headEnd/>
            <a:tailEnd/>
          </a:ln>
        </p:spPr>
        <p:txBody>
          <a:bodyPr wrap="none" anchor="ctr">
            <a:spAutoFit/>
          </a:bodyPr>
          <a:lstStyle/>
          <a:p>
            <a:pPr algn="ctr">
              <a:lnSpc>
                <a:spcPct val="140000"/>
              </a:lnSpc>
            </a:pPr>
            <a:endParaRPr lang="ko-KR" altLang="en-US" sz="800"/>
          </a:p>
        </p:txBody>
      </p:sp>
      <p:sp>
        <p:nvSpPr>
          <p:cNvPr id="135172" name="Rectangle 3"/>
          <p:cNvSpPr>
            <a:spLocks noChangeArrowheads="1"/>
          </p:cNvSpPr>
          <p:nvPr/>
        </p:nvSpPr>
        <p:spPr bwMode="auto">
          <a:xfrm>
            <a:off x="0" y="0"/>
            <a:ext cx="184150" cy="265113"/>
          </a:xfrm>
          <a:prstGeom prst="rect">
            <a:avLst/>
          </a:prstGeom>
          <a:noFill/>
          <a:ln w="9525">
            <a:noFill/>
            <a:miter lim="800000"/>
            <a:headEnd/>
            <a:tailEnd/>
          </a:ln>
        </p:spPr>
        <p:txBody>
          <a:bodyPr wrap="none" anchor="ctr">
            <a:spAutoFit/>
          </a:bodyPr>
          <a:lstStyle/>
          <a:p>
            <a:pPr algn="ctr">
              <a:lnSpc>
                <a:spcPct val="140000"/>
              </a:lnSpc>
            </a:pPr>
            <a:endParaRPr lang="ko-KR" altLang="en-US" sz="800"/>
          </a:p>
        </p:txBody>
      </p:sp>
      <p:sp>
        <p:nvSpPr>
          <p:cNvPr id="135173" name="직사각형 12"/>
          <p:cNvSpPr>
            <a:spLocks noChangeArrowheads="1"/>
          </p:cNvSpPr>
          <p:nvPr/>
        </p:nvSpPr>
        <p:spPr bwMode="auto">
          <a:xfrm>
            <a:off x="1125538" y="1281113"/>
            <a:ext cx="4824412" cy="265112"/>
          </a:xfrm>
          <a:prstGeom prst="rect">
            <a:avLst/>
          </a:prstGeom>
          <a:noFill/>
          <a:ln w="9525">
            <a:noFill/>
            <a:miter lim="800000"/>
            <a:headEnd/>
            <a:tailEnd/>
          </a:ln>
        </p:spPr>
        <p:txBody>
          <a:bodyPr>
            <a:spAutoFit/>
          </a:bodyPr>
          <a:lstStyle/>
          <a:p>
            <a:pPr>
              <a:lnSpc>
                <a:spcPct val="140000"/>
              </a:lnSpc>
            </a:pPr>
            <a:r>
              <a:rPr lang="en-US" altLang="ko-KR" sz="800"/>
              <a:t>[Diagram</a:t>
            </a:r>
            <a:r>
              <a:rPr lang="ko-KR" altLang="en-US" sz="800"/>
              <a:t> </a:t>
            </a:r>
            <a:r>
              <a:rPr lang="en-US" altLang="ko-KR" sz="800"/>
              <a:t>5-1-5] Shopping: Average Expenditure per Person</a:t>
            </a:r>
            <a:endParaRPr lang="ko-KR" altLang="en-US" sz="800"/>
          </a:p>
        </p:txBody>
      </p:sp>
      <p:sp>
        <p:nvSpPr>
          <p:cNvPr id="135174" name="슬라이드 번호 개체 틀 13"/>
          <p:cNvSpPr>
            <a:spLocks noGrp="1"/>
          </p:cNvSpPr>
          <p:nvPr>
            <p:ph type="sldNum" sz="quarter" idx="12"/>
          </p:nvPr>
        </p:nvSpPr>
        <p:spPr>
          <a:noFill/>
        </p:spPr>
        <p:txBody>
          <a:bodyPr/>
          <a:lstStyle/>
          <a:p>
            <a:r>
              <a:rPr lang="en-US" altLang="ko-KR" smtClean="0"/>
              <a:t>94</a:t>
            </a:r>
          </a:p>
        </p:txBody>
      </p:sp>
      <p:grpSp>
        <p:nvGrpSpPr>
          <p:cNvPr id="135175" name="Group 38"/>
          <p:cNvGrpSpPr>
            <a:grpSpLocks/>
          </p:cNvGrpSpPr>
          <p:nvPr/>
        </p:nvGrpSpPr>
        <p:grpSpPr bwMode="auto">
          <a:xfrm>
            <a:off x="1090613" y="1689100"/>
            <a:ext cx="4862512" cy="3397250"/>
            <a:chOff x="687" y="1064"/>
            <a:chExt cx="3063" cy="2164"/>
          </a:xfrm>
        </p:grpSpPr>
        <p:sp>
          <p:nvSpPr>
            <p:cNvPr id="2" name="직사각형 14"/>
            <p:cNvSpPr/>
            <p:nvPr/>
          </p:nvSpPr>
          <p:spPr>
            <a:xfrm>
              <a:off x="708" y="1074"/>
              <a:ext cx="3042" cy="215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800">
                <a:solidFill>
                  <a:srgbClr val="FFFFFF"/>
                </a:solidFill>
                <a:latin typeface="Times New Roman" pitchFamily="18" charset="0"/>
                <a:cs typeface="Times New Roman" pitchFamily="18" charset="0"/>
              </a:endParaRPr>
            </a:p>
          </p:txBody>
        </p:sp>
        <p:sp>
          <p:nvSpPr>
            <p:cNvPr id="135196" name="TextBox 27"/>
            <p:cNvSpPr txBox="1">
              <a:spLocks noChangeArrowheads="1"/>
            </p:cNvSpPr>
            <p:nvPr/>
          </p:nvSpPr>
          <p:spPr bwMode="auto">
            <a:xfrm>
              <a:off x="708" y="3002"/>
              <a:ext cx="546" cy="215"/>
            </a:xfrm>
            <a:prstGeom prst="rect">
              <a:avLst/>
            </a:prstGeom>
            <a:noFill/>
            <a:ln w="9525">
              <a:noFill/>
              <a:miter lim="800000"/>
              <a:headEnd/>
              <a:tailEnd/>
            </a:ln>
          </p:spPr>
          <p:txBody>
            <a:bodyPr>
              <a:spAutoFit/>
            </a:bodyPr>
            <a:lstStyle/>
            <a:p>
              <a:r>
                <a:rPr lang="en-US" altLang="ko-KR" sz="800"/>
                <a:t>N = 1,019</a:t>
              </a:r>
            </a:p>
            <a:p>
              <a:r>
                <a:rPr lang="en-US" altLang="ko-KR" sz="800"/>
                <a:t>Missing = 210</a:t>
              </a:r>
              <a:endParaRPr lang="ko-KR" altLang="en-US" sz="800"/>
            </a:p>
          </p:txBody>
        </p:sp>
        <p:graphicFrame>
          <p:nvGraphicFramePr>
            <p:cNvPr id="13" name="차트 12"/>
            <p:cNvGraphicFramePr/>
            <p:nvPr/>
          </p:nvGraphicFramePr>
          <p:xfrm>
            <a:off x="690" y="1068"/>
            <a:ext cx="3045" cy="2112"/>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5"/>
            <p:cNvSpPr txBox="1"/>
            <p:nvPr/>
          </p:nvSpPr>
          <p:spPr>
            <a:xfrm>
              <a:off x="720" y="1074"/>
              <a:ext cx="405" cy="15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140000"/>
                </a:lnSpc>
                <a:defRPr/>
              </a:pPr>
              <a:r>
                <a:rPr lang="en-US" altLang="ko-KR" sz="800" dirty="0" smtClean="0">
                  <a:latin typeface="Times New Roman" pitchFamily="18" charset="0"/>
                  <a:ea typeface="HY헤드라인M" pitchFamily="18" charset="-127"/>
                  <a:cs typeface="Times New Roman" pitchFamily="18" charset="0"/>
                </a:rPr>
                <a:t>Unit: KW</a:t>
              </a:r>
            </a:p>
          </p:txBody>
        </p:sp>
      </p:grpSp>
      <p:sp>
        <p:nvSpPr>
          <p:cNvPr id="135176" name="직사각형 13"/>
          <p:cNvSpPr>
            <a:spLocks noChangeArrowheads="1"/>
          </p:cNvSpPr>
          <p:nvPr/>
        </p:nvSpPr>
        <p:spPr bwMode="auto">
          <a:xfrm>
            <a:off x="1125538" y="5170488"/>
            <a:ext cx="4824412" cy="265112"/>
          </a:xfrm>
          <a:prstGeom prst="rect">
            <a:avLst/>
          </a:prstGeom>
          <a:noFill/>
          <a:ln w="9525">
            <a:noFill/>
            <a:miter lim="800000"/>
            <a:headEnd/>
            <a:tailEnd/>
          </a:ln>
        </p:spPr>
        <p:txBody>
          <a:bodyPr>
            <a:spAutoFit/>
          </a:bodyPr>
          <a:lstStyle/>
          <a:p>
            <a:pPr>
              <a:lnSpc>
                <a:spcPct val="140000"/>
              </a:lnSpc>
            </a:pPr>
            <a:r>
              <a:rPr lang="en-US" altLang="ko-KR" sz="800"/>
              <a:t>[Diagram</a:t>
            </a:r>
            <a:r>
              <a:rPr lang="ko-KR" altLang="en-US" sz="800"/>
              <a:t> </a:t>
            </a:r>
            <a:r>
              <a:rPr lang="en-US" altLang="ko-KR" sz="800"/>
              <a:t>5-1-6]</a:t>
            </a:r>
            <a:r>
              <a:rPr lang="ko-KR" altLang="en-US" sz="800"/>
              <a:t> </a:t>
            </a:r>
            <a:r>
              <a:rPr lang="en-US" altLang="ko-KR" sz="800"/>
              <a:t>Other Expenses: Average Expenditure per Person</a:t>
            </a:r>
            <a:endParaRPr lang="ko-KR" altLang="en-US" sz="800"/>
          </a:p>
        </p:txBody>
      </p:sp>
      <p:grpSp>
        <p:nvGrpSpPr>
          <p:cNvPr id="135177" name="그룹 17"/>
          <p:cNvGrpSpPr>
            <a:grpSpLocks/>
          </p:cNvGrpSpPr>
          <p:nvPr/>
        </p:nvGrpSpPr>
        <p:grpSpPr bwMode="auto">
          <a:xfrm>
            <a:off x="2103438" y="4476750"/>
            <a:ext cx="3336925" cy="581025"/>
            <a:chOff x="2103456" y="4791075"/>
            <a:chExt cx="3336795" cy="581028"/>
          </a:xfrm>
        </p:grpSpPr>
        <p:grpSp>
          <p:nvGrpSpPr>
            <p:cNvPr id="135187" name="그룹 18"/>
            <p:cNvGrpSpPr>
              <a:grpSpLocks/>
            </p:cNvGrpSpPr>
            <p:nvPr/>
          </p:nvGrpSpPr>
          <p:grpSpPr bwMode="auto">
            <a:xfrm>
              <a:off x="3006056" y="5107287"/>
              <a:ext cx="1199411" cy="264816"/>
              <a:chOff x="2821849" y="6774180"/>
              <a:chExt cx="1199411" cy="264816"/>
            </a:xfrm>
          </p:grpSpPr>
          <p:pic>
            <p:nvPicPr>
              <p:cNvPr id="135191" name="Picture 14"/>
              <p:cNvPicPr>
                <a:picLocks noChangeAspect="1" noChangeArrowheads="1"/>
              </p:cNvPicPr>
              <p:nvPr/>
            </p:nvPicPr>
            <p:blipFill>
              <a:blip r:embed="rId4" cstate="print"/>
              <a:srcRect/>
              <a:stretch>
                <a:fillRect/>
              </a:stretch>
            </p:blipFill>
            <p:spPr bwMode="auto">
              <a:xfrm>
                <a:off x="2821849" y="6870682"/>
                <a:ext cx="108000" cy="117818"/>
              </a:xfrm>
              <a:prstGeom prst="rect">
                <a:avLst/>
              </a:prstGeom>
              <a:noFill/>
              <a:ln w="9525" algn="ctr">
                <a:noFill/>
                <a:miter lim="800000"/>
                <a:headEnd/>
                <a:tailEnd/>
              </a:ln>
            </p:spPr>
          </p:pic>
          <p:pic>
            <p:nvPicPr>
              <p:cNvPr id="135192" name="Picture 15"/>
              <p:cNvPicPr>
                <a:picLocks noChangeAspect="1" noChangeArrowheads="1"/>
              </p:cNvPicPr>
              <p:nvPr/>
            </p:nvPicPr>
            <p:blipFill>
              <a:blip r:embed="rId5" cstate="print"/>
              <a:srcRect/>
              <a:stretch>
                <a:fillRect/>
              </a:stretch>
            </p:blipFill>
            <p:spPr bwMode="auto">
              <a:xfrm>
                <a:off x="3497762" y="6867912"/>
                <a:ext cx="108000" cy="115715"/>
              </a:xfrm>
              <a:prstGeom prst="rect">
                <a:avLst/>
              </a:prstGeom>
              <a:noFill/>
              <a:ln w="9525" algn="ctr">
                <a:noFill/>
                <a:miter lim="800000"/>
                <a:headEnd/>
                <a:tailEnd/>
              </a:ln>
            </p:spPr>
          </p:pic>
          <p:sp>
            <p:nvSpPr>
              <p:cNvPr id="135193" name="직사각형 24"/>
              <p:cNvSpPr>
                <a:spLocks noChangeArrowheads="1"/>
              </p:cNvSpPr>
              <p:nvPr/>
            </p:nvSpPr>
            <p:spPr bwMode="auto">
              <a:xfrm>
                <a:off x="2907028" y="6774180"/>
                <a:ext cx="415498" cy="264816"/>
              </a:xfrm>
              <a:prstGeom prst="rect">
                <a:avLst/>
              </a:prstGeom>
              <a:noFill/>
              <a:ln w="9525">
                <a:noFill/>
                <a:miter lim="800000"/>
                <a:headEnd/>
                <a:tailEnd/>
              </a:ln>
            </p:spPr>
            <p:txBody>
              <a:bodyPr wrap="none">
                <a:spAutoFit/>
              </a:bodyPr>
              <a:lstStyle/>
              <a:p>
                <a:pPr>
                  <a:lnSpc>
                    <a:spcPct val="140000"/>
                  </a:lnSpc>
                </a:pPr>
                <a:r>
                  <a:rPr lang="en-US" altLang="ko-KR" sz="900">
                    <a:solidFill>
                      <a:srgbClr val="000000"/>
                    </a:solidFill>
                  </a:rPr>
                  <a:t>2002</a:t>
                </a:r>
              </a:p>
            </p:txBody>
          </p:sp>
          <p:sp>
            <p:nvSpPr>
              <p:cNvPr id="135194" name="직사각형 25"/>
              <p:cNvSpPr>
                <a:spLocks noChangeArrowheads="1"/>
              </p:cNvSpPr>
              <p:nvPr/>
            </p:nvSpPr>
            <p:spPr bwMode="auto">
              <a:xfrm>
                <a:off x="3605762" y="6774180"/>
                <a:ext cx="415498" cy="264816"/>
              </a:xfrm>
              <a:prstGeom prst="rect">
                <a:avLst/>
              </a:prstGeom>
              <a:noFill/>
              <a:ln w="9525">
                <a:noFill/>
                <a:miter lim="800000"/>
                <a:headEnd/>
                <a:tailEnd/>
              </a:ln>
            </p:spPr>
            <p:txBody>
              <a:bodyPr wrap="none">
                <a:spAutoFit/>
              </a:bodyPr>
              <a:lstStyle/>
              <a:p>
                <a:pPr>
                  <a:lnSpc>
                    <a:spcPct val="140000"/>
                  </a:lnSpc>
                </a:pPr>
                <a:r>
                  <a:rPr lang="en-US" altLang="ko-KR" sz="900">
                    <a:solidFill>
                      <a:srgbClr val="000000"/>
                    </a:solidFill>
                  </a:rPr>
                  <a:t>2009</a:t>
                </a:r>
              </a:p>
            </p:txBody>
          </p:sp>
        </p:grpSp>
        <p:sp>
          <p:nvSpPr>
            <p:cNvPr id="135188" name="직사각형 19"/>
            <p:cNvSpPr>
              <a:spLocks noChangeArrowheads="1"/>
            </p:cNvSpPr>
            <p:nvPr/>
          </p:nvSpPr>
          <p:spPr bwMode="auto">
            <a:xfrm>
              <a:off x="2103456" y="4791075"/>
              <a:ext cx="861133" cy="245645"/>
            </a:xfrm>
            <a:prstGeom prst="rect">
              <a:avLst/>
            </a:prstGeom>
            <a:noFill/>
            <a:ln w="9525">
              <a:noFill/>
              <a:miter lim="800000"/>
              <a:headEnd/>
              <a:tailEnd/>
            </a:ln>
          </p:spPr>
          <p:txBody>
            <a:bodyPr wrap="none">
              <a:spAutoFit/>
            </a:bodyPr>
            <a:lstStyle/>
            <a:p>
              <a:pPr>
                <a:lnSpc>
                  <a:spcPct val="140000"/>
                </a:lnSpc>
              </a:pPr>
              <a:r>
                <a:rPr lang="en-US" altLang="ko-KR" sz="800">
                  <a:solidFill>
                    <a:srgbClr val="000000"/>
                  </a:solidFill>
                </a:rPr>
                <a:t>Overall Average</a:t>
              </a:r>
            </a:p>
          </p:txBody>
        </p:sp>
        <p:sp>
          <p:nvSpPr>
            <p:cNvPr id="135189" name="직사각형 20"/>
            <p:cNvSpPr>
              <a:spLocks noChangeArrowheads="1"/>
            </p:cNvSpPr>
            <p:nvPr/>
          </p:nvSpPr>
          <p:spPr bwMode="auto">
            <a:xfrm>
              <a:off x="3270452" y="4829175"/>
              <a:ext cx="841897" cy="215444"/>
            </a:xfrm>
            <a:prstGeom prst="rect">
              <a:avLst/>
            </a:prstGeom>
            <a:noFill/>
            <a:ln w="9525">
              <a:noFill/>
              <a:miter lim="800000"/>
              <a:headEnd/>
              <a:tailEnd/>
            </a:ln>
          </p:spPr>
          <p:txBody>
            <a:bodyPr wrap="none">
              <a:spAutoFit/>
            </a:bodyPr>
            <a:lstStyle/>
            <a:p>
              <a:pPr algn="ctr"/>
              <a:r>
                <a:rPr lang="en-US" altLang="ko-KR" sz="800"/>
                <a:t>Local Residents</a:t>
              </a:r>
              <a:endParaRPr lang="ko-KR" altLang="ko-KR" sz="800"/>
            </a:p>
          </p:txBody>
        </p:sp>
        <p:sp>
          <p:nvSpPr>
            <p:cNvPr id="135190" name="직사각형 21"/>
            <p:cNvSpPr>
              <a:spLocks noChangeArrowheads="1"/>
            </p:cNvSpPr>
            <p:nvPr/>
          </p:nvSpPr>
          <p:spPr bwMode="auto">
            <a:xfrm>
              <a:off x="4500570" y="4829175"/>
              <a:ext cx="939681" cy="215444"/>
            </a:xfrm>
            <a:prstGeom prst="rect">
              <a:avLst/>
            </a:prstGeom>
            <a:noFill/>
            <a:ln w="9525">
              <a:noFill/>
              <a:miter lim="800000"/>
              <a:headEnd/>
              <a:tailEnd/>
            </a:ln>
          </p:spPr>
          <p:txBody>
            <a:bodyPr wrap="none">
              <a:spAutoFit/>
            </a:bodyPr>
            <a:lstStyle/>
            <a:p>
              <a:pPr algn="ctr"/>
              <a:r>
                <a:rPr lang="en-US" altLang="ko-KR" sz="800"/>
                <a:t>Domestic Tourists</a:t>
              </a:r>
              <a:endParaRPr lang="ko-KR" altLang="ko-KR" sz="800"/>
            </a:p>
          </p:txBody>
        </p:sp>
      </p:grpSp>
      <p:grpSp>
        <p:nvGrpSpPr>
          <p:cNvPr id="135178" name="그룹 26"/>
          <p:cNvGrpSpPr>
            <a:grpSpLocks/>
          </p:cNvGrpSpPr>
          <p:nvPr/>
        </p:nvGrpSpPr>
        <p:grpSpPr bwMode="auto">
          <a:xfrm>
            <a:off x="2103438" y="8194675"/>
            <a:ext cx="3336925" cy="581025"/>
            <a:chOff x="2103456" y="4791075"/>
            <a:chExt cx="3336795" cy="581028"/>
          </a:xfrm>
        </p:grpSpPr>
        <p:grpSp>
          <p:nvGrpSpPr>
            <p:cNvPr id="135179" name="그룹 27"/>
            <p:cNvGrpSpPr>
              <a:grpSpLocks/>
            </p:cNvGrpSpPr>
            <p:nvPr/>
          </p:nvGrpSpPr>
          <p:grpSpPr bwMode="auto">
            <a:xfrm>
              <a:off x="3006056" y="5107287"/>
              <a:ext cx="1199411" cy="264816"/>
              <a:chOff x="2821849" y="6774180"/>
              <a:chExt cx="1199411" cy="264816"/>
            </a:xfrm>
          </p:grpSpPr>
          <p:pic>
            <p:nvPicPr>
              <p:cNvPr id="135183" name="Picture 14"/>
              <p:cNvPicPr>
                <a:picLocks noChangeAspect="1" noChangeArrowheads="1"/>
              </p:cNvPicPr>
              <p:nvPr/>
            </p:nvPicPr>
            <p:blipFill>
              <a:blip r:embed="rId4" cstate="print"/>
              <a:srcRect/>
              <a:stretch>
                <a:fillRect/>
              </a:stretch>
            </p:blipFill>
            <p:spPr bwMode="auto">
              <a:xfrm>
                <a:off x="2821849" y="6870682"/>
                <a:ext cx="108000" cy="117818"/>
              </a:xfrm>
              <a:prstGeom prst="rect">
                <a:avLst/>
              </a:prstGeom>
              <a:noFill/>
              <a:ln w="9525" algn="ctr">
                <a:noFill/>
                <a:miter lim="800000"/>
                <a:headEnd/>
                <a:tailEnd/>
              </a:ln>
            </p:spPr>
          </p:pic>
          <p:pic>
            <p:nvPicPr>
              <p:cNvPr id="135184" name="Picture 15"/>
              <p:cNvPicPr>
                <a:picLocks noChangeAspect="1" noChangeArrowheads="1"/>
              </p:cNvPicPr>
              <p:nvPr/>
            </p:nvPicPr>
            <p:blipFill>
              <a:blip r:embed="rId5" cstate="print"/>
              <a:srcRect/>
              <a:stretch>
                <a:fillRect/>
              </a:stretch>
            </p:blipFill>
            <p:spPr bwMode="auto">
              <a:xfrm>
                <a:off x="3497762" y="6867912"/>
                <a:ext cx="108000" cy="115715"/>
              </a:xfrm>
              <a:prstGeom prst="rect">
                <a:avLst/>
              </a:prstGeom>
              <a:noFill/>
              <a:ln w="9525" algn="ctr">
                <a:noFill/>
                <a:miter lim="800000"/>
                <a:headEnd/>
                <a:tailEnd/>
              </a:ln>
            </p:spPr>
          </p:pic>
          <p:sp>
            <p:nvSpPr>
              <p:cNvPr id="135185" name="직사각형 33"/>
              <p:cNvSpPr>
                <a:spLocks noChangeArrowheads="1"/>
              </p:cNvSpPr>
              <p:nvPr/>
            </p:nvSpPr>
            <p:spPr bwMode="auto">
              <a:xfrm>
                <a:off x="2907028" y="6774180"/>
                <a:ext cx="415498" cy="264816"/>
              </a:xfrm>
              <a:prstGeom prst="rect">
                <a:avLst/>
              </a:prstGeom>
              <a:noFill/>
              <a:ln w="9525">
                <a:noFill/>
                <a:miter lim="800000"/>
                <a:headEnd/>
                <a:tailEnd/>
              </a:ln>
            </p:spPr>
            <p:txBody>
              <a:bodyPr wrap="none">
                <a:spAutoFit/>
              </a:bodyPr>
              <a:lstStyle/>
              <a:p>
                <a:pPr>
                  <a:lnSpc>
                    <a:spcPct val="140000"/>
                  </a:lnSpc>
                </a:pPr>
                <a:r>
                  <a:rPr lang="en-US" altLang="ko-KR" sz="900">
                    <a:solidFill>
                      <a:srgbClr val="000000"/>
                    </a:solidFill>
                  </a:rPr>
                  <a:t>2002</a:t>
                </a:r>
              </a:p>
            </p:txBody>
          </p:sp>
          <p:sp>
            <p:nvSpPr>
              <p:cNvPr id="135186" name="직사각형 34"/>
              <p:cNvSpPr>
                <a:spLocks noChangeArrowheads="1"/>
              </p:cNvSpPr>
              <p:nvPr/>
            </p:nvSpPr>
            <p:spPr bwMode="auto">
              <a:xfrm>
                <a:off x="3605762" y="6774180"/>
                <a:ext cx="415498" cy="264816"/>
              </a:xfrm>
              <a:prstGeom prst="rect">
                <a:avLst/>
              </a:prstGeom>
              <a:noFill/>
              <a:ln w="9525">
                <a:noFill/>
                <a:miter lim="800000"/>
                <a:headEnd/>
                <a:tailEnd/>
              </a:ln>
            </p:spPr>
            <p:txBody>
              <a:bodyPr wrap="none">
                <a:spAutoFit/>
              </a:bodyPr>
              <a:lstStyle/>
              <a:p>
                <a:pPr>
                  <a:lnSpc>
                    <a:spcPct val="140000"/>
                  </a:lnSpc>
                </a:pPr>
                <a:r>
                  <a:rPr lang="en-US" altLang="ko-KR" sz="900">
                    <a:solidFill>
                      <a:srgbClr val="000000"/>
                    </a:solidFill>
                  </a:rPr>
                  <a:t>2009</a:t>
                </a:r>
              </a:p>
            </p:txBody>
          </p:sp>
        </p:grpSp>
        <p:sp>
          <p:nvSpPr>
            <p:cNvPr id="135180" name="직사각형 28"/>
            <p:cNvSpPr>
              <a:spLocks noChangeArrowheads="1"/>
            </p:cNvSpPr>
            <p:nvPr/>
          </p:nvSpPr>
          <p:spPr bwMode="auto">
            <a:xfrm>
              <a:off x="2103456" y="4791075"/>
              <a:ext cx="861133" cy="245645"/>
            </a:xfrm>
            <a:prstGeom prst="rect">
              <a:avLst/>
            </a:prstGeom>
            <a:noFill/>
            <a:ln w="9525">
              <a:noFill/>
              <a:miter lim="800000"/>
              <a:headEnd/>
              <a:tailEnd/>
            </a:ln>
          </p:spPr>
          <p:txBody>
            <a:bodyPr wrap="none">
              <a:spAutoFit/>
            </a:bodyPr>
            <a:lstStyle/>
            <a:p>
              <a:pPr>
                <a:lnSpc>
                  <a:spcPct val="140000"/>
                </a:lnSpc>
              </a:pPr>
              <a:r>
                <a:rPr lang="en-US" altLang="ko-KR" sz="800">
                  <a:solidFill>
                    <a:srgbClr val="000000"/>
                  </a:solidFill>
                </a:rPr>
                <a:t>Overall Average</a:t>
              </a:r>
            </a:p>
          </p:txBody>
        </p:sp>
        <p:sp>
          <p:nvSpPr>
            <p:cNvPr id="135181" name="직사각형 29"/>
            <p:cNvSpPr>
              <a:spLocks noChangeArrowheads="1"/>
            </p:cNvSpPr>
            <p:nvPr/>
          </p:nvSpPr>
          <p:spPr bwMode="auto">
            <a:xfrm>
              <a:off x="3270452" y="4829175"/>
              <a:ext cx="841897" cy="215444"/>
            </a:xfrm>
            <a:prstGeom prst="rect">
              <a:avLst/>
            </a:prstGeom>
            <a:noFill/>
            <a:ln w="9525">
              <a:noFill/>
              <a:miter lim="800000"/>
              <a:headEnd/>
              <a:tailEnd/>
            </a:ln>
          </p:spPr>
          <p:txBody>
            <a:bodyPr wrap="none">
              <a:spAutoFit/>
            </a:bodyPr>
            <a:lstStyle/>
            <a:p>
              <a:pPr algn="ctr"/>
              <a:r>
                <a:rPr lang="en-US" altLang="ko-KR" sz="800"/>
                <a:t>Local Residents</a:t>
              </a:r>
              <a:endParaRPr lang="ko-KR" altLang="ko-KR" sz="800"/>
            </a:p>
          </p:txBody>
        </p:sp>
        <p:sp>
          <p:nvSpPr>
            <p:cNvPr id="135182" name="직사각형 30"/>
            <p:cNvSpPr>
              <a:spLocks noChangeArrowheads="1"/>
            </p:cNvSpPr>
            <p:nvPr/>
          </p:nvSpPr>
          <p:spPr bwMode="auto">
            <a:xfrm>
              <a:off x="4500570" y="4829175"/>
              <a:ext cx="939681" cy="215444"/>
            </a:xfrm>
            <a:prstGeom prst="rect">
              <a:avLst/>
            </a:prstGeom>
            <a:noFill/>
            <a:ln w="9525">
              <a:noFill/>
              <a:miter lim="800000"/>
              <a:headEnd/>
              <a:tailEnd/>
            </a:ln>
          </p:spPr>
          <p:txBody>
            <a:bodyPr wrap="none">
              <a:spAutoFit/>
            </a:bodyPr>
            <a:lstStyle/>
            <a:p>
              <a:pPr algn="ctr"/>
              <a:r>
                <a:rPr lang="en-US" altLang="ko-KR" sz="800"/>
                <a:t>Domestic Tourists</a:t>
              </a:r>
              <a:endParaRPr lang="ko-KR" altLang="ko-KR" sz="800"/>
            </a:p>
          </p:txBody>
        </p:sp>
      </p:gr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9604" name="Group 36"/>
          <p:cNvGraphicFramePr>
            <a:graphicFrameLocks noGrp="1"/>
          </p:cNvGraphicFramePr>
          <p:nvPr/>
        </p:nvGraphicFramePr>
        <p:xfrm>
          <a:off x="1130300" y="2936875"/>
          <a:ext cx="4810125" cy="3455988"/>
        </p:xfrm>
        <a:graphic>
          <a:graphicData uri="http://schemas.openxmlformats.org/drawingml/2006/table">
            <a:tbl>
              <a:tblPr/>
              <a:tblGrid>
                <a:gridCol w="2405063"/>
                <a:gridCol w="2405062"/>
              </a:tblGrid>
              <a:tr h="479425">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000" b="0" i="0" u="none" strike="noStrike" cap="none" normalizeH="0" baseline="0" smtClean="0">
                          <a:ln>
                            <a:noFill/>
                          </a:ln>
                          <a:solidFill>
                            <a:schemeClr val="tx1"/>
                          </a:solidFill>
                          <a:effectLst/>
                          <a:latin typeface="Times New Roman" pitchFamily="18" charset="0"/>
                          <a:ea typeface="HY헤드라인M" pitchFamily="18" charset="-127"/>
                        </a:rPr>
                        <a:t>Division of Industries according to the Industrial Relations Table</a:t>
                      </a:r>
                      <a:endParaRPr kumimoji="1"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000" b="0" i="0" u="none" strike="noStrike" cap="none" normalizeH="0" baseline="0" smtClean="0">
                          <a:ln>
                            <a:noFill/>
                          </a:ln>
                          <a:solidFill>
                            <a:schemeClr val="tx1"/>
                          </a:solidFill>
                          <a:effectLst/>
                          <a:latin typeface="Times New Roman" pitchFamily="18" charset="0"/>
                          <a:ea typeface="HY헤드라인M" pitchFamily="18" charset="-127"/>
                        </a:rPr>
                        <a:t>Total Accumulate Expenditure (KW)</a:t>
                      </a:r>
                      <a:endParaRPr kumimoji="1"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r>
              <a:tr h="517525">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000" b="0" i="0" u="none" strike="noStrike" cap="none" normalizeH="0" baseline="0" smtClean="0">
                          <a:ln>
                            <a:noFill/>
                          </a:ln>
                          <a:solidFill>
                            <a:schemeClr val="tx1"/>
                          </a:solidFill>
                          <a:effectLst/>
                          <a:latin typeface="Times New Roman" pitchFamily="18" charset="0"/>
                          <a:ea typeface="HY헤드라인M" pitchFamily="18" charset="-127"/>
                        </a:rPr>
                        <a:t>Food and Beverage Industry</a:t>
                      </a:r>
                      <a:endParaRPr kumimoji="1"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19050" marB="1905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rPr>
                        <a:t>       </a:t>
                      </a: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37,828,807,578 </a:t>
                      </a:r>
                    </a:p>
                  </a:txBody>
                  <a:tcPr marL="9525" marR="9525" marT="9525"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517525">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000" b="0" i="0" u="none" strike="noStrike" cap="none" normalizeH="0" baseline="0" smtClean="0">
                          <a:ln>
                            <a:noFill/>
                          </a:ln>
                          <a:solidFill>
                            <a:schemeClr val="tx1"/>
                          </a:solidFill>
                          <a:effectLst/>
                          <a:latin typeface="Times New Roman" pitchFamily="18" charset="0"/>
                          <a:ea typeface="HY헤드라인M" pitchFamily="18" charset="-127"/>
                        </a:rPr>
                        <a:t>Retail Industry</a:t>
                      </a:r>
                      <a:endParaRPr kumimoji="1"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19050" marB="1905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rPr>
                        <a:t>       </a:t>
                      </a: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10,842,500,322 </a:t>
                      </a:r>
                    </a:p>
                  </a:txBody>
                  <a:tcPr marL="9525" marR="9525" marT="9525"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517525">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000" b="0" i="0" u="none" strike="noStrike" cap="none" normalizeH="0" baseline="0" smtClean="0">
                          <a:ln>
                            <a:noFill/>
                          </a:ln>
                          <a:solidFill>
                            <a:schemeClr val="tx1"/>
                          </a:solidFill>
                          <a:effectLst/>
                          <a:latin typeface="Times New Roman" pitchFamily="18" charset="0"/>
                          <a:ea typeface="HY헤드라인M" pitchFamily="18" charset="-127"/>
                        </a:rPr>
                        <a:t>Transportation Industry</a:t>
                      </a:r>
                      <a:endParaRPr kumimoji="1"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19050" marB="1905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rPr>
                        <a:t>       </a:t>
                      </a: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54,053,898,570 </a:t>
                      </a:r>
                    </a:p>
                  </a:txBody>
                  <a:tcPr marL="9525" marR="9525" marT="9525"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444500">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000" b="0" i="0" u="none" strike="noStrike" cap="none" normalizeH="0" baseline="0" smtClean="0">
                          <a:ln>
                            <a:noFill/>
                          </a:ln>
                          <a:solidFill>
                            <a:schemeClr val="tx1"/>
                          </a:solidFill>
                          <a:effectLst/>
                          <a:latin typeface="Times New Roman" pitchFamily="18" charset="0"/>
                          <a:ea typeface="HY헤드라인M" pitchFamily="18" charset="-127"/>
                        </a:rPr>
                        <a:t>Accommodation Industry</a:t>
                      </a:r>
                      <a:endParaRPr kumimoji="1"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19050" marB="1905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rPr>
                        <a:t>       </a:t>
                      </a: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25,659,989,334 </a:t>
                      </a:r>
                    </a:p>
                  </a:txBody>
                  <a:tcPr marL="9525" marR="9525" marT="9525"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519113">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000" b="0" i="0" u="none" strike="noStrike" cap="none" normalizeH="0" baseline="0" smtClean="0">
                          <a:ln>
                            <a:noFill/>
                          </a:ln>
                          <a:solidFill>
                            <a:schemeClr val="tx1"/>
                          </a:solidFill>
                          <a:effectLst/>
                          <a:latin typeface="Times New Roman" pitchFamily="18" charset="0"/>
                          <a:ea typeface="HY헤드라인M" pitchFamily="18" charset="-127"/>
                        </a:rPr>
                        <a:t>Other Cultural &amp; Recreational Industry</a:t>
                      </a:r>
                      <a:endParaRPr kumimoji="1"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19050" marB="1905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rPr>
                        <a:t>       </a:t>
                      </a: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31,940,669,718 </a:t>
                      </a:r>
                    </a:p>
                  </a:txBody>
                  <a:tcPr marL="9525" marR="9525" marT="9525"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460375">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000" b="0" i="0" u="none" strike="noStrike" cap="none" normalizeH="0" baseline="0" smtClean="0">
                          <a:ln>
                            <a:noFill/>
                          </a:ln>
                          <a:solidFill>
                            <a:schemeClr val="tx1"/>
                          </a:solidFill>
                          <a:effectLst/>
                          <a:latin typeface="Times New Roman" pitchFamily="18" charset="0"/>
                          <a:ea typeface="HY헤드라인M" pitchFamily="18" charset="-127"/>
                        </a:rPr>
                        <a:t>TOTAL</a:t>
                      </a:r>
                      <a:endParaRPr kumimoji="1"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19050" marB="1905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rPr>
                        <a:t>     </a:t>
                      </a: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160,325,865,522 </a:t>
                      </a:r>
                    </a:p>
                  </a:txBody>
                  <a:tcPr marL="9525" marR="9525" marT="9525"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0C0C0"/>
                    </a:solidFill>
                  </a:tcPr>
                </a:tc>
              </a:tr>
            </a:tbl>
          </a:graphicData>
        </a:graphic>
      </p:graphicFrame>
      <p:sp>
        <p:nvSpPr>
          <p:cNvPr id="136219" name="Text Box 31"/>
          <p:cNvSpPr txBox="1">
            <a:spLocks noChangeArrowheads="1"/>
          </p:cNvSpPr>
          <p:nvPr/>
        </p:nvSpPr>
        <p:spPr bwMode="auto">
          <a:xfrm>
            <a:off x="1125538" y="1993900"/>
            <a:ext cx="4979987" cy="469900"/>
          </a:xfrm>
          <a:prstGeom prst="rect">
            <a:avLst/>
          </a:prstGeom>
          <a:noFill/>
          <a:ln w="9525">
            <a:noFill/>
            <a:miter lim="800000"/>
            <a:headEnd/>
            <a:tailEnd/>
          </a:ln>
        </p:spPr>
        <p:txBody>
          <a:bodyPr lIns="0" tIns="0" rIns="0" bIns="0">
            <a:spAutoFit/>
          </a:bodyPr>
          <a:lstStyle/>
          <a:p>
            <a:pPr marL="190500" indent="-190500" algn="just">
              <a:lnSpc>
                <a:spcPct val="140000"/>
              </a:lnSpc>
              <a:buFontTx/>
              <a:buAutoNum type="arabicParenR"/>
            </a:pPr>
            <a:r>
              <a:rPr lang="en-US" altLang="ko-KR" sz="1100" b="1"/>
              <a:t>Total Consumption and Spending by Visitors</a:t>
            </a:r>
          </a:p>
          <a:p>
            <a:pPr marL="190500" indent="-190500" algn="just">
              <a:lnSpc>
                <a:spcPct val="140000"/>
              </a:lnSpc>
            </a:pPr>
            <a:r>
              <a:rPr lang="en-US" altLang="ko-KR" sz="1100" b="1"/>
              <a:t>    – Approximately 160.3 Billion KW</a:t>
            </a:r>
            <a:endParaRPr lang="ko-KR" altLang="en-US" sz="1100" b="1"/>
          </a:p>
        </p:txBody>
      </p:sp>
      <p:sp>
        <p:nvSpPr>
          <p:cNvPr id="136220" name="Rectangle 32"/>
          <p:cNvSpPr>
            <a:spLocks noChangeArrowheads="1"/>
          </p:cNvSpPr>
          <p:nvPr/>
        </p:nvSpPr>
        <p:spPr bwMode="auto">
          <a:xfrm>
            <a:off x="1120775" y="7770813"/>
            <a:ext cx="4838700" cy="1143000"/>
          </a:xfrm>
          <a:prstGeom prst="rect">
            <a:avLst/>
          </a:prstGeom>
          <a:noFill/>
          <a:ln w="9525">
            <a:noFill/>
            <a:miter lim="800000"/>
            <a:headEnd/>
            <a:tailEnd/>
          </a:ln>
        </p:spPr>
        <p:txBody>
          <a:bodyPr lIns="0" tIns="0" rIns="0" bIns="0">
            <a:spAutoFit/>
          </a:bodyPr>
          <a:lstStyle/>
          <a:p>
            <a:pPr algn="just">
              <a:lnSpc>
                <a:spcPct val="150000"/>
              </a:lnSpc>
            </a:pPr>
            <a:r>
              <a:rPr lang="en-US" altLang="ko-KR"/>
              <a:t>The results of the total expenditures at the 2009 Korea Floritopia using the average expenditure for each visitor was approximately 160.3 billion KW. This can be divided into the following categories: Food and Beverage Industry (37.8 billion KW), Retail Industry (10.8 billion KW), Transportation Industry (54.1 billion KW), Accommodation Industry (25.7 billion KW) and Other Cultural and Recreational Industry (31.9 billion KW).</a:t>
            </a:r>
            <a:endParaRPr lang="en-US" altLang="ko-KR" b="1"/>
          </a:p>
        </p:txBody>
      </p:sp>
      <p:sp>
        <p:nvSpPr>
          <p:cNvPr id="136221" name="Rectangle 2"/>
          <p:cNvSpPr>
            <a:spLocks noChangeArrowheads="1"/>
          </p:cNvSpPr>
          <p:nvPr/>
        </p:nvSpPr>
        <p:spPr bwMode="auto">
          <a:xfrm>
            <a:off x="1000125" y="1552575"/>
            <a:ext cx="4876800" cy="304800"/>
          </a:xfrm>
          <a:prstGeom prst="rect">
            <a:avLst/>
          </a:prstGeom>
          <a:noFill/>
          <a:ln w="9525">
            <a:noFill/>
            <a:miter lim="800000"/>
            <a:headEnd/>
            <a:tailEnd/>
          </a:ln>
        </p:spPr>
        <p:txBody>
          <a:bodyPr wrap="none" anchor="ctr"/>
          <a:lstStyle/>
          <a:p>
            <a:pPr marL="190500" indent="-190500" algn="dist">
              <a:buFontTx/>
              <a:buAutoNum type="arabicPeriod" startAt="4"/>
            </a:pPr>
            <a:r>
              <a:rPr lang="en-US" altLang="ko-KR" sz="1200" b="1"/>
              <a:t>Expected Economic Ripple Effect from the Total Consumption</a:t>
            </a:r>
          </a:p>
          <a:p>
            <a:pPr marL="190500" indent="-190500" algn="dist"/>
            <a:r>
              <a:rPr lang="en-US" altLang="ko-KR" sz="1200" b="1"/>
              <a:t>    and Spending by Visitors</a:t>
            </a:r>
            <a:endParaRPr lang="ko-KR" altLang="en-US" sz="1200" b="1"/>
          </a:p>
        </p:txBody>
      </p:sp>
      <p:sp>
        <p:nvSpPr>
          <p:cNvPr id="136222" name="Text Box 31"/>
          <p:cNvSpPr txBox="1">
            <a:spLocks noChangeArrowheads="1"/>
          </p:cNvSpPr>
          <p:nvPr/>
        </p:nvSpPr>
        <p:spPr bwMode="auto">
          <a:xfrm>
            <a:off x="1131888" y="6448425"/>
            <a:ext cx="4979987" cy="190500"/>
          </a:xfrm>
          <a:prstGeom prst="rect">
            <a:avLst/>
          </a:prstGeom>
          <a:noFill/>
          <a:ln w="9525">
            <a:noFill/>
            <a:miter lim="800000"/>
            <a:headEnd/>
            <a:tailEnd/>
          </a:ln>
        </p:spPr>
        <p:txBody>
          <a:bodyPr lIns="0" tIns="0" rIns="0" bIns="0">
            <a:spAutoFit/>
          </a:bodyPr>
          <a:lstStyle/>
          <a:p>
            <a:pPr algn="just">
              <a:lnSpc>
                <a:spcPct val="140000"/>
              </a:lnSpc>
            </a:pPr>
            <a:r>
              <a:rPr lang="en-US" altLang="ko-KR" sz="900"/>
              <a:t>Calculated from the Inter-Industrial Index, Bank of Korea (2003). </a:t>
            </a:r>
            <a:endParaRPr lang="ko-KR" altLang="en-US" sz="900"/>
          </a:p>
        </p:txBody>
      </p:sp>
      <p:sp>
        <p:nvSpPr>
          <p:cNvPr id="136223" name="직사각형 8"/>
          <p:cNvSpPr>
            <a:spLocks noChangeArrowheads="1"/>
          </p:cNvSpPr>
          <p:nvPr/>
        </p:nvSpPr>
        <p:spPr bwMode="auto">
          <a:xfrm>
            <a:off x="1120775" y="2576513"/>
            <a:ext cx="3873500" cy="304800"/>
          </a:xfrm>
          <a:prstGeom prst="rect">
            <a:avLst/>
          </a:prstGeom>
          <a:noFill/>
          <a:ln w="9525">
            <a:noFill/>
            <a:miter lim="800000"/>
            <a:headEnd/>
            <a:tailEnd/>
          </a:ln>
        </p:spPr>
        <p:txBody>
          <a:bodyPr wrap="none">
            <a:spAutoFit/>
          </a:bodyPr>
          <a:lstStyle/>
          <a:p>
            <a:pPr>
              <a:lnSpc>
                <a:spcPct val="140000"/>
              </a:lnSpc>
            </a:pPr>
            <a:r>
              <a:rPr lang="en-US" altLang="ko-KR"/>
              <a:t>[Table</a:t>
            </a:r>
            <a:r>
              <a:rPr lang="ko-KR" altLang="en-US"/>
              <a:t> </a:t>
            </a:r>
            <a:r>
              <a:rPr lang="en-US" altLang="ko-KR"/>
              <a:t>5-1-3]</a:t>
            </a:r>
            <a:r>
              <a:rPr lang="ko-KR" altLang="en-US"/>
              <a:t> </a:t>
            </a:r>
            <a:r>
              <a:rPr lang="en-US" altLang="ko-KR"/>
              <a:t>Total Expenditure of Visitors to the 2009 Korea Floritopia</a:t>
            </a:r>
            <a:endParaRPr lang="ko-KR" altLang="en-US"/>
          </a:p>
        </p:txBody>
      </p:sp>
      <p:sp>
        <p:nvSpPr>
          <p:cNvPr id="136224" name="슬라이드 번호 개체 틀 8"/>
          <p:cNvSpPr>
            <a:spLocks noGrp="1"/>
          </p:cNvSpPr>
          <p:nvPr>
            <p:ph type="sldNum" sz="quarter" idx="12"/>
          </p:nvPr>
        </p:nvSpPr>
        <p:spPr>
          <a:noFill/>
        </p:spPr>
        <p:txBody>
          <a:bodyPr/>
          <a:lstStyle/>
          <a:p>
            <a:r>
              <a:rPr lang="en-US" altLang="ko-KR" smtClean="0"/>
              <a:t>95</a:t>
            </a:r>
          </a:p>
        </p:txBody>
      </p:sp>
      <p:sp>
        <p:nvSpPr>
          <p:cNvPr id="136225" name="Text Box 45"/>
          <p:cNvSpPr txBox="1">
            <a:spLocks noChangeArrowheads="1"/>
          </p:cNvSpPr>
          <p:nvPr/>
        </p:nvSpPr>
        <p:spPr bwMode="auto">
          <a:xfrm>
            <a:off x="1131888" y="6681788"/>
            <a:ext cx="4821237" cy="831850"/>
          </a:xfrm>
          <a:prstGeom prst="rect">
            <a:avLst/>
          </a:prstGeom>
          <a:noFill/>
          <a:ln w="9525">
            <a:noFill/>
            <a:miter lim="800000"/>
            <a:headEnd/>
            <a:tailEnd/>
          </a:ln>
        </p:spPr>
        <p:txBody>
          <a:bodyPr lIns="0" tIns="0" rIns="0" bIns="0">
            <a:spAutoFit/>
          </a:bodyPr>
          <a:lstStyle/>
          <a:p>
            <a:pPr>
              <a:lnSpc>
                <a:spcPct val="130000"/>
              </a:lnSpc>
              <a:buFontTx/>
              <a:buChar char="•"/>
            </a:pPr>
            <a:r>
              <a:rPr lang="en-US" altLang="ko-KR" sz="900"/>
              <a:t>  Calculation</a:t>
            </a:r>
          </a:p>
          <a:p>
            <a:pPr>
              <a:lnSpc>
                <a:spcPct val="120000"/>
              </a:lnSpc>
            </a:pPr>
            <a:r>
              <a:rPr lang="en-US" altLang="ko-KR" sz="900"/>
              <a:t>  - [expenditure per each category for each visitor]</a:t>
            </a:r>
            <a:r>
              <a:rPr lang="ko-KR" altLang="en-US" sz="900"/>
              <a:t> </a:t>
            </a:r>
            <a:r>
              <a:rPr lang="en-US" altLang="ko-KR" sz="900"/>
              <a:t>X [Total visitors to the 2009 Korea Floritopia]</a:t>
            </a:r>
            <a:endParaRPr lang="ko-KR" altLang="en-US" sz="900"/>
          </a:p>
          <a:p>
            <a:pPr>
              <a:lnSpc>
                <a:spcPct val="120000"/>
              </a:lnSpc>
              <a:buFontTx/>
              <a:buChar char="•"/>
            </a:pPr>
            <a:r>
              <a:rPr lang="en-US" altLang="ko-KR" sz="900"/>
              <a:t>  Source</a:t>
            </a:r>
          </a:p>
          <a:p>
            <a:pPr>
              <a:lnSpc>
                <a:spcPct val="120000"/>
              </a:lnSpc>
            </a:pPr>
            <a:r>
              <a:rPr lang="en-US" altLang="ko-KR" sz="900"/>
              <a:t>  -  Lee Choong Ki, Lee Jin Hyung, Song Hak Jun, Estimating the Economic Impact of a Birdwatching </a:t>
            </a:r>
          </a:p>
          <a:p>
            <a:pPr>
              <a:lnSpc>
                <a:spcPct val="120000"/>
              </a:lnSpc>
            </a:pPr>
            <a:r>
              <a:rPr lang="en-US" altLang="ko-KR" sz="900"/>
              <a:t>     Festival Using a Regional Input-Output Model, Korea Association of Tourism and Leisure</a:t>
            </a:r>
            <a:endParaRPr lang="ko-KR" altLang="en-US" sz="90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0672" name="Group 80"/>
          <p:cNvGraphicFramePr>
            <a:graphicFrameLocks noGrp="1"/>
          </p:cNvGraphicFramePr>
          <p:nvPr/>
        </p:nvGraphicFramePr>
        <p:xfrm>
          <a:off x="1114425" y="2144713"/>
          <a:ext cx="4835525" cy="2432050"/>
        </p:xfrm>
        <a:graphic>
          <a:graphicData uri="http://schemas.openxmlformats.org/drawingml/2006/table">
            <a:tbl>
              <a:tblPr/>
              <a:tblGrid>
                <a:gridCol w="1611313"/>
                <a:gridCol w="1417637"/>
                <a:gridCol w="1806575"/>
              </a:tblGrid>
              <a:tr h="277813">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Division of Industries according to the Industrial Relations Table</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Number of Newly Promoted Businesses</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19050" marB="1905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Promoted Economic Effect</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19050" marB="1905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r>
              <a:tr h="311150">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Food and Beverage Industry</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19050" marB="1905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1.8433</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19050" marB="1905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ko-KR" altLang="en-US" sz="900" b="0" i="0" u="none" strike="noStrike" cap="none" normalizeH="0" baseline="0" smtClean="0">
                          <a:ln>
                            <a:noFill/>
                          </a:ln>
                          <a:solidFill>
                            <a:schemeClr val="tx1"/>
                          </a:solidFill>
                          <a:effectLst/>
                          <a:latin typeface="Times New Roman" pitchFamily="18" charset="0"/>
                          <a:ea typeface="HY헤드라인M" pitchFamily="18" charset="-127"/>
                        </a:rPr>
                        <a:t>       </a:t>
                      </a: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69,729,841,009 </a:t>
                      </a:r>
                    </a:p>
                  </a:txBody>
                  <a:tcPr marL="9525" marR="9525" marT="9525"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Retail Industry</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19050" marB="1905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1.4711</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19050" marB="1905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ko-KR" altLang="en-US" sz="900" b="0" i="0" u="none" strike="noStrike" cap="none" normalizeH="0" baseline="0" smtClean="0">
                          <a:ln>
                            <a:noFill/>
                          </a:ln>
                          <a:solidFill>
                            <a:schemeClr val="tx1"/>
                          </a:solidFill>
                          <a:effectLst/>
                          <a:latin typeface="Times New Roman" pitchFamily="18" charset="0"/>
                          <a:ea typeface="HY헤드라인M" pitchFamily="18" charset="-127"/>
                        </a:rPr>
                        <a:t>       </a:t>
                      </a: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15,950,402,224 </a:t>
                      </a:r>
                    </a:p>
                  </a:txBody>
                  <a:tcPr marL="9525" marR="9525" marT="9525"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Transportation Industry</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19050" marB="1905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1.1540</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19050" marB="1905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ko-KR" altLang="en-US" sz="900" b="0" i="0" u="none" strike="noStrike" cap="none" normalizeH="0" baseline="0" smtClean="0">
                          <a:ln>
                            <a:noFill/>
                          </a:ln>
                          <a:solidFill>
                            <a:schemeClr val="tx1"/>
                          </a:solidFill>
                          <a:effectLst/>
                          <a:latin typeface="Times New Roman" pitchFamily="18" charset="0"/>
                          <a:ea typeface="HY헤드라인M" pitchFamily="18" charset="-127"/>
                        </a:rPr>
                        <a:t>       </a:t>
                      </a: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62,378,198,950 </a:t>
                      </a:r>
                    </a:p>
                  </a:txBody>
                  <a:tcPr marL="9525" marR="9525" marT="9525"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Accommodation Industry</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19050" marB="1905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1.2821</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19050" marB="1905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ko-KR" altLang="en-US" sz="900" b="0" i="0" u="none" strike="noStrike" cap="none" normalizeH="0" baseline="0" smtClean="0">
                          <a:ln>
                            <a:noFill/>
                          </a:ln>
                          <a:solidFill>
                            <a:schemeClr val="tx1"/>
                          </a:solidFill>
                          <a:effectLst/>
                          <a:latin typeface="Times New Roman" pitchFamily="18" charset="0"/>
                          <a:ea typeface="HY헤드라인M" pitchFamily="18" charset="-127"/>
                        </a:rPr>
                        <a:t>       </a:t>
                      </a: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32,898,672,325 </a:t>
                      </a:r>
                    </a:p>
                  </a:txBody>
                  <a:tcPr marL="9525" marR="9525" marT="9525"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373063">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Other Cultural &amp; Recreational Industry</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19050" marB="1905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1.0745</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19050" marB="1905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ko-KR" altLang="en-US" sz="900" b="0" i="0" u="none" strike="noStrike" cap="none" normalizeH="0" baseline="0" smtClean="0">
                          <a:ln>
                            <a:noFill/>
                          </a:ln>
                          <a:solidFill>
                            <a:schemeClr val="tx1"/>
                          </a:solidFill>
                          <a:effectLst/>
                          <a:latin typeface="Times New Roman" pitchFamily="18" charset="0"/>
                          <a:ea typeface="HY헤드라인M" pitchFamily="18" charset="-127"/>
                        </a:rPr>
                        <a:t>       </a:t>
                      </a: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34,320,249,612 </a:t>
                      </a:r>
                    </a:p>
                  </a:txBody>
                  <a:tcPr marL="9525" marR="9525" marT="9525"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TOTAL</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19050" marB="1905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19050" marB="1905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ko-KR" altLang="en-US" sz="900" b="0" i="0" u="none" strike="noStrike" cap="none" normalizeH="0" baseline="0" smtClean="0">
                          <a:ln>
                            <a:noFill/>
                          </a:ln>
                          <a:solidFill>
                            <a:schemeClr val="tx1"/>
                          </a:solidFill>
                          <a:effectLst/>
                          <a:latin typeface="Times New Roman" pitchFamily="18" charset="0"/>
                          <a:ea typeface="HY헤드라인M" pitchFamily="18" charset="-127"/>
                        </a:rPr>
                        <a:t>     </a:t>
                      </a: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215,277,364,119 </a:t>
                      </a:r>
                    </a:p>
                  </a:txBody>
                  <a:tcPr marL="9525" marR="9525" marT="9525"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0C0C0"/>
                    </a:solidFill>
                  </a:tcPr>
                </a:tc>
              </a:tr>
            </a:tbl>
          </a:graphicData>
        </a:graphic>
      </p:graphicFrame>
      <p:sp>
        <p:nvSpPr>
          <p:cNvPr id="137251" name="Rectangle 79"/>
          <p:cNvSpPr>
            <a:spLocks noChangeArrowheads="1"/>
          </p:cNvSpPr>
          <p:nvPr/>
        </p:nvSpPr>
        <p:spPr bwMode="auto">
          <a:xfrm>
            <a:off x="1114425" y="1276350"/>
            <a:ext cx="5334000" cy="304800"/>
          </a:xfrm>
          <a:prstGeom prst="rect">
            <a:avLst/>
          </a:prstGeom>
          <a:noFill/>
          <a:ln w="9525">
            <a:noFill/>
            <a:miter lim="800000"/>
            <a:headEnd/>
            <a:tailEnd/>
          </a:ln>
        </p:spPr>
        <p:txBody>
          <a:bodyPr wrap="none" anchor="ctr"/>
          <a:lstStyle/>
          <a:p>
            <a:pPr>
              <a:lnSpc>
                <a:spcPct val="140000"/>
              </a:lnSpc>
            </a:pPr>
            <a:r>
              <a:rPr lang="en-US" altLang="ko-KR" sz="1100" b="1"/>
              <a:t>2)   Expected Economic Promotion Effect through the Total Revenue</a:t>
            </a:r>
          </a:p>
          <a:p>
            <a:pPr>
              <a:lnSpc>
                <a:spcPct val="140000"/>
              </a:lnSpc>
            </a:pPr>
            <a:r>
              <a:rPr lang="ko-KR" altLang="en-US" sz="1100" b="1"/>
              <a:t>    </a:t>
            </a:r>
            <a:r>
              <a:rPr lang="en-US" altLang="ko-KR" sz="1100" b="1"/>
              <a:t>–  Approximately 215.3 Billion KW</a:t>
            </a:r>
            <a:endParaRPr lang="ko-KR" altLang="en-US" sz="1100" b="1">
              <a:ea typeface="굴림" charset="-127"/>
            </a:endParaRPr>
          </a:p>
        </p:txBody>
      </p:sp>
      <p:sp>
        <p:nvSpPr>
          <p:cNvPr id="9" name="TextBox 8"/>
          <p:cNvSpPr txBox="1"/>
          <p:nvPr/>
        </p:nvSpPr>
        <p:spPr>
          <a:xfrm>
            <a:off x="1114425" y="4494213"/>
            <a:ext cx="4819650" cy="2444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p>
            <a:pPr>
              <a:lnSpc>
                <a:spcPct val="140000"/>
              </a:lnSpc>
              <a:buFont typeface="Arial" charset="0"/>
              <a:buChar char="•"/>
              <a:defRPr/>
            </a:pPr>
            <a:r>
              <a:rPr lang="ko-KR" altLang="en-US" sz="900">
                <a:solidFill>
                  <a:srgbClr val="000000"/>
                </a:solidFill>
                <a:latin typeface="Times New Roman" pitchFamily="18" charset="0"/>
                <a:ea typeface="HY헤드라인M" pitchFamily="18" charset="-127"/>
              </a:rPr>
              <a:t> </a:t>
            </a:r>
            <a:r>
              <a:rPr lang="en-US" altLang="ko-KR" sz="900">
                <a:solidFill>
                  <a:srgbClr val="000000"/>
                </a:solidFill>
                <a:latin typeface="Times New Roman" pitchFamily="18" charset="0"/>
                <a:ea typeface="HY헤드라인M" pitchFamily="18" charset="-127"/>
              </a:rPr>
              <a:t>Promoted Economic Effect</a:t>
            </a:r>
          </a:p>
          <a:p>
            <a:pPr>
              <a:lnSpc>
                <a:spcPct val="140000"/>
              </a:lnSpc>
              <a:buFont typeface="Arial" charset="0"/>
              <a:buNone/>
              <a:defRPr/>
            </a:pPr>
            <a:r>
              <a:rPr lang="ko-KR" altLang="en-US" sz="800">
                <a:solidFill>
                  <a:srgbClr val="000000"/>
                </a:solidFill>
                <a:latin typeface="Times New Roman" pitchFamily="18" charset="0"/>
                <a:ea typeface="HY헤드라인M" pitchFamily="18" charset="-127"/>
              </a:rPr>
              <a:t>  </a:t>
            </a:r>
            <a:r>
              <a:rPr lang="en-US" altLang="ko-KR" sz="800">
                <a:solidFill>
                  <a:srgbClr val="000000"/>
                </a:solidFill>
                <a:latin typeface="Times New Roman" pitchFamily="18" charset="0"/>
                <a:ea typeface="HY헤드라인M" pitchFamily="18" charset="-127"/>
              </a:rPr>
              <a:t>= [ Number of Newly Promoted Businesses in Chungnam Region ] x  [ Total Expenditures by Visitors ]</a:t>
            </a:r>
            <a:endParaRPr lang="ko-KR" altLang="en-US" sz="800">
              <a:solidFill>
                <a:srgbClr val="000000"/>
              </a:solidFill>
              <a:latin typeface="Times New Roman" pitchFamily="18" charset="0"/>
              <a:ea typeface="HY헤드라인M" pitchFamily="18" charset="-127"/>
            </a:endParaRPr>
          </a:p>
        </p:txBody>
      </p:sp>
      <p:sp>
        <p:nvSpPr>
          <p:cNvPr id="137253" name="직사각형 11"/>
          <p:cNvSpPr>
            <a:spLocks noChangeArrowheads="1"/>
          </p:cNvSpPr>
          <p:nvPr/>
        </p:nvSpPr>
        <p:spPr bwMode="auto">
          <a:xfrm>
            <a:off x="1114425" y="1784350"/>
            <a:ext cx="4819650" cy="304800"/>
          </a:xfrm>
          <a:prstGeom prst="rect">
            <a:avLst/>
          </a:prstGeom>
          <a:noFill/>
          <a:ln w="9525">
            <a:noFill/>
            <a:miter lim="800000"/>
            <a:headEnd/>
            <a:tailEnd/>
          </a:ln>
        </p:spPr>
        <p:txBody>
          <a:bodyPr>
            <a:spAutoFit/>
          </a:bodyPr>
          <a:lstStyle/>
          <a:p>
            <a:pPr>
              <a:lnSpc>
                <a:spcPct val="140000"/>
              </a:lnSpc>
            </a:pPr>
            <a:r>
              <a:rPr lang="en-US" altLang="ko-KR"/>
              <a:t>[Table</a:t>
            </a:r>
            <a:r>
              <a:rPr lang="ko-KR" altLang="en-US"/>
              <a:t> </a:t>
            </a:r>
            <a:r>
              <a:rPr lang="en-US" altLang="ko-KR"/>
              <a:t>5-1-4]</a:t>
            </a:r>
            <a:r>
              <a:rPr lang="ko-KR" altLang="en-US"/>
              <a:t> </a:t>
            </a:r>
            <a:r>
              <a:rPr lang="en-US" altLang="ko-KR"/>
              <a:t>Expected Economic Promotion Effect through the Total Revenue</a:t>
            </a:r>
            <a:endParaRPr lang="ko-KR" altLang="en-US"/>
          </a:p>
        </p:txBody>
      </p:sp>
      <p:sp>
        <p:nvSpPr>
          <p:cNvPr id="137254" name="슬라이드 번호 개체 틀 11"/>
          <p:cNvSpPr>
            <a:spLocks noGrp="1"/>
          </p:cNvSpPr>
          <p:nvPr>
            <p:ph type="sldNum" sz="quarter" idx="12"/>
          </p:nvPr>
        </p:nvSpPr>
        <p:spPr>
          <a:noFill/>
        </p:spPr>
        <p:txBody>
          <a:bodyPr/>
          <a:lstStyle/>
          <a:p>
            <a:r>
              <a:rPr lang="en-US" altLang="ko-KR" smtClean="0"/>
              <a:t>96</a:t>
            </a:r>
          </a:p>
        </p:txBody>
      </p:sp>
      <p:graphicFrame>
        <p:nvGraphicFramePr>
          <p:cNvPr id="110671" name="Group 79"/>
          <p:cNvGraphicFramePr>
            <a:graphicFrameLocks noGrp="1"/>
          </p:cNvGraphicFramePr>
          <p:nvPr/>
        </p:nvGraphicFramePr>
        <p:xfrm>
          <a:off x="1125538" y="6308725"/>
          <a:ext cx="4835525" cy="2247900"/>
        </p:xfrm>
        <a:graphic>
          <a:graphicData uri="http://schemas.openxmlformats.org/drawingml/2006/table">
            <a:tbl>
              <a:tblPr/>
              <a:tblGrid>
                <a:gridCol w="1611312"/>
                <a:gridCol w="1417638"/>
                <a:gridCol w="1806575"/>
              </a:tblGrid>
              <a:tr h="249238">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Division of Industries according to the Industrial Relations Table</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Amount of  Promoted Income</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19050" marB="1905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Expected Effects through Promoted Income</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19050" marB="1905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r>
              <a:tr h="280988">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Food and Beverage Industry</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19050" marB="1905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0.5020</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19050" marB="1905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ko-KR" altLang="en-US" sz="900" b="0" i="0" u="none" strike="noStrike" cap="none" normalizeH="0" baseline="0" smtClean="0">
                          <a:ln>
                            <a:noFill/>
                          </a:ln>
                          <a:solidFill>
                            <a:schemeClr val="tx1"/>
                          </a:solidFill>
                          <a:effectLst/>
                          <a:latin typeface="Times New Roman" pitchFamily="18" charset="0"/>
                          <a:ea typeface="HY헤드라인M" pitchFamily="18" charset="-127"/>
                        </a:rPr>
                        <a:t>        </a:t>
                      </a: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18,990,061,404 </a:t>
                      </a:r>
                    </a:p>
                  </a:txBody>
                  <a:tcPr marL="9525" marR="9525" marT="9525"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80988">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Retail Industry</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19050" marB="1905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0.1897</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19050" marB="1905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ko-KR" altLang="en-US" sz="900" b="0" i="0" u="none" strike="noStrike" cap="none" normalizeH="0" baseline="0" smtClean="0">
                          <a:ln>
                            <a:noFill/>
                          </a:ln>
                          <a:solidFill>
                            <a:schemeClr val="tx1"/>
                          </a:solidFill>
                          <a:effectLst/>
                          <a:latin typeface="Times New Roman" pitchFamily="18" charset="0"/>
                          <a:ea typeface="HY헤드라인M" pitchFamily="18" charset="-127"/>
                        </a:rPr>
                        <a:t>          </a:t>
                      </a: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2,056,822,311 </a:t>
                      </a:r>
                    </a:p>
                  </a:txBody>
                  <a:tcPr marL="9525" marR="9525" marT="9525"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80988">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Transportation Industry</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19050" marB="1905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0.2814</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19050" marB="1905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ko-KR" altLang="en-US" sz="900" b="0" i="0" u="none" strike="noStrike" cap="none" normalizeH="0" baseline="0" smtClean="0">
                          <a:ln>
                            <a:noFill/>
                          </a:ln>
                          <a:solidFill>
                            <a:schemeClr val="tx1"/>
                          </a:solidFill>
                          <a:effectLst/>
                          <a:latin typeface="Times New Roman" pitchFamily="18" charset="0"/>
                          <a:ea typeface="HY헤드라인M" pitchFamily="18" charset="-127"/>
                        </a:rPr>
                        <a:t>        </a:t>
                      </a: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15,210,767,058 </a:t>
                      </a:r>
                    </a:p>
                  </a:txBody>
                  <a:tcPr marL="9525" marR="9525" marT="9525"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80988">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Accommodation Industry</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19050" marB="1905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0.3663</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19050" marB="1905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ko-KR" altLang="en-US" sz="900" b="0" i="0" u="none" strike="noStrike" cap="none" normalizeH="0" baseline="0" smtClean="0">
                          <a:ln>
                            <a:noFill/>
                          </a:ln>
                          <a:solidFill>
                            <a:schemeClr val="tx1"/>
                          </a:solidFill>
                          <a:effectLst/>
                          <a:latin typeface="Times New Roman" pitchFamily="18" charset="0"/>
                          <a:ea typeface="HY헤드라인M" pitchFamily="18" charset="-127"/>
                        </a:rPr>
                        <a:t>          </a:t>
                      </a: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9,399,254,093 </a:t>
                      </a:r>
                    </a:p>
                  </a:txBody>
                  <a:tcPr marL="9525" marR="9525" marT="9525"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339725">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Other Cultural &amp; Recreational Industry</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19050" marB="1905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0.1407</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19050" marB="1905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ko-KR" altLang="en-US" sz="900" b="0" i="0" u="none" strike="noStrike" cap="none" normalizeH="0" baseline="0" smtClean="0">
                          <a:ln>
                            <a:noFill/>
                          </a:ln>
                          <a:solidFill>
                            <a:schemeClr val="tx1"/>
                          </a:solidFill>
                          <a:effectLst/>
                          <a:latin typeface="Times New Roman" pitchFamily="18" charset="0"/>
                          <a:ea typeface="HY헤드라인M" pitchFamily="18" charset="-127"/>
                        </a:rPr>
                        <a:t>          </a:t>
                      </a: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4,494,052,229 </a:t>
                      </a:r>
                    </a:p>
                  </a:txBody>
                  <a:tcPr marL="9525" marR="9525" marT="9525"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80988">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TOTAL</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19050" marB="1905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19050" marB="1905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ko-KR" altLang="en-US" sz="900" b="0" i="0" u="none" strike="noStrike" cap="none" normalizeH="0" baseline="0" smtClean="0">
                          <a:ln>
                            <a:noFill/>
                          </a:ln>
                          <a:solidFill>
                            <a:schemeClr val="tx1"/>
                          </a:solidFill>
                          <a:effectLst/>
                          <a:latin typeface="Times New Roman" pitchFamily="18" charset="0"/>
                          <a:ea typeface="HY헤드라인M" pitchFamily="18" charset="-127"/>
                        </a:rPr>
                        <a:t>        </a:t>
                      </a: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50,150,957,095 </a:t>
                      </a:r>
                    </a:p>
                  </a:txBody>
                  <a:tcPr marL="9525" marR="9525" marT="9525"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0C0C0"/>
                    </a:solidFill>
                  </a:tcPr>
                </a:tc>
              </a:tr>
            </a:tbl>
          </a:graphicData>
        </a:graphic>
      </p:graphicFrame>
      <p:sp>
        <p:nvSpPr>
          <p:cNvPr id="137289" name="Rectangle 79"/>
          <p:cNvSpPr>
            <a:spLocks noChangeArrowheads="1"/>
          </p:cNvSpPr>
          <p:nvPr/>
        </p:nvSpPr>
        <p:spPr bwMode="auto">
          <a:xfrm>
            <a:off x="1114425" y="5376863"/>
            <a:ext cx="5334000" cy="304800"/>
          </a:xfrm>
          <a:prstGeom prst="rect">
            <a:avLst/>
          </a:prstGeom>
          <a:noFill/>
          <a:ln w="9525">
            <a:noFill/>
            <a:miter lim="800000"/>
            <a:headEnd/>
            <a:tailEnd/>
          </a:ln>
        </p:spPr>
        <p:txBody>
          <a:bodyPr wrap="none" anchor="ctr"/>
          <a:lstStyle/>
          <a:p>
            <a:endParaRPr lang="ko-KR" altLang="en-US" sz="800"/>
          </a:p>
        </p:txBody>
      </p:sp>
      <p:sp>
        <p:nvSpPr>
          <p:cNvPr id="11" name="TextBox 10"/>
          <p:cNvSpPr txBox="1"/>
          <p:nvPr/>
        </p:nvSpPr>
        <p:spPr>
          <a:xfrm>
            <a:off x="1125538" y="8553450"/>
            <a:ext cx="4819650" cy="2444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p>
            <a:pPr>
              <a:lnSpc>
                <a:spcPct val="140000"/>
              </a:lnSpc>
              <a:buFont typeface="Arial" charset="0"/>
              <a:buChar char="•"/>
              <a:defRPr/>
            </a:pPr>
            <a:r>
              <a:rPr lang="ko-KR" altLang="en-US" sz="900">
                <a:solidFill>
                  <a:srgbClr val="000000"/>
                </a:solidFill>
                <a:latin typeface="Times New Roman" pitchFamily="18" charset="0"/>
                <a:ea typeface="HY헤드라인M" pitchFamily="18" charset="-127"/>
              </a:rPr>
              <a:t> </a:t>
            </a:r>
            <a:r>
              <a:rPr lang="en-US" altLang="ko-KR" sz="900">
                <a:solidFill>
                  <a:srgbClr val="000000"/>
                </a:solidFill>
                <a:latin typeface="Times New Roman" pitchFamily="18" charset="0"/>
                <a:ea typeface="HY헤드라인M" pitchFamily="18" charset="-127"/>
              </a:rPr>
              <a:t>Effects of Promoted Income</a:t>
            </a:r>
          </a:p>
          <a:p>
            <a:pPr>
              <a:lnSpc>
                <a:spcPct val="140000"/>
              </a:lnSpc>
              <a:buFont typeface="Arial" charset="0"/>
              <a:buNone/>
              <a:defRPr/>
            </a:pPr>
            <a:r>
              <a:rPr lang="ko-KR" altLang="en-US" sz="900">
                <a:solidFill>
                  <a:srgbClr val="000000"/>
                </a:solidFill>
                <a:latin typeface="Times New Roman" pitchFamily="18" charset="0"/>
                <a:ea typeface="HY헤드라인M" pitchFamily="18" charset="-127"/>
              </a:rPr>
              <a:t>  </a:t>
            </a:r>
            <a:r>
              <a:rPr lang="en-US" altLang="ko-KR" sz="900">
                <a:solidFill>
                  <a:srgbClr val="000000"/>
                </a:solidFill>
                <a:latin typeface="Times New Roman" pitchFamily="18" charset="0"/>
                <a:ea typeface="HY헤드라인M" pitchFamily="18" charset="-127"/>
              </a:rPr>
              <a:t>= [ Amount of Promoted Income in Chungnam Region ]  X  [ Total expenditure by visitors ]</a:t>
            </a:r>
            <a:endParaRPr lang="ko-KR" altLang="en-US" sz="900">
              <a:solidFill>
                <a:srgbClr val="000000"/>
              </a:solidFill>
              <a:latin typeface="Times New Roman" pitchFamily="18" charset="0"/>
              <a:ea typeface="HY헤드라인M" pitchFamily="18" charset="-127"/>
            </a:endParaRPr>
          </a:p>
        </p:txBody>
      </p:sp>
      <p:sp>
        <p:nvSpPr>
          <p:cNvPr id="137291" name="직사각형 11"/>
          <p:cNvSpPr>
            <a:spLocks noChangeArrowheads="1"/>
          </p:cNvSpPr>
          <p:nvPr/>
        </p:nvSpPr>
        <p:spPr bwMode="auto">
          <a:xfrm>
            <a:off x="1125538" y="5943600"/>
            <a:ext cx="4808537" cy="304800"/>
          </a:xfrm>
          <a:prstGeom prst="rect">
            <a:avLst/>
          </a:prstGeom>
          <a:noFill/>
          <a:ln w="9525">
            <a:noFill/>
            <a:miter lim="800000"/>
            <a:headEnd/>
            <a:tailEnd/>
          </a:ln>
        </p:spPr>
        <p:txBody>
          <a:bodyPr>
            <a:spAutoFit/>
          </a:bodyPr>
          <a:lstStyle/>
          <a:p>
            <a:pPr>
              <a:lnSpc>
                <a:spcPct val="140000"/>
              </a:lnSpc>
            </a:pPr>
            <a:r>
              <a:rPr lang="en-US" altLang="ko-KR"/>
              <a:t>[Table</a:t>
            </a:r>
            <a:r>
              <a:rPr lang="ko-KR" altLang="en-US"/>
              <a:t> </a:t>
            </a:r>
            <a:r>
              <a:rPr lang="en-US" altLang="ko-KR"/>
              <a:t>5-1-5]</a:t>
            </a:r>
            <a:r>
              <a:rPr lang="ko-KR" altLang="en-US"/>
              <a:t> </a:t>
            </a:r>
            <a:r>
              <a:rPr lang="en-US" altLang="ko-KR"/>
              <a:t>Expected Promoted Income  through the Total Expenditures by Visitors</a:t>
            </a:r>
            <a:endParaRPr lang="ko-KR" altLang="en-US"/>
          </a:p>
        </p:txBody>
      </p:sp>
      <p:sp>
        <p:nvSpPr>
          <p:cNvPr id="137292" name="Text Box 40"/>
          <p:cNvSpPr txBox="1">
            <a:spLocks noChangeArrowheads="1"/>
          </p:cNvSpPr>
          <p:nvPr/>
        </p:nvSpPr>
        <p:spPr bwMode="auto">
          <a:xfrm>
            <a:off x="1125538" y="5313363"/>
            <a:ext cx="4979987" cy="469900"/>
          </a:xfrm>
          <a:prstGeom prst="rect">
            <a:avLst/>
          </a:prstGeom>
          <a:noFill/>
          <a:ln w="9525">
            <a:noFill/>
            <a:miter lim="800000"/>
            <a:headEnd/>
            <a:tailEnd/>
          </a:ln>
        </p:spPr>
        <p:txBody>
          <a:bodyPr lIns="0" tIns="0" rIns="0" bIns="0">
            <a:spAutoFit/>
          </a:bodyPr>
          <a:lstStyle/>
          <a:p>
            <a:pPr>
              <a:lnSpc>
                <a:spcPct val="140000"/>
              </a:lnSpc>
            </a:pPr>
            <a:r>
              <a:rPr lang="en-US" altLang="ko-KR" sz="1100" b="1"/>
              <a:t>3)  Expected Promoted Income through the Total Expenditures by Visitors</a:t>
            </a:r>
          </a:p>
          <a:p>
            <a:pPr>
              <a:lnSpc>
                <a:spcPct val="140000"/>
              </a:lnSpc>
            </a:pPr>
            <a:r>
              <a:rPr lang="en-US" altLang="ko-KR" sz="1100" b="1"/>
              <a:t>   – Approximately 50.2 Billion KW</a:t>
            </a:r>
            <a:endParaRPr lang="ko-KR" altLang="en-US" sz="1100" b="1"/>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ext Box 2"/>
          <p:cNvSpPr txBox="1">
            <a:spLocks noChangeArrowheads="1"/>
          </p:cNvSpPr>
          <p:nvPr/>
        </p:nvSpPr>
        <p:spPr bwMode="auto">
          <a:xfrm>
            <a:off x="1125538" y="1281113"/>
            <a:ext cx="4979987" cy="469900"/>
          </a:xfrm>
          <a:prstGeom prst="rect">
            <a:avLst/>
          </a:prstGeom>
          <a:noFill/>
          <a:ln w="9525">
            <a:noFill/>
            <a:miter lim="800000"/>
            <a:headEnd/>
            <a:tailEnd/>
          </a:ln>
        </p:spPr>
        <p:txBody>
          <a:bodyPr lIns="0" tIns="0" rIns="0" bIns="0">
            <a:spAutoFit/>
          </a:bodyPr>
          <a:lstStyle/>
          <a:p>
            <a:pPr algn="just">
              <a:lnSpc>
                <a:spcPct val="140000"/>
              </a:lnSpc>
            </a:pPr>
            <a:r>
              <a:rPr lang="en-US" altLang="ko-KR" sz="1100" b="1"/>
              <a:t>4)  Expected Value Added Effects through the Total Expenditures by Visitors</a:t>
            </a:r>
          </a:p>
          <a:p>
            <a:pPr algn="just">
              <a:lnSpc>
                <a:spcPct val="140000"/>
              </a:lnSpc>
            </a:pPr>
            <a:r>
              <a:rPr lang="en-US" altLang="ko-KR" sz="1100" b="1"/>
              <a:t>   -  Approximately 78.7 Billion KW</a:t>
            </a:r>
            <a:endParaRPr lang="ko-KR" altLang="en-US" sz="1100" b="1"/>
          </a:p>
        </p:txBody>
      </p:sp>
      <p:graphicFrame>
        <p:nvGraphicFramePr>
          <p:cNvPr id="111694" name="Group 78"/>
          <p:cNvGraphicFramePr>
            <a:graphicFrameLocks noGrp="1"/>
          </p:cNvGraphicFramePr>
          <p:nvPr/>
        </p:nvGraphicFramePr>
        <p:xfrm>
          <a:off x="1116013" y="2227263"/>
          <a:ext cx="4833937" cy="2225675"/>
        </p:xfrm>
        <a:graphic>
          <a:graphicData uri="http://schemas.openxmlformats.org/drawingml/2006/table">
            <a:tbl>
              <a:tblPr/>
              <a:tblGrid>
                <a:gridCol w="1611312"/>
                <a:gridCol w="1416050"/>
                <a:gridCol w="1806575"/>
              </a:tblGrid>
              <a:tr h="249238">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Division of Industries according to the Industrial Relations Table</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Amount of  Newly Created Added Value</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19050" marB="1905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Effects of Newly Created Added Value</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19050" marB="1905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r>
              <a:tr h="285750">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Food and Beverage Industry</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19050" marB="1905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0.4114</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19050" marB="1905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ko-KR" altLang="en-US" sz="900" b="0" i="0" u="none" strike="noStrike" cap="none" normalizeH="0" baseline="0" smtClean="0">
                          <a:ln>
                            <a:noFill/>
                          </a:ln>
                          <a:solidFill>
                            <a:schemeClr val="tx1"/>
                          </a:solidFill>
                          <a:effectLst/>
                          <a:latin typeface="Times New Roman" pitchFamily="18" charset="0"/>
                          <a:ea typeface="HY헤드라인M" pitchFamily="18" charset="-127"/>
                        </a:rPr>
                        <a:t>     </a:t>
                      </a: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15,562,771,438 </a:t>
                      </a:r>
                    </a:p>
                  </a:txBody>
                  <a:tcPr marL="9525" marR="9525" marT="9525"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85750">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Retail Industry</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19050" marB="1905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0.5344</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19050" marB="1905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ko-KR" altLang="en-US" sz="900" b="0" i="0" u="none" strike="noStrike" cap="none" normalizeH="0" baseline="0" smtClean="0">
                          <a:ln>
                            <a:noFill/>
                          </a:ln>
                          <a:solidFill>
                            <a:schemeClr val="tx1"/>
                          </a:solidFill>
                          <a:effectLst/>
                          <a:latin typeface="Times New Roman" pitchFamily="18" charset="0"/>
                          <a:ea typeface="HY헤드라인M" pitchFamily="18" charset="-127"/>
                        </a:rPr>
                        <a:t>      </a:t>
                      </a: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5,794,232,172 </a:t>
                      </a:r>
                    </a:p>
                  </a:txBody>
                  <a:tcPr marL="9525" marR="9525" marT="9525"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79400">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Transportation Industry</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19050" marB="1905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0.7466</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19050" marB="1905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ko-KR" altLang="en-US" sz="900" b="0" i="0" u="none" strike="noStrike" cap="none" normalizeH="0" baseline="0" smtClean="0">
                          <a:ln>
                            <a:noFill/>
                          </a:ln>
                          <a:solidFill>
                            <a:schemeClr val="tx1"/>
                          </a:solidFill>
                          <a:effectLst/>
                          <a:latin typeface="Times New Roman" pitchFamily="18" charset="0"/>
                          <a:ea typeface="HY헤드라인M" pitchFamily="18" charset="-127"/>
                        </a:rPr>
                        <a:t>     </a:t>
                      </a: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40,356,640,672 </a:t>
                      </a:r>
                    </a:p>
                  </a:txBody>
                  <a:tcPr marL="9525" marR="9525" marT="9525"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79400">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Accommodation Industry</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19050" marB="1905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0.3487</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19050" marB="1905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ko-KR" altLang="en-US" sz="900" b="0" i="0" u="none" strike="noStrike" cap="none" normalizeH="0" baseline="0" smtClean="0">
                          <a:ln>
                            <a:noFill/>
                          </a:ln>
                          <a:solidFill>
                            <a:schemeClr val="tx1"/>
                          </a:solidFill>
                          <a:effectLst/>
                          <a:latin typeface="Times New Roman" pitchFamily="18" charset="0"/>
                          <a:ea typeface="HY헤드라인M" pitchFamily="18" charset="-127"/>
                        </a:rPr>
                        <a:t>      </a:t>
                      </a: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8,947,638,281 </a:t>
                      </a:r>
                    </a:p>
                  </a:txBody>
                  <a:tcPr marL="9525" marR="9525" marT="9525"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79400">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Other Cultural &amp; Recreational Industry</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19050" marB="1905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0.2520</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19050" marB="1905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ko-KR" altLang="en-US" sz="900" b="0" i="0" u="none" strike="noStrike" cap="none" normalizeH="0" baseline="0" smtClean="0">
                          <a:ln>
                            <a:noFill/>
                          </a:ln>
                          <a:solidFill>
                            <a:schemeClr val="tx1"/>
                          </a:solidFill>
                          <a:effectLst/>
                          <a:latin typeface="Times New Roman" pitchFamily="18" charset="0"/>
                          <a:ea typeface="HY헤드라인M" pitchFamily="18" charset="-127"/>
                        </a:rPr>
                        <a:t>      </a:t>
                      </a: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8,049,048,769 </a:t>
                      </a:r>
                    </a:p>
                  </a:txBody>
                  <a:tcPr marL="9525" marR="9525" marT="9525"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79400">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TOTAL</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19050" marB="1905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19050" marB="1905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ko-KR" altLang="en-US" sz="900" b="0" i="0" u="none" strike="noStrike" cap="none" normalizeH="0" baseline="0" smtClean="0">
                          <a:ln>
                            <a:noFill/>
                          </a:ln>
                          <a:solidFill>
                            <a:schemeClr val="tx1"/>
                          </a:solidFill>
                          <a:effectLst/>
                          <a:latin typeface="Times New Roman" pitchFamily="18" charset="0"/>
                          <a:ea typeface="HY헤드라인M" pitchFamily="18" charset="-127"/>
                        </a:rPr>
                        <a:t>     </a:t>
                      </a: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78,710,331,332 </a:t>
                      </a:r>
                    </a:p>
                  </a:txBody>
                  <a:tcPr marL="9525" marR="9525" marT="9525"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0C0C0"/>
                    </a:solidFill>
                  </a:tcPr>
                </a:tc>
              </a:tr>
            </a:tbl>
          </a:graphicData>
        </a:graphic>
      </p:graphicFrame>
      <p:sp>
        <p:nvSpPr>
          <p:cNvPr id="11" name="TextBox 10"/>
          <p:cNvSpPr txBox="1"/>
          <p:nvPr/>
        </p:nvSpPr>
        <p:spPr>
          <a:xfrm>
            <a:off x="1114425" y="4492625"/>
            <a:ext cx="4819650" cy="2444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p>
            <a:pPr>
              <a:lnSpc>
                <a:spcPct val="140000"/>
              </a:lnSpc>
              <a:buFont typeface="Arial" charset="0"/>
              <a:buChar char="•"/>
              <a:defRPr/>
            </a:pPr>
            <a:r>
              <a:rPr lang="ko-KR" altLang="en-US" sz="800">
                <a:solidFill>
                  <a:srgbClr val="000000"/>
                </a:solidFill>
                <a:latin typeface="Times New Roman" pitchFamily="18" charset="0"/>
                <a:ea typeface="HY헤드라인M" pitchFamily="18" charset="-127"/>
              </a:rPr>
              <a:t>  </a:t>
            </a:r>
            <a:r>
              <a:rPr lang="en-US" altLang="ko-KR" sz="800">
                <a:solidFill>
                  <a:srgbClr val="000000"/>
                </a:solidFill>
                <a:latin typeface="Times New Roman" pitchFamily="18" charset="0"/>
                <a:ea typeface="HY헤드라인M" pitchFamily="18" charset="-127"/>
              </a:rPr>
              <a:t>Effects of Newly Created Added Value</a:t>
            </a:r>
          </a:p>
          <a:p>
            <a:pPr>
              <a:lnSpc>
                <a:spcPct val="140000"/>
              </a:lnSpc>
              <a:buFont typeface="Arial" charset="0"/>
              <a:buNone/>
              <a:defRPr/>
            </a:pPr>
            <a:r>
              <a:rPr lang="ko-KR" altLang="en-US" sz="800">
                <a:solidFill>
                  <a:srgbClr val="000000"/>
                </a:solidFill>
                <a:latin typeface="Times New Roman" pitchFamily="18" charset="0"/>
                <a:ea typeface="HY헤드라인M" pitchFamily="18" charset="-127"/>
              </a:rPr>
              <a:t>  </a:t>
            </a:r>
            <a:r>
              <a:rPr lang="en-US" altLang="ko-KR" sz="800">
                <a:solidFill>
                  <a:srgbClr val="000000"/>
                </a:solidFill>
                <a:latin typeface="Times New Roman" pitchFamily="18" charset="0"/>
                <a:ea typeface="HY헤드라인M" pitchFamily="18" charset="-127"/>
              </a:rPr>
              <a:t>=  [ Amount of Newly Created Added Value in Chungnam Region ] </a:t>
            </a:r>
            <a:r>
              <a:rPr lang="ko-KR" altLang="en-US" sz="800">
                <a:solidFill>
                  <a:srgbClr val="000000"/>
                </a:solidFill>
                <a:latin typeface="Times New Roman" pitchFamily="18" charset="0"/>
                <a:ea typeface="HY헤드라인M" pitchFamily="18" charset="-127"/>
              </a:rPr>
              <a:t> </a:t>
            </a:r>
            <a:r>
              <a:rPr lang="en-US" altLang="ko-KR" sz="800">
                <a:solidFill>
                  <a:srgbClr val="000000"/>
                </a:solidFill>
                <a:latin typeface="Times New Roman" pitchFamily="18" charset="0"/>
                <a:ea typeface="HY헤드라인M" pitchFamily="18" charset="-127"/>
              </a:rPr>
              <a:t>X  [ Total Expenditure by Visitors ]</a:t>
            </a:r>
            <a:endParaRPr lang="ko-KR" altLang="en-US" sz="800">
              <a:solidFill>
                <a:srgbClr val="000000"/>
              </a:solidFill>
              <a:latin typeface="Times New Roman" pitchFamily="18" charset="0"/>
              <a:ea typeface="HY헤드라인M" pitchFamily="18" charset="-127"/>
            </a:endParaRPr>
          </a:p>
        </p:txBody>
      </p:sp>
      <p:sp>
        <p:nvSpPr>
          <p:cNvPr id="138277" name="직사각형 11"/>
          <p:cNvSpPr>
            <a:spLocks noChangeArrowheads="1"/>
          </p:cNvSpPr>
          <p:nvPr/>
        </p:nvSpPr>
        <p:spPr bwMode="auto">
          <a:xfrm>
            <a:off x="1114425" y="1858963"/>
            <a:ext cx="4819650" cy="304800"/>
          </a:xfrm>
          <a:prstGeom prst="rect">
            <a:avLst/>
          </a:prstGeom>
          <a:noFill/>
          <a:ln w="9525">
            <a:noFill/>
            <a:miter lim="800000"/>
            <a:headEnd/>
            <a:tailEnd/>
          </a:ln>
        </p:spPr>
        <p:txBody>
          <a:bodyPr>
            <a:spAutoFit/>
          </a:bodyPr>
          <a:lstStyle/>
          <a:p>
            <a:pPr>
              <a:lnSpc>
                <a:spcPct val="140000"/>
              </a:lnSpc>
            </a:pPr>
            <a:r>
              <a:rPr lang="en-US" altLang="ko-KR"/>
              <a:t>[Table</a:t>
            </a:r>
            <a:r>
              <a:rPr lang="ko-KR" altLang="en-US"/>
              <a:t> </a:t>
            </a:r>
            <a:r>
              <a:rPr lang="en-US" altLang="ko-KR"/>
              <a:t>5-1-6]</a:t>
            </a:r>
            <a:r>
              <a:rPr lang="ko-KR" altLang="en-US"/>
              <a:t> </a:t>
            </a:r>
            <a:r>
              <a:rPr lang="en-US" altLang="ko-KR"/>
              <a:t>Expected Value Added Effects through the Total Expenditures by Visitors</a:t>
            </a:r>
            <a:endParaRPr lang="ko-KR" altLang="en-US"/>
          </a:p>
        </p:txBody>
      </p:sp>
      <p:sp>
        <p:nvSpPr>
          <p:cNvPr id="138278" name="슬라이드 번호 개체 틀 11"/>
          <p:cNvSpPr>
            <a:spLocks noGrp="1"/>
          </p:cNvSpPr>
          <p:nvPr>
            <p:ph type="sldNum" sz="quarter" idx="12"/>
          </p:nvPr>
        </p:nvSpPr>
        <p:spPr>
          <a:noFill/>
        </p:spPr>
        <p:txBody>
          <a:bodyPr/>
          <a:lstStyle/>
          <a:p>
            <a:r>
              <a:rPr lang="en-US" altLang="ko-KR" smtClean="0"/>
              <a:t>97</a:t>
            </a:r>
          </a:p>
        </p:txBody>
      </p:sp>
      <p:sp>
        <p:nvSpPr>
          <p:cNvPr id="138279" name="Text Box 40"/>
          <p:cNvSpPr txBox="1">
            <a:spLocks noChangeArrowheads="1"/>
          </p:cNvSpPr>
          <p:nvPr/>
        </p:nvSpPr>
        <p:spPr bwMode="auto">
          <a:xfrm>
            <a:off x="1125538" y="5275263"/>
            <a:ext cx="4979987" cy="469900"/>
          </a:xfrm>
          <a:prstGeom prst="rect">
            <a:avLst/>
          </a:prstGeom>
          <a:noFill/>
          <a:ln w="9525">
            <a:noFill/>
            <a:miter lim="800000"/>
            <a:headEnd/>
            <a:tailEnd/>
          </a:ln>
        </p:spPr>
        <p:txBody>
          <a:bodyPr lIns="0" tIns="0" rIns="0" bIns="0">
            <a:spAutoFit/>
          </a:bodyPr>
          <a:lstStyle/>
          <a:p>
            <a:pPr algn="just">
              <a:lnSpc>
                <a:spcPct val="140000"/>
              </a:lnSpc>
            </a:pPr>
            <a:r>
              <a:rPr lang="en-US" altLang="ko-KR" sz="1100" b="1"/>
              <a:t>5)  Expected New Employment Positions through the Total Expenditure by Visitors</a:t>
            </a:r>
          </a:p>
          <a:p>
            <a:pPr algn="just">
              <a:lnSpc>
                <a:spcPct val="140000"/>
              </a:lnSpc>
            </a:pPr>
            <a:r>
              <a:rPr lang="en-US" altLang="ko-KR" sz="1100" b="1"/>
              <a:t>   –  Approximately 6,511 positions</a:t>
            </a:r>
            <a:endParaRPr lang="ko-KR" altLang="en-US" sz="1100" b="1"/>
          </a:p>
        </p:txBody>
      </p:sp>
      <p:graphicFrame>
        <p:nvGraphicFramePr>
          <p:cNvPr id="111695" name="Group 79"/>
          <p:cNvGraphicFramePr>
            <a:graphicFrameLocks noGrp="1"/>
          </p:cNvGraphicFramePr>
          <p:nvPr/>
        </p:nvGraphicFramePr>
        <p:xfrm>
          <a:off x="1125538" y="6176963"/>
          <a:ext cx="4824412" cy="2411412"/>
        </p:xfrm>
        <a:graphic>
          <a:graphicData uri="http://schemas.openxmlformats.org/drawingml/2006/table">
            <a:tbl>
              <a:tblPr/>
              <a:tblGrid>
                <a:gridCol w="1608137"/>
                <a:gridCol w="1409700"/>
                <a:gridCol w="1806575"/>
              </a:tblGrid>
              <a:tr h="274638">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Division of Industries according to the Industrial Relations Table</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Number of Promoted New Employment Positions</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19050" marB="1905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Effects of New Employment Positions</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19050" marB="1905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r>
              <a:tr h="309563">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Food and Beverage Industry</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19050" marB="1905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0.0350</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19050" marB="1905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ko-KR" altLang="en-US" sz="900" b="0" i="0" u="none" strike="noStrike" cap="none" normalizeH="0" baseline="0" smtClean="0">
                          <a:ln>
                            <a:noFill/>
                          </a:ln>
                          <a:solidFill>
                            <a:schemeClr val="tx1"/>
                          </a:solidFill>
                          <a:effectLst/>
                          <a:latin typeface="Times New Roman" pitchFamily="18" charset="0"/>
                          <a:ea typeface="HY헤드라인M" pitchFamily="18" charset="-127"/>
                        </a:rPr>
                        <a:t>     </a:t>
                      </a: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1,324 </a:t>
                      </a:r>
                    </a:p>
                  </a:txBody>
                  <a:tcPr marL="9525" marR="9525" marT="9525"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307975">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Retail Industry</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19050" marB="1905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0.0404</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19050" marB="1905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ko-KR" altLang="en-US" sz="900" b="0" i="0" u="none" strike="noStrike" cap="none" normalizeH="0" baseline="0" smtClean="0">
                          <a:ln>
                            <a:noFill/>
                          </a:ln>
                          <a:solidFill>
                            <a:schemeClr val="tx1"/>
                          </a:solidFill>
                          <a:effectLst/>
                          <a:latin typeface="Times New Roman" pitchFamily="18" charset="0"/>
                          <a:ea typeface="HY헤드라인M" pitchFamily="18" charset="-127"/>
                        </a:rPr>
                        <a:t>        </a:t>
                      </a: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438 </a:t>
                      </a:r>
                    </a:p>
                  </a:txBody>
                  <a:tcPr marL="9525" marR="9525" marT="9525"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309563">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Transportation Industry</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19050" marB="1905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0.0290</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19050" marB="1905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ko-KR" altLang="en-US" sz="900" b="0" i="0" u="none" strike="noStrike" cap="none" normalizeH="0" baseline="0" smtClean="0">
                          <a:ln>
                            <a:noFill/>
                          </a:ln>
                          <a:solidFill>
                            <a:schemeClr val="tx1"/>
                          </a:solidFill>
                          <a:effectLst/>
                          <a:latin typeface="Times New Roman" pitchFamily="18" charset="0"/>
                          <a:ea typeface="HY헤드라인M" pitchFamily="18" charset="-127"/>
                        </a:rPr>
                        <a:t>     </a:t>
                      </a: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1,568 </a:t>
                      </a:r>
                    </a:p>
                  </a:txBody>
                  <a:tcPr marL="9525" marR="9525" marT="9525"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309563">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Accommodation Industry</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19050" marB="1905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0.0249</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19050" marB="1905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ko-KR" altLang="en-US" sz="900" b="0" i="0" u="none" strike="noStrike" cap="none" normalizeH="0" baseline="0" smtClean="0">
                          <a:ln>
                            <a:noFill/>
                          </a:ln>
                          <a:solidFill>
                            <a:schemeClr val="tx1"/>
                          </a:solidFill>
                          <a:effectLst/>
                          <a:latin typeface="Times New Roman" pitchFamily="18" charset="0"/>
                          <a:ea typeface="HY헤드라인M" pitchFamily="18" charset="-127"/>
                        </a:rPr>
                        <a:t>        </a:t>
                      </a: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639 </a:t>
                      </a:r>
                    </a:p>
                  </a:txBody>
                  <a:tcPr marL="9525" marR="9525" marT="9525"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361950">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Other Cultural &amp; Recreational Industry</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19050" marB="1905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0.0796</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19050" marB="1905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ko-KR" altLang="en-US" sz="900" b="0" i="0" u="none" strike="noStrike" cap="none" normalizeH="0" baseline="0" smtClean="0">
                          <a:ln>
                            <a:noFill/>
                          </a:ln>
                          <a:solidFill>
                            <a:schemeClr val="tx1"/>
                          </a:solidFill>
                          <a:effectLst/>
                          <a:latin typeface="Times New Roman" pitchFamily="18" charset="0"/>
                          <a:ea typeface="HY헤드라인M" pitchFamily="18" charset="-127"/>
                        </a:rPr>
                        <a:t>     </a:t>
                      </a: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2,542 </a:t>
                      </a:r>
                    </a:p>
                  </a:txBody>
                  <a:tcPr marL="9525" marR="9525" marT="9525"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309563">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TOTAL</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19050" marB="1905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19050" marB="1905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ko-KR" altLang="en-US" sz="900" b="0" i="0" u="none" strike="noStrike" cap="none" normalizeH="0" baseline="0" smtClean="0">
                          <a:ln>
                            <a:noFill/>
                          </a:ln>
                          <a:solidFill>
                            <a:schemeClr val="tx1"/>
                          </a:solidFill>
                          <a:effectLst/>
                          <a:latin typeface="Times New Roman" pitchFamily="18" charset="0"/>
                          <a:ea typeface="HY헤드라인M" pitchFamily="18" charset="-127"/>
                        </a:rPr>
                        <a:t>     </a:t>
                      </a: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6,511 </a:t>
                      </a:r>
                    </a:p>
                  </a:txBody>
                  <a:tcPr marL="9525" marR="9525" marT="9525"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0C0C0"/>
                    </a:solidFill>
                  </a:tcPr>
                </a:tc>
              </a:tr>
            </a:tbl>
          </a:graphicData>
        </a:graphic>
      </p:graphicFrame>
      <p:sp>
        <p:nvSpPr>
          <p:cNvPr id="2" name="TextBox 10"/>
          <p:cNvSpPr txBox="1"/>
          <p:nvPr/>
        </p:nvSpPr>
        <p:spPr>
          <a:xfrm>
            <a:off x="1114425" y="8577263"/>
            <a:ext cx="4965700" cy="2444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p>
            <a:pPr>
              <a:lnSpc>
                <a:spcPct val="140000"/>
              </a:lnSpc>
              <a:buFont typeface="Arial" charset="0"/>
              <a:buChar char="•"/>
              <a:defRPr/>
            </a:pPr>
            <a:r>
              <a:rPr lang="ko-KR" altLang="en-US" sz="800">
                <a:solidFill>
                  <a:srgbClr val="000000"/>
                </a:solidFill>
                <a:latin typeface="Times New Roman" pitchFamily="18" charset="0"/>
                <a:ea typeface="HY헤드라인M" pitchFamily="18" charset="-127"/>
              </a:rPr>
              <a:t> </a:t>
            </a:r>
            <a:r>
              <a:rPr lang="en-US" altLang="ko-KR" sz="800">
                <a:solidFill>
                  <a:srgbClr val="000000"/>
                </a:solidFill>
                <a:latin typeface="Times New Roman" pitchFamily="18" charset="0"/>
                <a:ea typeface="HY헤드라인M" pitchFamily="18" charset="-127"/>
              </a:rPr>
              <a:t>Effects of New Employment Positions</a:t>
            </a:r>
          </a:p>
          <a:p>
            <a:pPr>
              <a:lnSpc>
                <a:spcPct val="140000"/>
              </a:lnSpc>
              <a:buFont typeface="Arial" charset="0"/>
              <a:buNone/>
              <a:defRPr/>
            </a:pPr>
            <a:r>
              <a:rPr lang="ko-KR" altLang="en-US" sz="800">
                <a:solidFill>
                  <a:srgbClr val="000000"/>
                </a:solidFill>
                <a:latin typeface="Times New Roman" pitchFamily="18" charset="0"/>
                <a:ea typeface="HY헤드라인M" pitchFamily="18" charset="-127"/>
              </a:rPr>
              <a:t>  </a:t>
            </a:r>
            <a:r>
              <a:rPr lang="en-US" altLang="ko-KR" sz="800">
                <a:solidFill>
                  <a:srgbClr val="000000"/>
                </a:solidFill>
                <a:latin typeface="Times New Roman" pitchFamily="18" charset="0"/>
                <a:ea typeface="HY헤드라인M" pitchFamily="18" charset="-127"/>
              </a:rPr>
              <a:t>=  [ Number of Promoted New Employment Positions in Chungnam Region ]</a:t>
            </a:r>
            <a:r>
              <a:rPr lang="ko-KR" altLang="en-US" sz="800">
                <a:solidFill>
                  <a:srgbClr val="000000"/>
                </a:solidFill>
                <a:latin typeface="Times New Roman" pitchFamily="18" charset="0"/>
                <a:ea typeface="HY헤드라인M" pitchFamily="18" charset="-127"/>
              </a:rPr>
              <a:t>  </a:t>
            </a:r>
            <a:r>
              <a:rPr lang="en-US" altLang="ko-KR" sz="800">
                <a:solidFill>
                  <a:srgbClr val="000000"/>
                </a:solidFill>
                <a:latin typeface="Times New Roman" pitchFamily="18" charset="0"/>
                <a:ea typeface="HY헤드라인M" pitchFamily="18" charset="-127"/>
              </a:rPr>
              <a:t>/  1,000,000  X  [ Total Expenditure </a:t>
            </a:r>
          </a:p>
          <a:p>
            <a:pPr>
              <a:lnSpc>
                <a:spcPct val="140000"/>
              </a:lnSpc>
              <a:buFont typeface="Arial" charset="0"/>
              <a:buNone/>
              <a:defRPr/>
            </a:pPr>
            <a:r>
              <a:rPr lang="en-US" altLang="ko-KR" sz="800">
                <a:solidFill>
                  <a:srgbClr val="000000"/>
                </a:solidFill>
                <a:latin typeface="Times New Roman" pitchFamily="18" charset="0"/>
                <a:ea typeface="HY헤드라인M" pitchFamily="18" charset="-127"/>
              </a:rPr>
              <a:t>       by Visitors ]</a:t>
            </a:r>
            <a:endParaRPr lang="ko-KR" altLang="en-US" sz="800">
              <a:solidFill>
                <a:srgbClr val="000000"/>
              </a:solidFill>
              <a:latin typeface="Times New Roman" pitchFamily="18" charset="0"/>
              <a:ea typeface="HY헤드라인M" pitchFamily="18" charset="-127"/>
            </a:endParaRPr>
          </a:p>
        </p:txBody>
      </p:sp>
      <p:sp>
        <p:nvSpPr>
          <p:cNvPr id="138315" name="직사각형 11"/>
          <p:cNvSpPr>
            <a:spLocks noChangeArrowheads="1"/>
          </p:cNvSpPr>
          <p:nvPr/>
        </p:nvSpPr>
        <p:spPr bwMode="auto">
          <a:xfrm>
            <a:off x="1052513" y="5816600"/>
            <a:ext cx="5053012" cy="304800"/>
          </a:xfrm>
          <a:prstGeom prst="rect">
            <a:avLst/>
          </a:prstGeom>
          <a:noFill/>
          <a:ln w="9525">
            <a:noFill/>
            <a:miter lim="800000"/>
            <a:headEnd/>
            <a:tailEnd/>
          </a:ln>
        </p:spPr>
        <p:txBody>
          <a:bodyPr>
            <a:spAutoFit/>
          </a:bodyPr>
          <a:lstStyle/>
          <a:p>
            <a:pPr>
              <a:lnSpc>
                <a:spcPct val="140000"/>
              </a:lnSpc>
            </a:pPr>
            <a:r>
              <a:rPr lang="en-US" altLang="ko-KR"/>
              <a:t>[Table</a:t>
            </a:r>
            <a:r>
              <a:rPr lang="ko-KR" altLang="en-US"/>
              <a:t> </a:t>
            </a:r>
            <a:r>
              <a:rPr lang="en-US" altLang="ko-KR"/>
              <a:t>5-1-7]</a:t>
            </a:r>
            <a:r>
              <a:rPr lang="ko-KR" altLang="en-US"/>
              <a:t> </a:t>
            </a:r>
            <a:r>
              <a:rPr lang="en-US" altLang="ko-KR"/>
              <a:t>Expected New Employment Positions through the Total Expenditure by Visitors</a:t>
            </a:r>
            <a:endParaRPr lang="ko-KR" altLang="en-US"/>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97" name="Group 57"/>
          <p:cNvGraphicFramePr>
            <a:graphicFrameLocks noGrp="1"/>
          </p:cNvGraphicFramePr>
          <p:nvPr/>
        </p:nvGraphicFramePr>
        <p:xfrm>
          <a:off x="1123950" y="2243138"/>
          <a:ext cx="4829175" cy="838200"/>
        </p:xfrm>
        <a:graphic>
          <a:graphicData uri="http://schemas.openxmlformats.org/drawingml/2006/table">
            <a:tbl>
              <a:tblPr/>
              <a:tblGrid>
                <a:gridCol w="2376488"/>
                <a:gridCol w="1223962"/>
                <a:gridCol w="1228725"/>
              </a:tblGrid>
              <a:tr h="381000">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Investment Itinerary</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38100" marB="381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Investment Cost</a:t>
                      </a:r>
                      <a:r>
                        <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rPr>
                        <a:t> </a:t>
                      </a:r>
                      <a:endPar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38100" marB="381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Note </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38100" marB="381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r>
              <a:tr h="457200">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Creation of the Exhibition Complex and Operation Cost</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38100" marB="381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16.7</a:t>
                      </a:r>
                      <a:r>
                        <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rPr>
                        <a:t> </a:t>
                      </a: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Billion KW</a:t>
                      </a:r>
                    </a:p>
                  </a:txBody>
                  <a:tcPr marL="38100" marR="38100" marT="38100" marB="381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Operation Management</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38100" marB="381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9279" name="Text Box 26"/>
          <p:cNvSpPr txBox="1">
            <a:spLocks noChangeArrowheads="1"/>
          </p:cNvSpPr>
          <p:nvPr/>
        </p:nvSpPr>
        <p:spPr bwMode="auto">
          <a:xfrm>
            <a:off x="1220788" y="3216275"/>
            <a:ext cx="2136775" cy="163513"/>
          </a:xfrm>
          <a:prstGeom prst="rect">
            <a:avLst/>
          </a:prstGeom>
          <a:noFill/>
          <a:ln w="9525">
            <a:noFill/>
            <a:miter lim="800000"/>
            <a:headEnd/>
            <a:tailEnd/>
          </a:ln>
        </p:spPr>
        <p:txBody>
          <a:bodyPr wrap="none" lIns="0" tIns="0" rIns="0" bIns="0">
            <a:spAutoFit/>
          </a:bodyPr>
          <a:lstStyle/>
          <a:p>
            <a:pPr>
              <a:lnSpc>
                <a:spcPct val="120000"/>
              </a:lnSpc>
            </a:pPr>
            <a:r>
              <a:rPr lang="en-US" altLang="ko-KR" sz="900"/>
              <a:t>Source: The 2009 Korea Floritopia Committee</a:t>
            </a:r>
            <a:endParaRPr lang="ko-KR" altLang="en-US" sz="900"/>
          </a:p>
        </p:txBody>
      </p:sp>
      <p:graphicFrame>
        <p:nvGraphicFramePr>
          <p:cNvPr id="112695" name="Group 55"/>
          <p:cNvGraphicFramePr>
            <a:graphicFrameLocks noGrp="1"/>
          </p:cNvGraphicFramePr>
          <p:nvPr/>
        </p:nvGraphicFramePr>
        <p:xfrm>
          <a:off x="1116013" y="4232275"/>
          <a:ext cx="4838700" cy="2424113"/>
        </p:xfrm>
        <a:graphic>
          <a:graphicData uri="http://schemas.openxmlformats.org/drawingml/2006/table">
            <a:tbl>
              <a:tblPr/>
              <a:tblGrid>
                <a:gridCol w="2384425"/>
                <a:gridCol w="1223962"/>
                <a:gridCol w="1230313"/>
              </a:tblGrid>
              <a:tr h="485775">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Category</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19050" marB="1905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Number of Induction</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19050" marB="1905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Effects of Induction</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19050" marB="1905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r>
              <a:tr h="484188">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Production Promotion Effect through the Total Investment</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19050" marB="1905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1.5374</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19050" marB="1905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1" hangingPunct="1">
                        <a:lnSpc>
                          <a:spcPct val="100000"/>
                        </a:lnSpc>
                        <a:spcBef>
                          <a:spcPct val="0"/>
                        </a:spcBef>
                        <a:spcAft>
                          <a:spcPct val="0"/>
                        </a:spcAft>
                        <a:buClrTx/>
                        <a:buSzTx/>
                        <a:buFontTx/>
                        <a:buNone/>
                        <a:tabLst/>
                      </a:pPr>
                      <a:r>
                        <a:rPr kumimoji="0" lang="ko-KR" altLang="en-US" sz="900" b="0" i="0" u="none" strike="noStrike" cap="none" normalizeH="0" baseline="0" smtClean="0">
                          <a:ln>
                            <a:noFill/>
                          </a:ln>
                          <a:solidFill>
                            <a:schemeClr val="tx1"/>
                          </a:solidFill>
                          <a:effectLst/>
                          <a:latin typeface="Times New Roman" pitchFamily="18" charset="0"/>
                          <a:ea typeface="HY헤드라인M" pitchFamily="18" charset="-127"/>
                        </a:rPr>
                        <a:t>        </a:t>
                      </a: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25,674,580,000KW</a:t>
                      </a:r>
                    </a:p>
                  </a:txBody>
                  <a:tcPr marL="9525" marR="9525" marT="9525"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484188">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Income Promotion Effect through the Total Investment</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19050" marB="1905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0.2013</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19050" marB="1905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3,361,710,000KW </a:t>
                      </a:r>
                    </a:p>
                  </a:txBody>
                  <a:tcPr marL="9525" marR="9525" marT="9525"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484188">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Added Value Promotion Effect through the Total Investment</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19050" marB="1905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0.3605</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19050" marB="1905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6,020,350,000KW </a:t>
                      </a:r>
                    </a:p>
                  </a:txBody>
                  <a:tcPr marL="9525" marR="9525" marT="9525"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485775">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Employment Promotion Effect through the Total Investment</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19050" marB="1905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0.0178</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19050" marB="1905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1" hangingPunct="1">
                        <a:lnSpc>
                          <a:spcPct val="100000"/>
                        </a:lnSpc>
                        <a:spcBef>
                          <a:spcPct val="0"/>
                        </a:spcBef>
                        <a:spcAft>
                          <a:spcPct val="0"/>
                        </a:spcAft>
                        <a:buClrTx/>
                        <a:buSzTx/>
                        <a:buFontTx/>
                        <a:buNone/>
                        <a:tabLst/>
                      </a:pPr>
                      <a:r>
                        <a:rPr kumimoji="0" lang="ko-KR" altLang="en-US" sz="900" b="0" i="0" u="none" strike="noStrike" cap="none" normalizeH="0" baseline="0" smtClean="0">
                          <a:ln>
                            <a:noFill/>
                          </a:ln>
                          <a:solidFill>
                            <a:schemeClr val="tx1"/>
                          </a:solidFill>
                          <a:effectLst/>
                          <a:latin typeface="Times New Roman" pitchFamily="18" charset="0"/>
                          <a:ea typeface="HY헤드라인M" pitchFamily="18" charset="-127"/>
                        </a:rPr>
                        <a:t>                       </a:t>
                      </a: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297</a:t>
                      </a:r>
                      <a:r>
                        <a:rPr kumimoji="0" lang="ko-KR" altLang="en-US" sz="900" b="0" i="0" u="none" strike="noStrike" cap="none" normalizeH="0" baseline="0" smtClean="0">
                          <a:ln>
                            <a:noFill/>
                          </a:ln>
                          <a:solidFill>
                            <a:schemeClr val="tx1"/>
                          </a:solidFill>
                          <a:effectLst/>
                          <a:latin typeface="Times New Roman" pitchFamily="18" charset="0"/>
                          <a:ea typeface="HY헤드라인M" pitchFamily="18" charset="-127"/>
                        </a:rPr>
                        <a:t> </a:t>
                      </a: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People </a:t>
                      </a:r>
                    </a:p>
                  </a:txBody>
                  <a:tcPr marL="9525" marR="9525" marT="9525"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9306" name="Rectangle 2"/>
          <p:cNvSpPr>
            <a:spLocks noChangeArrowheads="1"/>
          </p:cNvSpPr>
          <p:nvPr/>
        </p:nvSpPr>
        <p:spPr bwMode="auto">
          <a:xfrm>
            <a:off x="1073150" y="1281113"/>
            <a:ext cx="4876800" cy="304800"/>
          </a:xfrm>
          <a:prstGeom prst="rect">
            <a:avLst/>
          </a:prstGeom>
          <a:noFill/>
          <a:ln w="9525">
            <a:noFill/>
            <a:miter lim="800000"/>
            <a:headEnd/>
            <a:tailEnd/>
          </a:ln>
        </p:spPr>
        <p:txBody>
          <a:bodyPr wrap="none" anchor="ctr"/>
          <a:lstStyle/>
          <a:p>
            <a:r>
              <a:rPr lang="en-US" altLang="ko-KR" sz="1200" b="1"/>
              <a:t>5. Expected Economic Effects from the Total Investment</a:t>
            </a:r>
            <a:endParaRPr lang="ko-KR" altLang="en-US" sz="1200" b="1"/>
          </a:p>
        </p:txBody>
      </p:sp>
      <p:sp>
        <p:nvSpPr>
          <p:cNvPr id="139307" name="Text Box 45"/>
          <p:cNvSpPr txBox="1">
            <a:spLocks noChangeArrowheads="1"/>
          </p:cNvSpPr>
          <p:nvPr/>
        </p:nvSpPr>
        <p:spPr bwMode="auto">
          <a:xfrm>
            <a:off x="1131888" y="7113588"/>
            <a:ext cx="5033962" cy="711200"/>
          </a:xfrm>
          <a:prstGeom prst="rect">
            <a:avLst/>
          </a:prstGeom>
          <a:noFill/>
          <a:ln w="9525">
            <a:noFill/>
            <a:miter lim="800000"/>
            <a:headEnd/>
            <a:tailEnd/>
          </a:ln>
        </p:spPr>
        <p:txBody>
          <a:bodyPr lIns="0" tIns="0" rIns="0" bIns="0">
            <a:spAutoFit/>
          </a:bodyPr>
          <a:lstStyle/>
          <a:p>
            <a:pPr>
              <a:lnSpc>
                <a:spcPct val="130000"/>
              </a:lnSpc>
              <a:buFontTx/>
              <a:buChar char="•"/>
            </a:pPr>
            <a:r>
              <a:rPr lang="en-US" altLang="ko-KR" sz="900"/>
              <a:t>  Calculation: Total Investment</a:t>
            </a:r>
            <a:r>
              <a:rPr lang="ko-KR" altLang="en-US" sz="900"/>
              <a:t> </a:t>
            </a:r>
            <a:r>
              <a:rPr lang="en-US" altLang="ko-KR" sz="900"/>
              <a:t>X Total Number of Induction for each category in the regional Industry</a:t>
            </a:r>
            <a:r>
              <a:rPr lang="ko-KR" altLang="en-US" sz="900"/>
              <a:t>    </a:t>
            </a:r>
          </a:p>
          <a:p>
            <a:pPr>
              <a:lnSpc>
                <a:spcPct val="130000"/>
              </a:lnSpc>
            </a:pPr>
            <a:r>
              <a:rPr lang="en-US" altLang="ko-KR" sz="900"/>
              <a:t>   (other social services)</a:t>
            </a:r>
            <a:endParaRPr lang="ko-KR" altLang="en-US" sz="900"/>
          </a:p>
          <a:p>
            <a:pPr>
              <a:lnSpc>
                <a:spcPct val="130000"/>
              </a:lnSpc>
              <a:buFontTx/>
              <a:buChar char="•"/>
            </a:pPr>
            <a:r>
              <a:rPr lang="en-US" altLang="ko-KR" sz="900"/>
              <a:t>  Source: Lee Chung Ki, Lee Jin Hyung, Song Hak Jun, Estimating the Economic Impact of a </a:t>
            </a:r>
          </a:p>
          <a:p>
            <a:pPr>
              <a:lnSpc>
                <a:spcPct val="130000"/>
              </a:lnSpc>
            </a:pPr>
            <a:r>
              <a:rPr lang="en-US" altLang="ko-KR" sz="900"/>
              <a:t>    Birdwatching Festival Using a Regional Input-Output Model, Korea Association of Tourism and Leisure</a:t>
            </a:r>
            <a:endParaRPr lang="ko-KR" altLang="en-US" sz="900"/>
          </a:p>
        </p:txBody>
      </p:sp>
      <p:sp>
        <p:nvSpPr>
          <p:cNvPr id="139308" name="Text Box 31"/>
          <p:cNvSpPr txBox="1">
            <a:spLocks noChangeArrowheads="1"/>
          </p:cNvSpPr>
          <p:nvPr/>
        </p:nvSpPr>
        <p:spPr bwMode="auto">
          <a:xfrm>
            <a:off x="1185863" y="6850063"/>
            <a:ext cx="4979987" cy="190500"/>
          </a:xfrm>
          <a:prstGeom prst="rect">
            <a:avLst/>
          </a:prstGeom>
          <a:noFill/>
          <a:ln w="9525">
            <a:noFill/>
            <a:miter lim="800000"/>
            <a:headEnd/>
            <a:tailEnd/>
          </a:ln>
        </p:spPr>
        <p:txBody>
          <a:bodyPr lIns="0" tIns="0" rIns="0" bIns="0">
            <a:spAutoFit/>
          </a:bodyPr>
          <a:lstStyle/>
          <a:p>
            <a:pPr algn="just">
              <a:lnSpc>
                <a:spcPct val="140000"/>
              </a:lnSpc>
            </a:pPr>
            <a:r>
              <a:rPr lang="en-US" altLang="ko-KR" sz="900"/>
              <a:t>Industrial Relations Table, Bank of Korea (2003). </a:t>
            </a:r>
            <a:endParaRPr lang="ko-KR" altLang="en-US" sz="900"/>
          </a:p>
        </p:txBody>
      </p:sp>
      <p:sp>
        <p:nvSpPr>
          <p:cNvPr id="139309" name="직사각형 8"/>
          <p:cNvSpPr>
            <a:spLocks noChangeArrowheads="1"/>
          </p:cNvSpPr>
          <p:nvPr/>
        </p:nvSpPr>
        <p:spPr bwMode="auto">
          <a:xfrm>
            <a:off x="1052513" y="3856038"/>
            <a:ext cx="4527550" cy="304800"/>
          </a:xfrm>
          <a:prstGeom prst="rect">
            <a:avLst/>
          </a:prstGeom>
          <a:noFill/>
          <a:ln w="9525">
            <a:noFill/>
            <a:miter lim="800000"/>
            <a:headEnd/>
            <a:tailEnd/>
          </a:ln>
        </p:spPr>
        <p:txBody>
          <a:bodyPr>
            <a:spAutoFit/>
          </a:bodyPr>
          <a:lstStyle/>
          <a:p>
            <a:pPr>
              <a:lnSpc>
                <a:spcPct val="140000"/>
              </a:lnSpc>
            </a:pPr>
            <a:r>
              <a:rPr lang="en-US" altLang="ko-KR"/>
              <a:t>[Table</a:t>
            </a:r>
            <a:r>
              <a:rPr lang="ko-KR" altLang="en-US"/>
              <a:t> </a:t>
            </a:r>
            <a:r>
              <a:rPr lang="en-US" altLang="ko-KR"/>
              <a:t>5-1-9]</a:t>
            </a:r>
            <a:r>
              <a:rPr lang="ko-KR" altLang="en-US"/>
              <a:t> </a:t>
            </a:r>
            <a:r>
              <a:rPr lang="en-US" altLang="ko-KR"/>
              <a:t>Expected Economic Effects through the Total Investment </a:t>
            </a:r>
            <a:endParaRPr lang="ko-KR" altLang="en-US"/>
          </a:p>
        </p:txBody>
      </p:sp>
      <p:sp>
        <p:nvSpPr>
          <p:cNvPr id="139310" name="직사각형 9"/>
          <p:cNvSpPr>
            <a:spLocks noChangeArrowheads="1"/>
          </p:cNvSpPr>
          <p:nvPr/>
        </p:nvSpPr>
        <p:spPr bwMode="auto">
          <a:xfrm>
            <a:off x="1125538" y="1882775"/>
            <a:ext cx="4511675" cy="304800"/>
          </a:xfrm>
          <a:prstGeom prst="rect">
            <a:avLst/>
          </a:prstGeom>
          <a:noFill/>
          <a:ln w="9525">
            <a:noFill/>
            <a:miter lim="800000"/>
            <a:headEnd/>
            <a:tailEnd/>
          </a:ln>
        </p:spPr>
        <p:txBody>
          <a:bodyPr>
            <a:spAutoFit/>
          </a:bodyPr>
          <a:lstStyle/>
          <a:p>
            <a:pPr>
              <a:lnSpc>
                <a:spcPct val="140000"/>
              </a:lnSpc>
            </a:pPr>
            <a:r>
              <a:rPr lang="en-US" altLang="ko-KR"/>
              <a:t>[Table</a:t>
            </a:r>
            <a:r>
              <a:rPr lang="ko-KR" altLang="en-US"/>
              <a:t> </a:t>
            </a:r>
            <a:r>
              <a:rPr lang="en-US" altLang="ko-KR"/>
              <a:t>5-1-8]</a:t>
            </a:r>
            <a:r>
              <a:rPr lang="ko-KR" altLang="en-US"/>
              <a:t> </a:t>
            </a:r>
            <a:r>
              <a:rPr lang="en-US" altLang="ko-KR"/>
              <a:t>Status of Total Investment for the 2009 Korea Floritopia</a:t>
            </a:r>
            <a:endParaRPr lang="ko-KR" altLang="en-US"/>
          </a:p>
        </p:txBody>
      </p:sp>
      <p:sp>
        <p:nvSpPr>
          <p:cNvPr id="139311" name="슬라이드 번호 개체 틀 9"/>
          <p:cNvSpPr>
            <a:spLocks noGrp="1"/>
          </p:cNvSpPr>
          <p:nvPr>
            <p:ph type="sldNum" sz="quarter" idx="12"/>
          </p:nvPr>
        </p:nvSpPr>
        <p:spPr>
          <a:noFill/>
        </p:spPr>
        <p:txBody>
          <a:bodyPr/>
          <a:lstStyle/>
          <a:p>
            <a:r>
              <a:rPr lang="en-US" altLang="ko-KR" smtClean="0"/>
              <a:t>98</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9763" name="Group 83"/>
          <p:cNvGraphicFramePr>
            <a:graphicFrameLocks noGrp="1"/>
          </p:cNvGraphicFramePr>
          <p:nvPr/>
        </p:nvGraphicFramePr>
        <p:xfrm>
          <a:off x="1117600" y="6969125"/>
          <a:ext cx="4832350" cy="1781175"/>
        </p:xfrm>
        <a:graphic>
          <a:graphicData uri="http://schemas.openxmlformats.org/drawingml/2006/table">
            <a:tbl>
              <a:tblPr/>
              <a:tblGrid>
                <a:gridCol w="1652588"/>
                <a:gridCol w="1589087"/>
                <a:gridCol w="1590675"/>
              </a:tblGrid>
              <a:tr h="296863">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rPr>
                        <a:t>　</a:t>
                      </a:r>
                    </a:p>
                  </a:txBody>
                  <a:tcPr marL="0" marR="0" marT="0" marB="0" anchor="ctr" horzOverflow="overflow">
                    <a:lnL w="635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2002</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0" marR="0" marT="0" marB="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2009</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0" marR="0" marT="0" marB="0" anchor="ctr" horzOverflow="overflow">
                    <a:lnL w="952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FBFBF"/>
                    </a:solidFill>
                  </a:tcPr>
                </a:tc>
              </a:tr>
              <a:tr h="296863">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Total Investment</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0" marR="0" marT="0" marB="0" anchor="ctr" horzOverflow="overflow">
                    <a:lnL w="635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29.1</a:t>
                      </a:r>
                      <a:r>
                        <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rPr>
                        <a:t> </a:t>
                      </a: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Billion KW</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0" marR="0" marT="0" marB="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16.7</a:t>
                      </a: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Billion KW</a:t>
                      </a:r>
                      <a:endParaRPr kumimoji="0"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0" marR="0" marT="0" marB="0" anchor="ctr" horzOverflow="overflow">
                    <a:lnL w="952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Production Promotion Effect</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0" marR="0" marT="0" marB="0" anchor="ctr" horzOverflow="overflow">
                    <a:lnL w="635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39.5Billion KW</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0" marR="0" marT="0" marB="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25.7</a:t>
                      </a: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Billion KW</a:t>
                      </a:r>
                      <a:endParaRPr kumimoji="0"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0" marR="0" marT="0" marB="0" anchor="ctr" horzOverflow="overflow">
                    <a:lnL w="952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Income Promotion Effect</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0" marR="0" marT="0" marB="0" anchor="ctr" horzOverflow="overflow">
                    <a:lnL w="635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9.6Billion KW</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0" marR="0" marT="0" marB="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3.4</a:t>
                      </a: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Billion KW</a:t>
                      </a:r>
                      <a:endParaRPr kumimoji="0"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0" marR="0" marT="0" marB="0" anchor="ctr" horzOverflow="overflow">
                    <a:lnL w="952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Added Value Promotion Effect</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0" marR="0" marT="0" marB="0" anchor="ctr" horzOverflow="overflow">
                    <a:lnL w="635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20Billion KW</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0" marR="0" marT="0" marB="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6</a:t>
                      </a: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Billion KW</a:t>
                      </a:r>
                      <a:endParaRPr kumimoji="0"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0" marR="0" marT="0" marB="0" anchor="ctr" horzOverflow="overflow">
                    <a:lnL w="952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Employment Promotion Effect</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0" marR="0" marT="0" marB="0" anchor="ctr" horzOverflow="overflow">
                    <a:lnL w="635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2,187</a:t>
                      </a:r>
                      <a:r>
                        <a:rPr kumimoji="0" lang="ko-KR" altLang="en-US" sz="900" b="0" i="0" u="none" strike="noStrike" cap="none" normalizeH="0" baseline="0" smtClean="0">
                          <a:ln>
                            <a:noFill/>
                          </a:ln>
                          <a:solidFill>
                            <a:schemeClr val="tx1"/>
                          </a:solidFill>
                          <a:effectLst/>
                          <a:latin typeface="Times New Roman" pitchFamily="18" charset="0"/>
                          <a:ea typeface="HY헤드라인M" pitchFamily="18" charset="-127"/>
                        </a:rPr>
                        <a:t> </a:t>
                      </a: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Positions</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0" marR="0" marT="0" marB="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297</a:t>
                      </a:r>
                      <a:r>
                        <a:rPr kumimoji="0" lang="ko-KR" altLang="en-US" sz="900" b="0" i="0" u="none" strike="noStrike" cap="none" normalizeH="0" baseline="0" smtClean="0">
                          <a:ln>
                            <a:noFill/>
                          </a:ln>
                          <a:solidFill>
                            <a:schemeClr val="tx1"/>
                          </a:solidFill>
                          <a:effectLst/>
                          <a:latin typeface="Times New Roman" pitchFamily="18" charset="0"/>
                          <a:ea typeface="HY헤드라인M" pitchFamily="18" charset="-127"/>
                        </a:rPr>
                        <a:t> </a:t>
                      </a: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Positions</a:t>
                      </a:r>
                      <a:endParaRPr kumimoji="0"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0" marR="0" marT="0" marB="0" anchor="ctr" horzOverflow="overflow">
                    <a:lnL w="952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5202" name="Group 82"/>
          <p:cNvGraphicFramePr>
            <a:graphicFrameLocks noGrp="1"/>
          </p:cNvGraphicFramePr>
          <p:nvPr/>
        </p:nvGraphicFramePr>
        <p:xfrm>
          <a:off x="1117600" y="4611688"/>
          <a:ext cx="4832350" cy="1781175"/>
        </p:xfrm>
        <a:graphic>
          <a:graphicData uri="http://schemas.openxmlformats.org/drawingml/2006/table">
            <a:tbl>
              <a:tblPr/>
              <a:tblGrid>
                <a:gridCol w="1609725"/>
                <a:gridCol w="1611313"/>
                <a:gridCol w="1611312"/>
              </a:tblGrid>
              <a:tr h="296863">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rPr>
                        <a:t>　</a:t>
                      </a:r>
                    </a:p>
                  </a:txBody>
                  <a:tcPr marL="0" marR="0" marT="0" marB="0" anchor="ctr" horzOverflow="overflow">
                    <a:lnL w="635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2002</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0" marR="0" marT="0" marB="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2009</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0" marR="0" marT="0" marB="0" anchor="ctr" horzOverflow="overflow">
                    <a:lnL w="952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FBFBF"/>
                    </a:solidFill>
                  </a:tcPr>
                </a:tc>
              </a:tr>
              <a:tr h="296863">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Total Number of Visitors</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0" marR="0" marT="0" marB="0" anchor="ctr" horzOverflow="overflow">
                    <a:lnL w="635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1,650,000 People</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0" marR="0" marT="0" marB="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1,980,000 People</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0" marR="0" marT="0" marB="0" anchor="ctr" horzOverflow="overflow">
                    <a:lnL w="952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Production Promotion Effect</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0" marR="0" marT="0" marB="0" anchor="ctr" horzOverflow="overflow">
                    <a:lnL w="635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105.6</a:t>
                      </a:r>
                      <a:r>
                        <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rPr>
                        <a:t> </a:t>
                      </a: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Billion KW</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0" marR="0" marT="0" marB="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215.3 Billion KW</a:t>
                      </a:r>
                      <a:endParaRPr kumimoji="0"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0" marR="0" marT="0" marB="0" anchor="ctr" horzOverflow="overflow">
                    <a:lnL w="952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Income Promotion Effect</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0" marR="0" marT="0" marB="0" anchor="ctr" horzOverflow="overflow">
                    <a:lnL w="635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27.5</a:t>
                      </a:r>
                      <a:r>
                        <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rPr>
                        <a:t> </a:t>
                      </a: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Billion KW</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0" marR="0" marT="0" marB="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5.02 Billion KW</a:t>
                      </a:r>
                      <a:endParaRPr kumimoji="0"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0" marR="0" marT="0" marB="0" anchor="ctr" horzOverflow="overflow">
                    <a:lnL w="952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Added Value Promotion Effect</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0" marR="0" marT="0" marB="0" anchor="ctr" horzOverflow="overflow">
                    <a:lnL w="635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56 Billion KW</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0" marR="0" marT="0" marB="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7.87</a:t>
                      </a:r>
                      <a:r>
                        <a:rPr kumimoji="0" lang="ko-KR" altLang="en-US" sz="900" b="0" i="0" u="none" strike="noStrike" cap="none" normalizeH="0" baseline="0" smtClean="0">
                          <a:ln>
                            <a:noFill/>
                          </a:ln>
                          <a:solidFill>
                            <a:schemeClr val="tx1"/>
                          </a:solidFill>
                          <a:effectLst/>
                          <a:latin typeface="Times New Roman" pitchFamily="18" charset="0"/>
                          <a:ea typeface="HY헤드라인M" pitchFamily="18" charset="-127"/>
                        </a:rPr>
                        <a:t> </a:t>
                      </a: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Billion KW</a:t>
                      </a:r>
                      <a:endParaRPr kumimoji="0"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0" marR="0" marT="0" marB="0" anchor="ctr" horzOverflow="overflow">
                    <a:lnL w="952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Employment Promotion Effect</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0" marR="0" marT="0" marB="0" anchor="ctr" horzOverflow="overflow">
                    <a:lnL w="635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3,076</a:t>
                      </a:r>
                      <a:r>
                        <a:rPr kumimoji="0" lang="ko-KR" altLang="en-US" sz="900" b="0" i="0" u="none" strike="noStrike" cap="none" normalizeH="0" baseline="0" smtClean="0">
                          <a:ln>
                            <a:noFill/>
                          </a:ln>
                          <a:solidFill>
                            <a:schemeClr val="tx1"/>
                          </a:solidFill>
                          <a:effectLst/>
                          <a:latin typeface="Times New Roman" pitchFamily="18" charset="0"/>
                          <a:ea typeface="HY헤드라인M" pitchFamily="18" charset="-127"/>
                        </a:rPr>
                        <a:t> </a:t>
                      </a: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Positions</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0" marR="0" marT="0" marB="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6,511</a:t>
                      </a:r>
                      <a:r>
                        <a:rPr kumimoji="0" lang="ko-KR" altLang="en-US" sz="900" b="0" i="0" u="none" strike="noStrike" cap="none" normalizeH="0" baseline="0" smtClean="0">
                          <a:ln>
                            <a:noFill/>
                          </a:ln>
                          <a:solidFill>
                            <a:schemeClr val="tx1"/>
                          </a:solidFill>
                          <a:effectLst/>
                          <a:latin typeface="Times New Roman" pitchFamily="18" charset="0"/>
                          <a:ea typeface="HY헤드라인M" pitchFamily="18" charset="-127"/>
                        </a:rPr>
                        <a:t> </a:t>
                      </a: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Positions</a:t>
                      </a:r>
                      <a:endParaRPr kumimoji="0"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0" marR="0" marT="0" marB="0" anchor="ctr" horzOverflow="overflow">
                    <a:lnL w="952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40349" name="직사각형 6"/>
          <p:cNvSpPr>
            <a:spLocks noChangeArrowheads="1"/>
          </p:cNvSpPr>
          <p:nvPr/>
        </p:nvSpPr>
        <p:spPr bwMode="auto">
          <a:xfrm>
            <a:off x="1117600" y="4238625"/>
            <a:ext cx="4927600" cy="282575"/>
          </a:xfrm>
          <a:prstGeom prst="rect">
            <a:avLst/>
          </a:prstGeom>
          <a:noFill/>
          <a:ln w="9525">
            <a:noFill/>
            <a:miter lim="800000"/>
            <a:headEnd/>
            <a:tailEnd/>
          </a:ln>
        </p:spPr>
        <p:txBody>
          <a:bodyPr wrap="none">
            <a:spAutoFit/>
          </a:bodyPr>
          <a:lstStyle/>
          <a:p>
            <a:pPr>
              <a:lnSpc>
                <a:spcPct val="140000"/>
              </a:lnSpc>
            </a:pPr>
            <a:r>
              <a:rPr lang="en-US" altLang="ko-KR" sz="900"/>
              <a:t>[Table</a:t>
            </a:r>
            <a:r>
              <a:rPr lang="ko-KR" altLang="en-US" sz="900"/>
              <a:t> </a:t>
            </a:r>
            <a:r>
              <a:rPr lang="en-US" altLang="ko-KR" sz="900"/>
              <a:t>5-1-11]</a:t>
            </a:r>
            <a:r>
              <a:rPr lang="ko-KR" altLang="en-US" sz="900"/>
              <a:t> </a:t>
            </a:r>
            <a:r>
              <a:rPr lang="en-US" altLang="ko-KR" sz="900"/>
              <a:t>Expected Effects through the Total Expenditure by Visitors at the 2009 Korea Floritopia</a:t>
            </a:r>
            <a:endParaRPr lang="ko-KR" altLang="en-US" sz="900"/>
          </a:p>
        </p:txBody>
      </p:sp>
      <p:sp>
        <p:nvSpPr>
          <p:cNvPr id="140350" name="직사각형 7"/>
          <p:cNvSpPr>
            <a:spLocks noChangeArrowheads="1"/>
          </p:cNvSpPr>
          <p:nvPr/>
        </p:nvSpPr>
        <p:spPr bwMode="auto">
          <a:xfrm>
            <a:off x="1117600" y="6615113"/>
            <a:ext cx="4622800" cy="282575"/>
          </a:xfrm>
          <a:prstGeom prst="rect">
            <a:avLst/>
          </a:prstGeom>
          <a:noFill/>
          <a:ln w="9525">
            <a:noFill/>
            <a:miter lim="800000"/>
            <a:headEnd/>
            <a:tailEnd/>
          </a:ln>
        </p:spPr>
        <p:txBody>
          <a:bodyPr wrap="none">
            <a:spAutoFit/>
          </a:bodyPr>
          <a:lstStyle/>
          <a:p>
            <a:pPr>
              <a:lnSpc>
                <a:spcPct val="140000"/>
              </a:lnSpc>
            </a:pPr>
            <a:r>
              <a:rPr lang="en-US" altLang="ko-KR" sz="900"/>
              <a:t>[Table</a:t>
            </a:r>
            <a:r>
              <a:rPr lang="ko-KR" altLang="en-US" sz="900"/>
              <a:t> </a:t>
            </a:r>
            <a:r>
              <a:rPr lang="en-US" altLang="ko-KR" sz="900"/>
              <a:t>5-1-12]</a:t>
            </a:r>
            <a:r>
              <a:rPr lang="ko-KR" altLang="en-US" sz="900"/>
              <a:t> </a:t>
            </a:r>
            <a:r>
              <a:rPr lang="en-US" altLang="ko-KR" sz="900"/>
              <a:t>Expected Effects in relation to the Total Investment for the 2009 Korea Floritopia</a:t>
            </a:r>
            <a:endParaRPr lang="ko-KR" altLang="en-US" sz="900"/>
          </a:p>
        </p:txBody>
      </p:sp>
      <p:sp>
        <p:nvSpPr>
          <p:cNvPr id="140351" name="슬라이드 번호 개체 틀 8"/>
          <p:cNvSpPr>
            <a:spLocks noGrp="1"/>
          </p:cNvSpPr>
          <p:nvPr>
            <p:ph type="sldNum" sz="quarter" idx="12"/>
          </p:nvPr>
        </p:nvSpPr>
        <p:spPr>
          <a:noFill/>
        </p:spPr>
        <p:txBody>
          <a:bodyPr/>
          <a:lstStyle/>
          <a:p>
            <a:r>
              <a:rPr lang="en-US" altLang="ko-KR" smtClean="0"/>
              <a:t>99</a:t>
            </a:r>
          </a:p>
        </p:txBody>
      </p:sp>
      <p:graphicFrame>
        <p:nvGraphicFramePr>
          <p:cNvPr id="113765" name="Group 101"/>
          <p:cNvGraphicFramePr>
            <a:graphicFrameLocks noGrp="1"/>
          </p:cNvGraphicFramePr>
          <p:nvPr/>
        </p:nvGraphicFramePr>
        <p:xfrm>
          <a:off x="1123950" y="2146300"/>
          <a:ext cx="4818063" cy="1798638"/>
        </p:xfrm>
        <a:graphic>
          <a:graphicData uri="http://schemas.openxmlformats.org/drawingml/2006/table">
            <a:tbl>
              <a:tblPr/>
              <a:tblGrid>
                <a:gridCol w="903288"/>
                <a:gridCol w="1042987"/>
                <a:gridCol w="914400"/>
                <a:gridCol w="1085850"/>
                <a:gridCol w="871538"/>
              </a:tblGrid>
              <a:tr h="450850">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Category</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Production Promotion Effect</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Income Promotion Effect</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Added Value Promotion Effect</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Employment Promotion Effect</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r>
              <a:tr h="449263">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Total Promotion Cost</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7620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Approximately </a:t>
                      </a:r>
                      <a:r>
                        <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rPr>
                        <a:t> </a:t>
                      </a:r>
                      <a:endPar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endParaRPr>
                    </a:p>
                    <a:p>
                      <a:pPr marL="0" marR="0" lvl="0" indent="0" algn="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241 Billion KW</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7620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Approximately </a:t>
                      </a:r>
                      <a:r>
                        <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rPr>
                        <a:t> </a:t>
                      </a:r>
                      <a:endPar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endParaRPr>
                    </a:p>
                    <a:p>
                      <a:pPr marL="0" marR="0" lvl="0" indent="0" algn="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53. 6 Billion KW</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7620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Approximately </a:t>
                      </a:r>
                      <a:r>
                        <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rPr>
                        <a:t> </a:t>
                      </a:r>
                      <a:endPar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endParaRPr>
                    </a:p>
                    <a:p>
                      <a:pPr marL="0" marR="0" lvl="0" indent="0" algn="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84.7</a:t>
                      </a:r>
                      <a:r>
                        <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rPr>
                        <a:t> </a:t>
                      </a: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Billion KW</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7620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Approximately</a:t>
                      </a:r>
                    </a:p>
                    <a:p>
                      <a:pPr marL="0" marR="0" lvl="0" indent="0" algn="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 </a:t>
                      </a:r>
                      <a:r>
                        <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rPr>
                        <a:t> </a:t>
                      </a: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6,808</a:t>
                      </a:r>
                      <a:r>
                        <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rPr>
                        <a:t> </a:t>
                      </a: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People</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7620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449263">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Effect through the attraction of Visitors</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Approximately </a:t>
                      </a:r>
                      <a:r>
                        <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rPr>
                        <a:t> </a:t>
                      </a:r>
                      <a:endPar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endParaRPr>
                    </a:p>
                    <a:p>
                      <a:pPr marL="0" marR="0" lvl="0" indent="0" algn="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215.3 Billion KW</a:t>
                      </a:r>
                    </a:p>
                  </a:txBody>
                  <a:tcPr marL="38100" marR="7620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Approximately</a:t>
                      </a:r>
                    </a:p>
                    <a:p>
                      <a:pPr marL="0" marR="0" lvl="0" indent="0" algn="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 </a:t>
                      </a:r>
                      <a:r>
                        <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rPr>
                        <a:t> </a:t>
                      </a: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50.2 Billion KW</a:t>
                      </a:r>
                    </a:p>
                  </a:txBody>
                  <a:tcPr marL="38100" marR="7620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Approximately </a:t>
                      </a:r>
                      <a:r>
                        <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rPr>
                        <a:t> </a:t>
                      </a:r>
                      <a:endPar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endParaRPr>
                    </a:p>
                    <a:p>
                      <a:pPr marL="0" marR="0" lvl="0" indent="0" algn="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78.7 Billion KW</a:t>
                      </a:r>
                    </a:p>
                  </a:txBody>
                  <a:tcPr marL="38100" marR="7620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Approximately</a:t>
                      </a:r>
                    </a:p>
                    <a:p>
                      <a:pPr marL="0" marR="0" lvl="0" indent="0" algn="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 </a:t>
                      </a:r>
                      <a:r>
                        <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rPr>
                        <a:t> </a:t>
                      </a: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6,511</a:t>
                      </a:r>
                      <a:r>
                        <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rPr>
                        <a:t> </a:t>
                      </a: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People</a:t>
                      </a:r>
                    </a:p>
                  </a:txBody>
                  <a:tcPr marL="38100" marR="7620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449263">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Effect through Investment</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Approximately </a:t>
                      </a:r>
                    </a:p>
                    <a:p>
                      <a:pPr marL="0" marR="0" lvl="0" indent="0" algn="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25.7 Billion KW</a:t>
                      </a:r>
                    </a:p>
                  </a:txBody>
                  <a:tcPr marL="38100" marR="7620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Approximately </a:t>
                      </a:r>
                      <a:r>
                        <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rPr>
                        <a:t> </a:t>
                      </a:r>
                      <a:endPar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endParaRPr>
                    </a:p>
                    <a:p>
                      <a:pPr marL="0" marR="0" lvl="0" indent="0" algn="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3.4</a:t>
                      </a:r>
                      <a:r>
                        <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rPr>
                        <a:t> </a:t>
                      </a: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Billion KW</a:t>
                      </a:r>
                    </a:p>
                  </a:txBody>
                  <a:tcPr marL="38100" marR="7620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Approximately </a:t>
                      </a:r>
                      <a:r>
                        <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rPr>
                        <a:t> </a:t>
                      </a:r>
                      <a:endPar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endParaRPr>
                    </a:p>
                    <a:p>
                      <a:pPr marL="0" marR="0" lvl="0" indent="0" algn="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6 Billion KW</a:t>
                      </a:r>
                    </a:p>
                  </a:txBody>
                  <a:tcPr marL="38100" marR="7620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Approximately</a:t>
                      </a:r>
                    </a:p>
                    <a:p>
                      <a:pPr marL="0" marR="0" lvl="0" indent="0" algn="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 </a:t>
                      </a:r>
                      <a:r>
                        <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rPr>
                        <a:t> </a:t>
                      </a: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297</a:t>
                      </a:r>
                      <a:r>
                        <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rPr>
                        <a:t> </a:t>
                      </a: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People</a:t>
                      </a:r>
                    </a:p>
                  </a:txBody>
                  <a:tcPr marL="38100" marR="7620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0384" name="직사각형 9"/>
          <p:cNvSpPr>
            <a:spLocks noChangeArrowheads="1"/>
          </p:cNvSpPr>
          <p:nvPr/>
        </p:nvSpPr>
        <p:spPr bwMode="auto">
          <a:xfrm>
            <a:off x="1117600" y="1790700"/>
            <a:ext cx="3886200" cy="282575"/>
          </a:xfrm>
          <a:prstGeom prst="rect">
            <a:avLst/>
          </a:prstGeom>
          <a:noFill/>
          <a:ln w="9525">
            <a:noFill/>
            <a:miter lim="800000"/>
            <a:headEnd/>
            <a:tailEnd/>
          </a:ln>
        </p:spPr>
        <p:txBody>
          <a:bodyPr wrap="none">
            <a:spAutoFit/>
          </a:bodyPr>
          <a:lstStyle/>
          <a:p>
            <a:pPr>
              <a:lnSpc>
                <a:spcPct val="140000"/>
              </a:lnSpc>
            </a:pPr>
            <a:r>
              <a:rPr lang="en-US" altLang="ko-KR" sz="900"/>
              <a:t>[Table</a:t>
            </a:r>
            <a:r>
              <a:rPr lang="ko-KR" altLang="en-US" sz="900"/>
              <a:t> </a:t>
            </a:r>
            <a:r>
              <a:rPr lang="en-US" altLang="ko-KR" sz="900"/>
              <a:t>5-1-10] Total Expected Economic Effects from the 2009 Korea Floritopia</a:t>
            </a:r>
            <a:endParaRPr lang="ko-KR" altLang="en-US" sz="900"/>
          </a:p>
        </p:txBody>
      </p:sp>
      <p:sp>
        <p:nvSpPr>
          <p:cNvPr id="140385" name="Rectangle 2"/>
          <p:cNvSpPr>
            <a:spLocks noChangeArrowheads="1"/>
          </p:cNvSpPr>
          <p:nvPr/>
        </p:nvSpPr>
        <p:spPr bwMode="auto">
          <a:xfrm>
            <a:off x="207963" y="809625"/>
            <a:ext cx="4876800" cy="304800"/>
          </a:xfrm>
          <a:prstGeom prst="rect">
            <a:avLst/>
          </a:prstGeom>
          <a:noFill/>
          <a:ln w="9525">
            <a:noFill/>
            <a:miter lim="800000"/>
            <a:headEnd/>
            <a:tailEnd/>
          </a:ln>
        </p:spPr>
        <p:txBody>
          <a:bodyPr wrap="none" anchor="ctr"/>
          <a:lstStyle/>
          <a:p>
            <a:endParaRPr lang="ko-KR" altLang="en-US" sz="800">
              <a:solidFill>
                <a:srgbClr val="FF0000"/>
              </a:solidFill>
            </a:endParaRPr>
          </a:p>
        </p:txBody>
      </p:sp>
      <p:sp>
        <p:nvSpPr>
          <p:cNvPr id="140386" name="Rectangle 2"/>
          <p:cNvSpPr>
            <a:spLocks noChangeArrowheads="1"/>
          </p:cNvSpPr>
          <p:nvPr/>
        </p:nvSpPr>
        <p:spPr bwMode="auto">
          <a:xfrm>
            <a:off x="1125538" y="1281113"/>
            <a:ext cx="4876800" cy="304800"/>
          </a:xfrm>
          <a:prstGeom prst="rect">
            <a:avLst/>
          </a:prstGeom>
          <a:noFill/>
          <a:ln w="9525">
            <a:noFill/>
            <a:miter lim="800000"/>
            <a:headEnd/>
            <a:tailEnd/>
          </a:ln>
        </p:spPr>
        <p:txBody>
          <a:bodyPr wrap="none" anchor="ctr"/>
          <a:lstStyle/>
          <a:p>
            <a:pPr>
              <a:lnSpc>
                <a:spcPct val="120000"/>
              </a:lnSpc>
            </a:pPr>
            <a:r>
              <a:rPr lang="en-US" altLang="ko-KR" sz="1200" b="1"/>
              <a:t>6. Expected Total Economic Effect of the 2009 Korea Floritopia</a:t>
            </a:r>
          </a:p>
          <a:p>
            <a:pPr>
              <a:lnSpc>
                <a:spcPct val="120000"/>
              </a:lnSpc>
            </a:pPr>
            <a:r>
              <a:rPr lang="en-US" altLang="ko-KR" sz="1200" b="1"/>
              <a:t>    on the Economy of Chungnam Province</a:t>
            </a:r>
            <a:endParaRPr lang="ko-KR" altLang="en-US" sz="1200" b="1"/>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8"/>
          <p:cNvPicPr>
            <a:picLocks noChangeAspect="1" noChangeArrowheads="1"/>
          </p:cNvPicPr>
          <p:nvPr/>
        </p:nvPicPr>
        <p:blipFill>
          <a:blip r:embed="rId2" cstate="print"/>
          <a:srcRect/>
          <a:stretch>
            <a:fillRect/>
          </a:stretch>
        </p:blipFill>
        <p:spPr bwMode="auto">
          <a:xfrm>
            <a:off x="1773238" y="4554538"/>
            <a:ext cx="4032250" cy="2414587"/>
          </a:xfrm>
          <a:prstGeom prst="rect">
            <a:avLst/>
          </a:prstGeom>
          <a:noFill/>
          <a:ln w="9525">
            <a:noFill/>
            <a:miter lim="800000"/>
            <a:headEnd/>
            <a:tailEnd/>
          </a:ln>
        </p:spPr>
      </p:pic>
      <p:sp>
        <p:nvSpPr>
          <p:cNvPr id="20482" name="Line 2"/>
          <p:cNvSpPr>
            <a:spLocks noChangeShapeType="1"/>
          </p:cNvSpPr>
          <p:nvPr/>
        </p:nvSpPr>
        <p:spPr bwMode="auto">
          <a:xfrm>
            <a:off x="908050" y="2432050"/>
            <a:ext cx="5400675" cy="0"/>
          </a:xfrm>
          <a:prstGeom prst="line">
            <a:avLst/>
          </a:prstGeom>
          <a:noFill/>
          <a:ln w="38100">
            <a:solidFill>
              <a:schemeClr val="tx1"/>
            </a:solidFill>
            <a:round/>
            <a:headEnd/>
            <a:tailEnd/>
          </a:ln>
        </p:spPr>
        <p:txBody>
          <a:bodyPr anchor="ctr"/>
          <a:lstStyle/>
          <a:p>
            <a:pPr algn="ctr">
              <a:defRPr/>
            </a:pPr>
            <a:endParaRPr lang="ko-KR" altLang="en-US" sz="1800" dirty="0">
              <a:effectLst>
                <a:outerShdw blurRad="38100" dist="38100" dir="2700000" algn="tl">
                  <a:srgbClr val="000000">
                    <a:alpha val="43137"/>
                  </a:srgbClr>
                </a:outerShdw>
              </a:effectLst>
              <a:ea typeface="굴림" pitchFamily="50" charset="-127"/>
              <a:cs typeface="Times New Roman" pitchFamily="18" charset="0"/>
            </a:endParaRPr>
          </a:p>
        </p:txBody>
      </p:sp>
      <p:sp>
        <p:nvSpPr>
          <p:cNvPr id="20483" name="Line 3"/>
          <p:cNvSpPr>
            <a:spLocks noChangeShapeType="1"/>
          </p:cNvSpPr>
          <p:nvPr/>
        </p:nvSpPr>
        <p:spPr bwMode="auto">
          <a:xfrm>
            <a:off x="908050" y="3511550"/>
            <a:ext cx="5400675" cy="0"/>
          </a:xfrm>
          <a:prstGeom prst="line">
            <a:avLst/>
          </a:prstGeom>
          <a:noFill/>
          <a:ln w="38100">
            <a:solidFill>
              <a:schemeClr val="tx1"/>
            </a:solidFill>
            <a:round/>
            <a:headEnd/>
            <a:tailEnd/>
          </a:ln>
        </p:spPr>
        <p:txBody>
          <a:bodyPr anchor="ctr"/>
          <a:lstStyle/>
          <a:p>
            <a:pPr algn="ctr">
              <a:defRPr/>
            </a:pPr>
            <a:endParaRPr lang="ko-KR" altLang="en-US" sz="1800" dirty="0">
              <a:effectLst>
                <a:outerShdw blurRad="38100" dist="38100" dir="2700000" algn="tl">
                  <a:srgbClr val="000000">
                    <a:alpha val="43137"/>
                  </a:srgbClr>
                </a:outerShdw>
              </a:effectLst>
              <a:ea typeface="굴림" pitchFamily="50" charset="-127"/>
              <a:cs typeface="Times New Roman" pitchFamily="18" charset="0"/>
            </a:endParaRPr>
          </a:p>
        </p:txBody>
      </p:sp>
      <p:sp>
        <p:nvSpPr>
          <p:cNvPr id="38916" name="Text Box 4"/>
          <p:cNvSpPr txBox="1">
            <a:spLocks noChangeArrowheads="1"/>
          </p:cNvSpPr>
          <p:nvPr/>
        </p:nvSpPr>
        <p:spPr bwMode="auto">
          <a:xfrm>
            <a:off x="908050" y="2792413"/>
            <a:ext cx="5400675" cy="304800"/>
          </a:xfrm>
          <a:prstGeom prst="rect">
            <a:avLst/>
          </a:prstGeom>
          <a:noFill/>
          <a:ln w="9525">
            <a:noFill/>
            <a:miter lim="800000"/>
            <a:headEnd/>
            <a:tailEnd/>
          </a:ln>
        </p:spPr>
        <p:txBody>
          <a:bodyPr lIns="0" tIns="0" rIns="0" bIns="0">
            <a:spAutoFit/>
          </a:bodyPr>
          <a:lstStyle/>
          <a:p>
            <a:pPr algn="ctr">
              <a:spcBef>
                <a:spcPct val="50000"/>
              </a:spcBef>
            </a:pPr>
            <a:r>
              <a:rPr lang="en-US" altLang="ko-KR" sz="2000" b="1"/>
              <a:t>Outline of the 2009 Korea Floritopia</a:t>
            </a:r>
            <a:r>
              <a:rPr lang="ko-KR" altLang="en-US" sz="2000"/>
              <a:t>          </a:t>
            </a:r>
          </a:p>
        </p:txBody>
      </p:sp>
      <p:sp>
        <p:nvSpPr>
          <p:cNvPr id="38917" name="AutoShape 5"/>
          <p:cNvSpPr>
            <a:spLocks noChangeArrowheads="1"/>
          </p:cNvSpPr>
          <p:nvPr/>
        </p:nvSpPr>
        <p:spPr bwMode="auto">
          <a:xfrm>
            <a:off x="2565400" y="2000250"/>
            <a:ext cx="2016125" cy="431800"/>
          </a:xfrm>
          <a:prstGeom prst="roundRect">
            <a:avLst>
              <a:gd name="adj" fmla="val 50000"/>
            </a:avLst>
          </a:prstGeom>
          <a:solidFill>
            <a:schemeClr val="tx1"/>
          </a:solidFill>
          <a:ln w="9525" algn="ctr">
            <a:solidFill>
              <a:schemeClr val="tx1"/>
            </a:solidFill>
            <a:round/>
            <a:headEnd/>
            <a:tailEnd/>
          </a:ln>
        </p:spPr>
        <p:txBody>
          <a:bodyPr wrap="none" anchor="ctr"/>
          <a:lstStyle/>
          <a:p>
            <a:pPr algn="ctr">
              <a:spcBef>
                <a:spcPct val="50000"/>
              </a:spcBef>
            </a:pPr>
            <a:r>
              <a:rPr lang="en-US" altLang="ko-KR" sz="2000">
                <a:solidFill>
                  <a:schemeClr val="bg1"/>
                </a:solidFill>
              </a:rPr>
              <a:t>Chapter I</a:t>
            </a:r>
            <a:endParaRPr lang="ko-KR" altLang="en-US" sz="2000">
              <a:solidFill>
                <a:schemeClr val="bg1"/>
              </a:solidFill>
            </a:endParaRPr>
          </a:p>
        </p:txBody>
      </p:sp>
      <p:sp>
        <p:nvSpPr>
          <p:cNvPr id="38918" name="슬라이드 번호 개체 틀 6"/>
          <p:cNvSpPr>
            <a:spLocks noGrp="1"/>
          </p:cNvSpPr>
          <p:nvPr>
            <p:ph type="sldNum" sz="quarter" idx="12"/>
          </p:nvPr>
        </p:nvSpPr>
        <p:spPr>
          <a:noFill/>
        </p:spPr>
        <p:txBody>
          <a:bodyPr/>
          <a:lstStyle/>
          <a:p>
            <a:r>
              <a:rPr lang="en-US" altLang="ko-KR" smtClean="0"/>
              <a:t>9</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ext Box 50"/>
          <p:cNvSpPr txBox="1">
            <a:spLocks noChangeArrowheads="1"/>
          </p:cNvSpPr>
          <p:nvPr/>
        </p:nvSpPr>
        <p:spPr bwMode="auto">
          <a:xfrm>
            <a:off x="927100" y="1263650"/>
            <a:ext cx="3006725" cy="304800"/>
          </a:xfrm>
          <a:prstGeom prst="rect">
            <a:avLst/>
          </a:prstGeom>
          <a:noFill/>
          <a:ln w="9525">
            <a:noFill/>
            <a:miter lim="800000"/>
            <a:headEnd/>
            <a:tailEnd/>
          </a:ln>
        </p:spPr>
        <p:txBody>
          <a:bodyPr wrap="none">
            <a:spAutoFit/>
          </a:bodyPr>
          <a:lstStyle/>
          <a:p>
            <a:r>
              <a:rPr lang="en-US" altLang="ko-KR" sz="1400" b="1"/>
              <a:t>Section 2. Social and Cultural Effects</a:t>
            </a:r>
            <a:endParaRPr lang="ko-KR" altLang="en-US" sz="1400" b="1"/>
          </a:p>
        </p:txBody>
      </p:sp>
      <p:sp>
        <p:nvSpPr>
          <p:cNvPr id="141314" name="Rectangle 3"/>
          <p:cNvSpPr>
            <a:spLocks noChangeArrowheads="1"/>
          </p:cNvSpPr>
          <p:nvPr/>
        </p:nvSpPr>
        <p:spPr bwMode="auto">
          <a:xfrm>
            <a:off x="1052513" y="1639888"/>
            <a:ext cx="4826000" cy="304800"/>
          </a:xfrm>
          <a:prstGeom prst="rect">
            <a:avLst/>
          </a:prstGeom>
          <a:noFill/>
          <a:ln w="9525">
            <a:noFill/>
            <a:miter lim="800000"/>
            <a:headEnd/>
            <a:tailEnd/>
          </a:ln>
        </p:spPr>
        <p:txBody>
          <a:bodyPr wrap="none" anchor="ctr"/>
          <a:lstStyle/>
          <a:p>
            <a:pPr algn="dist"/>
            <a:r>
              <a:rPr lang="en-US" altLang="ko-KR" sz="1200" b="1"/>
              <a:t>1. Effects on the Development of the Tourism Industry</a:t>
            </a:r>
            <a:endParaRPr lang="ko-KR" altLang="en-US" sz="1200" b="1">
              <a:ea typeface="굴림" charset="-127"/>
            </a:endParaRPr>
          </a:p>
        </p:txBody>
      </p:sp>
      <p:sp>
        <p:nvSpPr>
          <p:cNvPr id="141315" name="Rectangle 19"/>
          <p:cNvSpPr>
            <a:spLocks noChangeArrowheads="1"/>
          </p:cNvSpPr>
          <p:nvPr/>
        </p:nvSpPr>
        <p:spPr bwMode="auto">
          <a:xfrm>
            <a:off x="1125538" y="2030413"/>
            <a:ext cx="4819650" cy="1914525"/>
          </a:xfrm>
          <a:prstGeom prst="rect">
            <a:avLst/>
          </a:prstGeom>
          <a:noFill/>
          <a:ln w="9525">
            <a:noFill/>
            <a:miter lim="800000"/>
            <a:headEnd/>
            <a:tailEnd/>
          </a:ln>
        </p:spPr>
        <p:txBody>
          <a:bodyPr lIns="0" tIns="0" rIns="0" bIns="0">
            <a:spAutoFit/>
          </a:bodyPr>
          <a:lstStyle/>
          <a:p>
            <a:pPr marL="85725" indent="-85725" algn="just">
              <a:lnSpc>
                <a:spcPct val="140000"/>
              </a:lnSpc>
              <a:buFont typeface="Arial" charset="0"/>
              <a:buChar char="•"/>
            </a:pPr>
            <a:r>
              <a:rPr lang="en-US" altLang="ko-KR"/>
              <a:t>The results of the survey conduct among local residents of Taean regarding the effect of the 2009 Korea Floritopia on the ‘development of the tourism industry,’ showed that local residents gave a 4 and above to the following categories: ‘increasing the number of summer tourists,’ ‘recognition of Taean as an attractive tourist destination,’ and ‘increasing number of hotels and other accommodation facilities.” In general, when considering that beach resorts and tourist destinations conduct most of their business during the summer season, the establishment of a floral park, emphasizing the image of an “ocean in harmony with flowers,” the kkotji Beach Resort is expected to attract tourists during the spring and autumn seasons, thus hoping for a halo effect from the 2009 Korea Floritopia.</a:t>
            </a:r>
          </a:p>
        </p:txBody>
      </p:sp>
      <p:sp>
        <p:nvSpPr>
          <p:cNvPr id="141316" name="슬라이드 번호 개체 틀 10"/>
          <p:cNvSpPr>
            <a:spLocks noGrp="1"/>
          </p:cNvSpPr>
          <p:nvPr>
            <p:ph type="sldNum" sz="quarter" idx="12"/>
          </p:nvPr>
        </p:nvSpPr>
        <p:spPr>
          <a:noFill/>
        </p:spPr>
        <p:txBody>
          <a:bodyPr/>
          <a:lstStyle/>
          <a:p>
            <a:r>
              <a:rPr lang="en-US" altLang="ko-KR" smtClean="0"/>
              <a:t>100</a:t>
            </a:r>
          </a:p>
        </p:txBody>
      </p:sp>
      <p:sp>
        <p:nvSpPr>
          <p:cNvPr id="141317" name="Text Box 3"/>
          <p:cNvSpPr txBox="1">
            <a:spLocks noChangeArrowheads="1"/>
          </p:cNvSpPr>
          <p:nvPr/>
        </p:nvSpPr>
        <p:spPr bwMode="auto">
          <a:xfrm>
            <a:off x="1189038" y="3959225"/>
            <a:ext cx="5049837" cy="312738"/>
          </a:xfrm>
          <a:prstGeom prst="rect">
            <a:avLst/>
          </a:prstGeom>
          <a:noFill/>
          <a:ln w="9525">
            <a:noFill/>
            <a:miter lim="800000"/>
            <a:headEnd/>
            <a:tailEnd/>
          </a:ln>
        </p:spPr>
        <p:txBody>
          <a:bodyPr lIns="0">
            <a:spAutoFit/>
          </a:bodyPr>
          <a:lstStyle/>
          <a:p>
            <a:pPr marL="190500" indent="-190500" algn="just">
              <a:lnSpc>
                <a:spcPct val="180000"/>
              </a:lnSpc>
            </a:pPr>
            <a:r>
              <a:rPr lang="ko-KR" altLang="en-US" sz="800"/>
              <a:t>     </a:t>
            </a:r>
            <a:endParaRPr lang="en-US" altLang="ko-KR" sz="800"/>
          </a:p>
        </p:txBody>
      </p:sp>
      <p:sp>
        <p:nvSpPr>
          <p:cNvPr id="141318" name="Rectangle 3"/>
          <p:cNvSpPr>
            <a:spLocks noChangeArrowheads="1"/>
          </p:cNvSpPr>
          <p:nvPr/>
        </p:nvSpPr>
        <p:spPr bwMode="auto">
          <a:xfrm>
            <a:off x="1052513" y="4216400"/>
            <a:ext cx="4826000" cy="304800"/>
          </a:xfrm>
          <a:prstGeom prst="rect">
            <a:avLst/>
          </a:prstGeom>
          <a:noFill/>
          <a:ln w="9525">
            <a:noFill/>
            <a:miter lim="800000"/>
            <a:headEnd/>
            <a:tailEnd/>
          </a:ln>
        </p:spPr>
        <p:txBody>
          <a:bodyPr wrap="none" anchor="ctr"/>
          <a:lstStyle/>
          <a:p>
            <a:pPr algn="dist"/>
            <a:r>
              <a:rPr lang="en-US" altLang="ko-KR" sz="1200" b="1"/>
              <a:t>2. Effects on the Development of the Local Economy</a:t>
            </a:r>
            <a:endParaRPr lang="ko-KR" altLang="en-US" sz="1200" b="1">
              <a:ea typeface="굴림" charset="-127"/>
            </a:endParaRPr>
          </a:p>
        </p:txBody>
      </p:sp>
      <p:sp>
        <p:nvSpPr>
          <p:cNvPr id="141319" name="Rectangle 19"/>
          <p:cNvSpPr>
            <a:spLocks noChangeArrowheads="1"/>
          </p:cNvSpPr>
          <p:nvPr/>
        </p:nvSpPr>
        <p:spPr bwMode="auto">
          <a:xfrm>
            <a:off x="1136650" y="4551363"/>
            <a:ext cx="4819650" cy="1914525"/>
          </a:xfrm>
          <a:prstGeom prst="rect">
            <a:avLst/>
          </a:prstGeom>
          <a:noFill/>
          <a:ln w="9525">
            <a:noFill/>
            <a:miter lim="800000"/>
            <a:headEnd/>
            <a:tailEnd/>
          </a:ln>
        </p:spPr>
        <p:txBody>
          <a:bodyPr lIns="0" tIns="0" rIns="0" bIns="0">
            <a:spAutoFit/>
          </a:bodyPr>
          <a:lstStyle/>
          <a:p>
            <a:pPr marL="85725" indent="-85725" algn="just">
              <a:lnSpc>
                <a:spcPct val="140000"/>
              </a:lnSpc>
              <a:buFont typeface="Arial" charset="0"/>
              <a:buChar char="•"/>
            </a:pPr>
            <a:r>
              <a:rPr lang="en-US" altLang="ko-KR"/>
              <a:t>The results of the survey conducted among local residents of Taean on issues of the ‘floral industry,’ ‘improvement of local scenery,’ and ‘establishment of new roads,’ showed that the majority of respondents responded positively that the hosting of the 2009 Korea Floritopia would have a positive effect on these issues. It is expected that the construction of a new Anmyeondo Coastal Highway connecting the country to the 2009 Korea Floritopia would contribute greatly in developing the local economy. In addition to its positive impact on the local economy, the Oceanic Highway will add accessibility to the western coast, attracting both domestic and foreign tourists to the west coast, thus having a positive effect on the general economic and industrial development of the area.</a:t>
            </a:r>
          </a:p>
        </p:txBody>
      </p:sp>
      <p:sp>
        <p:nvSpPr>
          <p:cNvPr id="141320" name="Rectangle 3"/>
          <p:cNvSpPr>
            <a:spLocks noChangeArrowheads="1"/>
          </p:cNvSpPr>
          <p:nvPr/>
        </p:nvSpPr>
        <p:spPr bwMode="auto">
          <a:xfrm>
            <a:off x="981075" y="6735763"/>
            <a:ext cx="4826000" cy="304800"/>
          </a:xfrm>
          <a:prstGeom prst="rect">
            <a:avLst/>
          </a:prstGeom>
          <a:noFill/>
          <a:ln w="9525">
            <a:noFill/>
            <a:miter lim="800000"/>
            <a:headEnd/>
            <a:tailEnd/>
          </a:ln>
        </p:spPr>
        <p:txBody>
          <a:bodyPr wrap="none" anchor="ctr"/>
          <a:lstStyle/>
          <a:p>
            <a:pPr algn="dist"/>
            <a:r>
              <a:rPr lang="en-US" altLang="ko-KR" sz="1200" b="1"/>
              <a:t>3. Effect on the National Consciousness</a:t>
            </a:r>
            <a:endParaRPr lang="ko-KR" altLang="en-US" sz="1200" b="1"/>
          </a:p>
        </p:txBody>
      </p:sp>
      <p:sp>
        <p:nvSpPr>
          <p:cNvPr id="141321" name="Rectangle 19"/>
          <p:cNvSpPr>
            <a:spLocks noChangeArrowheads="1"/>
          </p:cNvSpPr>
          <p:nvPr/>
        </p:nvSpPr>
        <p:spPr bwMode="auto">
          <a:xfrm>
            <a:off x="1108075" y="7002463"/>
            <a:ext cx="4851400" cy="2127250"/>
          </a:xfrm>
          <a:prstGeom prst="rect">
            <a:avLst/>
          </a:prstGeom>
          <a:noFill/>
          <a:ln w="9525">
            <a:noFill/>
            <a:miter lim="800000"/>
            <a:headEnd/>
            <a:tailEnd/>
          </a:ln>
        </p:spPr>
        <p:txBody>
          <a:bodyPr lIns="0" tIns="0" rIns="0" bIns="0">
            <a:spAutoFit/>
          </a:bodyPr>
          <a:lstStyle/>
          <a:p>
            <a:pPr marL="85725" indent="-85725" algn="just">
              <a:lnSpc>
                <a:spcPct val="140000"/>
              </a:lnSpc>
              <a:buFont typeface="Arial" charset="0"/>
              <a:buChar char="•"/>
            </a:pPr>
            <a:r>
              <a:rPr lang="en-US" altLang="ko-KR"/>
              <a:t>The results of the survey conducted among local residents of Taean regarding the effects of the 2009 Korea Floritopia on maturing the national consensus showed that  people gave an average of 4.94 out of 7 points to ‘it will add pride among the Korean People,” which was higher than the figure shown in 2002. Furthermore, the majority of people gave 4.80 out of 7 point to “it will enhance the level of public order and friendliness,” which was also higher than the figure of 2002. The successful hosting of the 2009 Korea Floritopia and the active support from the local resident population from the preparation to the final stages of the exhibition contributed to enhancing the level of friendliness of the Korean people as a whole, and the local resident population gained a sense of pride from being part of this successful international event. </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ext Box 2"/>
          <p:cNvSpPr txBox="1">
            <a:spLocks noChangeArrowheads="1"/>
          </p:cNvSpPr>
          <p:nvPr/>
        </p:nvSpPr>
        <p:spPr bwMode="auto">
          <a:xfrm>
            <a:off x="1198563" y="1219200"/>
            <a:ext cx="5049837" cy="314325"/>
          </a:xfrm>
          <a:prstGeom prst="rect">
            <a:avLst/>
          </a:prstGeom>
          <a:noFill/>
          <a:ln w="9525">
            <a:noFill/>
            <a:miter lim="800000"/>
            <a:headEnd/>
            <a:tailEnd/>
          </a:ln>
        </p:spPr>
        <p:txBody>
          <a:bodyPr lIns="0">
            <a:spAutoFit/>
          </a:bodyPr>
          <a:lstStyle/>
          <a:p>
            <a:pPr marL="190500" indent="-190500" algn="just">
              <a:lnSpc>
                <a:spcPct val="180000"/>
              </a:lnSpc>
            </a:pPr>
            <a:endParaRPr lang="en-US" altLang="ko-KR" sz="800"/>
          </a:p>
        </p:txBody>
      </p:sp>
      <p:sp>
        <p:nvSpPr>
          <p:cNvPr id="142338" name="Text Box 37"/>
          <p:cNvSpPr txBox="1">
            <a:spLocks noChangeArrowheads="1"/>
          </p:cNvSpPr>
          <p:nvPr/>
        </p:nvSpPr>
        <p:spPr bwMode="auto">
          <a:xfrm>
            <a:off x="1189038" y="1295400"/>
            <a:ext cx="5049837" cy="314325"/>
          </a:xfrm>
          <a:prstGeom prst="rect">
            <a:avLst/>
          </a:prstGeom>
          <a:noFill/>
          <a:ln w="9525">
            <a:noFill/>
            <a:miter lim="800000"/>
            <a:headEnd/>
            <a:tailEnd/>
          </a:ln>
        </p:spPr>
        <p:txBody>
          <a:bodyPr lIns="0">
            <a:spAutoFit/>
          </a:bodyPr>
          <a:lstStyle/>
          <a:p>
            <a:pPr marL="190500" indent="-190500" algn="just">
              <a:lnSpc>
                <a:spcPct val="180000"/>
              </a:lnSpc>
            </a:pPr>
            <a:r>
              <a:rPr lang="ko-KR" altLang="en-US" sz="800"/>
              <a:t>     </a:t>
            </a:r>
            <a:endParaRPr lang="en-US" altLang="ko-KR" sz="800"/>
          </a:p>
        </p:txBody>
      </p:sp>
      <p:sp>
        <p:nvSpPr>
          <p:cNvPr id="142339" name="슬라이드 번호 개체 틀 12"/>
          <p:cNvSpPr>
            <a:spLocks noGrp="1"/>
          </p:cNvSpPr>
          <p:nvPr>
            <p:ph type="sldNum" sz="quarter" idx="12"/>
          </p:nvPr>
        </p:nvSpPr>
        <p:spPr>
          <a:noFill/>
        </p:spPr>
        <p:txBody>
          <a:bodyPr/>
          <a:lstStyle/>
          <a:p>
            <a:r>
              <a:rPr lang="en-US" altLang="ko-KR" smtClean="0"/>
              <a:t>101</a:t>
            </a:r>
          </a:p>
        </p:txBody>
      </p:sp>
      <p:sp>
        <p:nvSpPr>
          <p:cNvPr id="142340" name="Text Box 56"/>
          <p:cNvSpPr txBox="1">
            <a:spLocks noChangeArrowheads="1"/>
          </p:cNvSpPr>
          <p:nvPr/>
        </p:nvSpPr>
        <p:spPr bwMode="auto">
          <a:xfrm>
            <a:off x="1198563" y="2185988"/>
            <a:ext cx="5049837" cy="314325"/>
          </a:xfrm>
          <a:prstGeom prst="rect">
            <a:avLst/>
          </a:prstGeom>
          <a:noFill/>
          <a:ln w="9525">
            <a:noFill/>
            <a:miter lim="800000"/>
            <a:headEnd/>
            <a:tailEnd/>
          </a:ln>
        </p:spPr>
        <p:txBody>
          <a:bodyPr lIns="0">
            <a:spAutoFit/>
          </a:bodyPr>
          <a:lstStyle/>
          <a:p>
            <a:pPr marL="190500" indent="-190500" algn="just">
              <a:lnSpc>
                <a:spcPct val="180000"/>
              </a:lnSpc>
            </a:pPr>
            <a:endParaRPr lang="en-US" altLang="ko-KR" sz="800"/>
          </a:p>
        </p:txBody>
      </p:sp>
      <p:sp>
        <p:nvSpPr>
          <p:cNvPr id="142341" name="Text Box 58"/>
          <p:cNvSpPr txBox="1">
            <a:spLocks noChangeArrowheads="1"/>
          </p:cNvSpPr>
          <p:nvPr/>
        </p:nvSpPr>
        <p:spPr bwMode="auto">
          <a:xfrm>
            <a:off x="1189038" y="2262188"/>
            <a:ext cx="5049837" cy="314325"/>
          </a:xfrm>
          <a:prstGeom prst="rect">
            <a:avLst/>
          </a:prstGeom>
          <a:noFill/>
          <a:ln w="9525">
            <a:noFill/>
            <a:miter lim="800000"/>
            <a:headEnd/>
            <a:tailEnd/>
          </a:ln>
        </p:spPr>
        <p:txBody>
          <a:bodyPr lIns="0">
            <a:spAutoFit/>
          </a:bodyPr>
          <a:lstStyle/>
          <a:p>
            <a:pPr marL="190500" indent="-190500" algn="just">
              <a:lnSpc>
                <a:spcPct val="180000"/>
              </a:lnSpc>
            </a:pPr>
            <a:r>
              <a:rPr lang="ko-KR" altLang="en-US" sz="800"/>
              <a:t>     </a:t>
            </a:r>
            <a:endParaRPr lang="en-US" altLang="ko-KR" sz="800"/>
          </a:p>
        </p:txBody>
      </p:sp>
      <p:sp>
        <p:nvSpPr>
          <p:cNvPr id="142342" name="Rectangle 3"/>
          <p:cNvSpPr>
            <a:spLocks noChangeArrowheads="1"/>
          </p:cNvSpPr>
          <p:nvPr/>
        </p:nvSpPr>
        <p:spPr bwMode="auto">
          <a:xfrm>
            <a:off x="981075" y="1568450"/>
            <a:ext cx="4826000" cy="304800"/>
          </a:xfrm>
          <a:prstGeom prst="rect">
            <a:avLst/>
          </a:prstGeom>
          <a:noFill/>
          <a:ln w="9525">
            <a:noFill/>
            <a:miter lim="800000"/>
            <a:headEnd/>
            <a:tailEnd/>
          </a:ln>
        </p:spPr>
        <p:txBody>
          <a:bodyPr wrap="none" anchor="ctr"/>
          <a:lstStyle/>
          <a:p>
            <a:pPr algn="dist"/>
            <a:r>
              <a:rPr lang="en-US" altLang="ko-KR" sz="1200" b="1"/>
              <a:t>4. Effects on the Promotion of Culture and the Arts</a:t>
            </a:r>
            <a:endParaRPr lang="ko-KR" altLang="en-US" sz="1200" b="1"/>
          </a:p>
        </p:txBody>
      </p:sp>
      <p:sp>
        <p:nvSpPr>
          <p:cNvPr id="142343" name="Rectangle 19"/>
          <p:cNvSpPr>
            <a:spLocks noChangeArrowheads="1"/>
          </p:cNvSpPr>
          <p:nvPr/>
        </p:nvSpPr>
        <p:spPr bwMode="auto">
          <a:xfrm>
            <a:off x="1123950" y="2000250"/>
            <a:ext cx="4819650" cy="2514600"/>
          </a:xfrm>
          <a:prstGeom prst="rect">
            <a:avLst/>
          </a:prstGeom>
          <a:noFill/>
          <a:ln w="9525">
            <a:noFill/>
            <a:miter lim="800000"/>
            <a:headEnd/>
            <a:tailEnd/>
          </a:ln>
        </p:spPr>
        <p:txBody>
          <a:bodyPr lIns="0" tIns="0" rIns="0" bIns="0">
            <a:spAutoFit/>
          </a:bodyPr>
          <a:lstStyle/>
          <a:p>
            <a:pPr marL="85725" indent="-85725" algn="just">
              <a:lnSpc>
                <a:spcPct val="150000"/>
              </a:lnSpc>
              <a:buFont typeface="Arial" charset="0"/>
              <a:buChar char="•"/>
            </a:pPr>
            <a:r>
              <a:rPr lang="en-US" altLang="ko-KR"/>
              <a:t>The results of the survey conducted among local residents of Taean regarding the possible effects of the 2009 Korea Floritopia on the promotion of  Culture and the Arts showed that: they gave 4.16 out of 7 points for “increasing the number of cultural and arts performances,” which was similar to those figures of 2002 (4.15 points).; gave 4.24 out of 7 points for “enhancing people’s appreciation of the arts and culture,” which was an increase from those figures of 2002 (4.05); and gave 3.97 out of 7 points for “protecting traditional Korean culture,” which was a tremendous increase from those figures of 2002 (3.80). Although the 2009 Korea Floritopia provided an opportunity to witness  a variety of performances on the main stages and across the entire exhibition complex, as well as viewing arts and cultural exhibitions reflecting different themes, the results of the survey showed that many people did not believe that the exhibition contributed to the protection of traditional Korean culture. </a:t>
            </a:r>
            <a:endParaRPr lang="ko-KR" altLang="en-US"/>
          </a:p>
        </p:txBody>
      </p:sp>
      <p:sp>
        <p:nvSpPr>
          <p:cNvPr id="142344" name="Text Box 43"/>
          <p:cNvSpPr txBox="1">
            <a:spLocks noChangeArrowheads="1"/>
          </p:cNvSpPr>
          <p:nvPr/>
        </p:nvSpPr>
        <p:spPr bwMode="auto">
          <a:xfrm>
            <a:off x="1198563" y="4854575"/>
            <a:ext cx="5049837" cy="314325"/>
          </a:xfrm>
          <a:prstGeom prst="rect">
            <a:avLst/>
          </a:prstGeom>
          <a:noFill/>
          <a:ln w="9525">
            <a:noFill/>
            <a:miter lim="800000"/>
            <a:headEnd/>
            <a:tailEnd/>
          </a:ln>
        </p:spPr>
        <p:txBody>
          <a:bodyPr lIns="0">
            <a:spAutoFit/>
          </a:bodyPr>
          <a:lstStyle/>
          <a:p>
            <a:pPr marL="190500" indent="-190500" algn="just">
              <a:lnSpc>
                <a:spcPct val="180000"/>
              </a:lnSpc>
            </a:pPr>
            <a:endParaRPr lang="en-US" altLang="ko-KR" sz="800"/>
          </a:p>
        </p:txBody>
      </p:sp>
      <p:sp>
        <p:nvSpPr>
          <p:cNvPr id="142345" name="Rectangle 3"/>
          <p:cNvSpPr>
            <a:spLocks noChangeArrowheads="1"/>
          </p:cNvSpPr>
          <p:nvPr/>
        </p:nvSpPr>
        <p:spPr bwMode="auto">
          <a:xfrm>
            <a:off x="1052513" y="4881563"/>
            <a:ext cx="4826000" cy="304800"/>
          </a:xfrm>
          <a:prstGeom prst="rect">
            <a:avLst/>
          </a:prstGeom>
          <a:noFill/>
          <a:ln w="9525">
            <a:noFill/>
            <a:miter lim="800000"/>
            <a:headEnd/>
            <a:tailEnd/>
          </a:ln>
        </p:spPr>
        <p:txBody>
          <a:bodyPr wrap="none" anchor="ctr"/>
          <a:lstStyle/>
          <a:p>
            <a:pPr algn="dist"/>
            <a:r>
              <a:rPr lang="en-US" altLang="ko-KR" sz="1200" b="1"/>
              <a:t>5. Urbanization of the Local Economy during the Exhibition Period</a:t>
            </a:r>
            <a:endParaRPr lang="ko-KR" altLang="en-US" sz="1200" b="1"/>
          </a:p>
        </p:txBody>
      </p:sp>
      <p:sp>
        <p:nvSpPr>
          <p:cNvPr id="142346" name="Rectangle 19"/>
          <p:cNvSpPr>
            <a:spLocks noChangeArrowheads="1"/>
          </p:cNvSpPr>
          <p:nvPr/>
        </p:nvSpPr>
        <p:spPr bwMode="auto">
          <a:xfrm>
            <a:off x="1123950" y="5313363"/>
            <a:ext cx="4819650" cy="2286000"/>
          </a:xfrm>
          <a:prstGeom prst="rect">
            <a:avLst/>
          </a:prstGeom>
          <a:noFill/>
          <a:ln w="9525">
            <a:noFill/>
            <a:miter lim="800000"/>
            <a:headEnd/>
            <a:tailEnd/>
          </a:ln>
        </p:spPr>
        <p:txBody>
          <a:bodyPr lIns="0" tIns="0" rIns="0" bIns="0">
            <a:spAutoFit/>
          </a:bodyPr>
          <a:lstStyle/>
          <a:p>
            <a:pPr marL="85725" indent="-85725" algn="just">
              <a:lnSpc>
                <a:spcPct val="150000"/>
              </a:lnSpc>
              <a:buFont typeface="Arial" charset="0"/>
              <a:buChar char="•"/>
            </a:pPr>
            <a:r>
              <a:rPr lang="en-US" altLang="ko-KR"/>
              <a:t>It was found that the Taean region underwent “urbanization” during the period of the 2009 Korea Floritopia.  Unlike the results of 2002, the respondents in 2009 gave 4.56 out of 7 points to the issue “increased land prices,” which was followed by 4.40 for “traffic congestion.” Furthermore, 3.74 points were given to “increased crime rate,” which tripled compared to the 2002 figures. The hosting of the 2009 Korea Floritopia attracted a huge number of volunteers, group tourists and individual tourisst to Taean, which created a sudden increase in traffic, viewed by the local residents as ‘uncomfortable.’  However, the 2009 Korea Floritopia Committee was able to guarantee sufficient parking spaces and parking assistants, which lowered discomfort concerning traffic and transportation in 2009 compared to that of 2002. </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ChangeArrowheads="1"/>
          </p:cNvSpPr>
          <p:nvPr/>
        </p:nvSpPr>
        <p:spPr bwMode="auto">
          <a:xfrm>
            <a:off x="1090613" y="200025"/>
            <a:ext cx="5334000" cy="304800"/>
          </a:xfrm>
          <a:prstGeom prst="rect">
            <a:avLst/>
          </a:prstGeom>
          <a:noFill/>
          <a:ln w="9525">
            <a:noFill/>
            <a:miter lim="800000"/>
            <a:headEnd/>
            <a:tailEnd/>
          </a:ln>
        </p:spPr>
        <p:txBody>
          <a:bodyPr wrap="none" anchor="ctr"/>
          <a:lstStyle/>
          <a:p>
            <a:pPr algn="dist"/>
            <a:endParaRPr lang="ko-KR" altLang="en-US" sz="800">
              <a:ea typeface="굴림" charset="-127"/>
            </a:endParaRPr>
          </a:p>
        </p:txBody>
      </p:sp>
      <p:sp>
        <p:nvSpPr>
          <p:cNvPr id="143362" name="Text Box 50"/>
          <p:cNvSpPr txBox="1">
            <a:spLocks noChangeArrowheads="1"/>
          </p:cNvSpPr>
          <p:nvPr/>
        </p:nvSpPr>
        <p:spPr bwMode="auto">
          <a:xfrm>
            <a:off x="946150" y="1408113"/>
            <a:ext cx="5146675" cy="304800"/>
          </a:xfrm>
          <a:prstGeom prst="rect">
            <a:avLst/>
          </a:prstGeom>
          <a:noFill/>
          <a:ln w="9525">
            <a:noFill/>
            <a:miter lim="800000"/>
            <a:headEnd/>
            <a:tailEnd/>
          </a:ln>
        </p:spPr>
        <p:txBody>
          <a:bodyPr wrap="none">
            <a:spAutoFit/>
          </a:bodyPr>
          <a:lstStyle/>
          <a:p>
            <a:r>
              <a:rPr lang="en-US" altLang="ko-KR" sz="1400" b="1"/>
              <a:t>Section 3. Evaluating the Effects on Promoting the Floral Culture</a:t>
            </a:r>
            <a:endParaRPr lang="ko-KR" altLang="en-US" sz="1400" b="1"/>
          </a:p>
        </p:txBody>
      </p:sp>
      <p:sp>
        <p:nvSpPr>
          <p:cNvPr id="143363" name="Rectangle 3"/>
          <p:cNvSpPr>
            <a:spLocks noChangeArrowheads="1"/>
          </p:cNvSpPr>
          <p:nvPr/>
        </p:nvSpPr>
        <p:spPr bwMode="auto">
          <a:xfrm>
            <a:off x="1052513" y="1839913"/>
            <a:ext cx="4826000" cy="304800"/>
          </a:xfrm>
          <a:prstGeom prst="rect">
            <a:avLst/>
          </a:prstGeom>
          <a:noFill/>
          <a:ln w="9525">
            <a:noFill/>
            <a:miter lim="800000"/>
            <a:headEnd/>
            <a:tailEnd/>
          </a:ln>
        </p:spPr>
        <p:txBody>
          <a:bodyPr wrap="none" anchor="ctr"/>
          <a:lstStyle/>
          <a:p>
            <a:pPr algn="dist"/>
            <a:r>
              <a:rPr lang="en-US" altLang="ko-KR" sz="1200" b="1"/>
              <a:t>1.  Increase in the General Interest in Flowers</a:t>
            </a:r>
            <a:endParaRPr lang="ko-KR" altLang="en-US" sz="1200" b="1"/>
          </a:p>
        </p:txBody>
      </p:sp>
      <p:sp>
        <p:nvSpPr>
          <p:cNvPr id="143364" name="Rectangle 19"/>
          <p:cNvSpPr>
            <a:spLocks noChangeArrowheads="1"/>
          </p:cNvSpPr>
          <p:nvPr/>
        </p:nvSpPr>
        <p:spPr bwMode="auto">
          <a:xfrm>
            <a:off x="1130300" y="2203450"/>
            <a:ext cx="4819650" cy="2894013"/>
          </a:xfrm>
          <a:prstGeom prst="rect">
            <a:avLst/>
          </a:prstGeom>
          <a:noFill/>
          <a:ln w="9525">
            <a:noFill/>
            <a:miter lim="800000"/>
            <a:headEnd/>
            <a:tailEnd/>
          </a:ln>
        </p:spPr>
        <p:txBody>
          <a:bodyPr lIns="0" tIns="0" rIns="0" bIns="0">
            <a:spAutoFit/>
          </a:bodyPr>
          <a:lstStyle/>
          <a:p>
            <a:pPr marL="85725" indent="-85725" algn="just">
              <a:lnSpc>
                <a:spcPct val="140000"/>
              </a:lnSpc>
              <a:buFont typeface="Arial" charset="0"/>
              <a:buChar char="•"/>
            </a:pPr>
            <a:r>
              <a:rPr lang="en-US" altLang="ko-KR"/>
              <a:t>The results of the survey conducted on the local residents of Taean on the possible effects of the 2009 Korea Floritopia on the ‘level of general interest in flowers,’ showed that they gave: 4.95 out of 7 points to the issue “the hosting of the 2009 Korea Floritopia contributed to fostering greater interest in flowers,” which was 0.05 points higher than those of 2002; 5.20 out of 7 points to the issue “the exhibition was a great opportunity to gain information on flowers,” which was a decrease from the figure of 2002 (5.35 points). This decrease could be explained partly due to the fact that more and more information on flowers is now accessible to the public, and one of the main industries in Taean is the floral industry, thus making the local residents more familiar with flowers than other parts of the country. </a:t>
            </a:r>
          </a:p>
          <a:p>
            <a:pPr marL="85725" indent="-85725" algn="just">
              <a:lnSpc>
                <a:spcPct val="140000"/>
              </a:lnSpc>
              <a:buFont typeface="Arial" charset="0"/>
              <a:buNone/>
            </a:pPr>
            <a:endParaRPr lang="en-US" altLang="ko-KR" sz="600"/>
          </a:p>
          <a:p>
            <a:pPr marL="85725" indent="-85725" algn="just">
              <a:lnSpc>
                <a:spcPct val="140000"/>
              </a:lnSpc>
              <a:buFont typeface="Arial" charset="0"/>
              <a:buChar char="•"/>
            </a:pPr>
            <a:r>
              <a:rPr lang="en-US" altLang="ko-KR"/>
              <a:t>It was the visitors rather than the local residents who showed an increased level of interest in flowers, and according to the interview results, the establishment of the “Flower Symphony Hall,” “Floral Interaction Hall,” “Future Flower Hall,” “Wild Flower Hall” and other exhibition halls contributed greatly to changing peoples’ perspectives on flowers. </a:t>
            </a:r>
            <a:endParaRPr lang="ko-KR" altLang="en-US"/>
          </a:p>
        </p:txBody>
      </p:sp>
      <p:sp>
        <p:nvSpPr>
          <p:cNvPr id="143365" name="슬라이드 번호 개체 틀 15"/>
          <p:cNvSpPr>
            <a:spLocks noGrp="1"/>
          </p:cNvSpPr>
          <p:nvPr>
            <p:ph type="sldNum" sz="quarter" idx="12"/>
          </p:nvPr>
        </p:nvSpPr>
        <p:spPr>
          <a:noFill/>
        </p:spPr>
        <p:txBody>
          <a:bodyPr/>
          <a:lstStyle/>
          <a:p>
            <a:r>
              <a:rPr lang="en-US" altLang="ko-KR" smtClean="0"/>
              <a:t>102</a:t>
            </a:r>
          </a:p>
        </p:txBody>
      </p:sp>
      <p:sp>
        <p:nvSpPr>
          <p:cNvPr id="143366" name="Rectangle 19"/>
          <p:cNvSpPr>
            <a:spLocks noChangeArrowheads="1"/>
          </p:cNvSpPr>
          <p:nvPr/>
        </p:nvSpPr>
        <p:spPr bwMode="auto">
          <a:xfrm>
            <a:off x="1123950" y="5791200"/>
            <a:ext cx="4819650" cy="3106738"/>
          </a:xfrm>
          <a:prstGeom prst="rect">
            <a:avLst/>
          </a:prstGeom>
          <a:noFill/>
          <a:ln w="9525">
            <a:noFill/>
            <a:miter lim="800000"/>
            <a:headEnd/>
            <a:tailEnd/>
          </a:ln>
        </p:spPr>
        <p:txBody>
          <a:bodyPr lIns="0" tIns="0" rIns="0" bIns="0">
            <a:spAutoFit/>
          </a:bodyPr>
          <a:lstStyle/>
          <a:p>
            <a:pPr marL="85725" indent="-85725" algn="just">
              <a:lnSpc>
                <a:spcPct val="140000"/>
              </a:lnSpc>
              <a:buFont typeface="Arial" charset="0"/>
              <a:buChar char="•"/>
            </a:pPr>
            <a:r>
              <a:rPr lang="en-US" altLang="ko-KR"/>
              <a:t>The results of the survey conducted among local residents of Taean on the possible effects of the 2009 Korea Floritopia on the “change in the understanding of flowers after the 2009 Korea Floritopia,” showed that 45.7% of the respondents said that they no longer viewed flowers as a luxury but as a part of daily life, which is a dramatic increase from the results of 2002, while 29.0% of the respondents said that they would like to grow flowers, and 15.2% said that they were fascinated by witnessing the transformation of simple flowers into works of art. </a:t>
            </a:r>
          </a:p>
          <a:p>
            <a:pPr marL="85725" indent="-85725" algn="just">
              <a:lnSpc>
                <a:spcPct val="140000"/>
              </a:lnSpc>
              <a:buFont typeface="Arial" charset="0"/>
              <a:buNone/>
            </a:pPr>
            <a:endParaRPr lang="en-US" altLang="ko-KR" sz="600"/>
          </a:p>
          <a:p>
            <a:pPr marL="85725" indent="-85725" algn="just">
              <a:lnSpc>
                <a:spcPct val="140000"/>
              </a:lnSpc>
              <a:buFont typeface="Arial" charset="0"/>
              <a:buChar char="•"/>
            </a:pPr>
            <a:r>
              <a:rPr lang="en-US" altLang="ko-KR"/>
              <a:t>On the other hand, only 10.1% of the respondents believed that flowers enhance the quality of life, which was a dramatic decrease from 2002, where 39.9% of the respondents believed that flowers did not in fact increase the quality of life. It is believed that the vast variety of flowers and plants on exhibit during the 2009 Korea Floritopia as well as the usage of flowers for food and interior design and different experience programs helped to bring visitors closer to flowers and view them as being part of their lives, rather than a luxury enjoyed by a few.</a:t>
            </a:r>
          </a:p>
        </p:txBody>
      </p:sp>
      <p:sp>
        <p:nvSpPr>
          <p:cNvPr id="143367" name="Rectangle 3"/>
          <p:cNvSpPr>
            <a:spLocks noChangeArrowheads="1"/>
          </p:cNvSpPr>
          <p:nvPr/>
        </p:nvSpPr>
        <p:spPr bwMode="auto">
          <a:xfrm>
            <a:off x="981075" y="5440363"/>
            <a:ext cx="4826000" cy="304800"/>
          </a:xfrm>
          <a:prstGeom prst="rect">
            <a:avLst/>
          </a:prstGeom>
          <a:noFill/>
          <a:ln w="9525">
            <a:noFill/>
            <a:miter lim="800000"/>
            <a:headEnd/>
            <a:tailEnd/>
          </a:ln>
        </p:spPr>
        <p:txBody>
          <a:bodyPr wrap="none" anchor="ctr"/>
          <a:lstStyle/>
          <a:p>
            <a:pPr algn="dist"/>
            <a:r>
              <a:rPr lang="en-US" altLang="ko-KR" sz="1200" b="1"/>
              <a:t>2.  Change in the Understanding of Flowers after the 2009 Korea Floritopia</a:t>
            </a:r>
            <a:endParaRPr lang="ko-KR" altLang="en-US" sz="1200" b="1"/>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5" name="Picture 2"/>
          <p:cNvPicPr>
            <a:picLocks noChangeAspect="1" noChangeArrowheads="1"/>
          </p:cNvPicPr>
          <p:nvPr/>
        </p:nvPicPr>
        <p:blipFill>
          <a:blip r:embed="rId2" cstate="print"/>
          <a:srcRect/>
          <a:stretch>
            <a:fillRect/>
          </a:stretch>
        </p:blipFill>
        <p:spPr bwMode="auto">
          <a:xfrm>
            <a:off x="1773238" y="4554538"/>
            <a:ext cx="4032250" cy="2414587"/>
          </a:xfrm>
          <a:prstGeom prst="rect">
            <a:avLst/>
          </a:prstGeom>
          <a:noFill/>
          <a:ln w="9525">
            <a:noFill/>
            <a:miter lim="800000"/>
            <a:headEnd/>
            <a:tailEnd/>
          </a:ln>
        </p:spPr>
      </p:pic>
      <p:sp>
        <p:nvSpPr>
          <p:cNvPr id="20482" name="Line 2"/>
          <p:cNvSpPr>
            <a:spLocks noChangeShapeType="1"/>
          </p:cNvSpPr>
          <p:nvPr/>
        </p:nvSpPr>
        <p:spPr bwMode="auto">
          <a:xfrm>
            <a:off x="908050" y="2432050"/>
            <a:ext cx="5400675" cy="0"/>
          </a:xfrm>
          <a:prstGeom prst="line">
            <a:avLst/>
          </a:prstGeom>
          <a:noFill/>
          <a:ln w="38100">
            <a:solidFill>
              <a:schemeClr val="tx1"/>
            </a:solidFill>
            <a:round/>
            <a:headEnd/>
            <a:tailEnd/>
          </a:ln>
        </p:spPr>
        <p:txBody>
          <a:bodyPr anchor="ctr"/>
          <a:lstStyle/>
          <a:p>
            <a:pPr algn="ctr">
              <a:defRPr/>
            </a:pPr>
            <a:endParaRPr lang="ko-KR" altLang="en-US" sz="1800" dirty="0">
              <a:effectLst>
                <a:outerShdw blurRad="38100" dist="38100" dir="2700000" algn="tl">
                  <a:srgbClr val="000000">
                    <a:alpha val="43137"/>
                  </a:srgbClr>
                </a:outerShdw>
              </a:effectLst>
              <a:ea typeface="굴림" pitchFamily="50" charset="-127"/>
              <a:cs typeface="Times New Roman" pitchFamily="18" charset="0"/>
            </a:endParaRPr>
          </a:p>
        </p:txBody>
      </p:sp>
      <p:sp>
        <p:nvSpPr>
          <p:cNvPr id="20483" name="Line 3"/>
          <p:cNvSpPr>
            <a:spLocks noChangeShapeType="1"/>
          </p:cNvSpPr>
          <p:nvPr/>
        </p:nvSpPr>
        <p:spPr bwMode="auto">
          <a:xfrm>
            <a:off x="908050" y="3511550"/>
            <a:ext cx="5400675" cy="0"/>
          </a:xfrm>
          <a:prstGeom prst="line">
            <a:avLst/>
          </a:prstGeom>
          <a:noFill/>
          <a:ln w="38100">
            <a:solidFill>
              <a:schemeClr val="tx1"/>
            </a:solidFill>
            <a:round/>
            <a:headEnd/>
            <a:tailEnd/>
          </a:ln>
        </p:spPr>
        <p:txBody>
          <a:bodyPr anchor="ctr"/>
          <a:lstStyle/>
          <a:p>
            <a:pPr algn="ctr">
              <a:defRPr/>
            </a:pPr>
            <a:endParaRPr lang="ko-KR" altLang="en-US" sz="1800" dirty="0">
              <a:effectLst>
                <a:outerShdw blurRad="38100" dist="38100" dir="2700000" algn="tl">
                  <a:srgbClr val="000000">
                    <a:alpha val="43137"/>
                  </a:srgbClr>
                </a:outerShdw>
              </a:effectLst>
              <a:ea typeface="굴림" pitchFamily="50" charset="-127"/>
              <a:cs typeface="Times New Roman" pitchFamily="18" charset="0"/>
            </a:endParaRPr>
          </a:p>
        </p:txBody>
      </p:sp>
      <p:sp>
        <p:nvSpPr>
          <p:cNvPr id="144388" name="Text Box 4"/>
          <p:cNvSpPr txBox="1">
            <a:spLocks noChangeArrowheads="1"/>
          </p:cNvSpPr>
          <p:nvPr/>
        </p:nvSpPr>
        <p:spPr bwMode="auto">
          <a:xfrm>
            <a:off x="908050" y="2792413"/>
            <a:ext cx="5400675" cy="304800"/>
          </a:xfrm>
          <a:prstGeom prst="rect">
            <a:avLst/>
          </a:prstGeom>
          <a:noFill/>
          <a:ln w="9525">
            <a:noFill/>
            <a:miter lim="800000"/>
            <a:headEnd/>
            <a:tailEnd/>
          </a:ln>
        </p:spPr>
        <p:txBody>
          <a:bodyPr lIns="0" tIns="0" rIns="0" bIns="0">
            <a:spAutoFit/>
          </a:bodyPr>
          <a:lstStyle/>
          <a:p>
            <a:pPr algn="ctr">
              <a:spcBef>
                <a:spcPct val="50000"/>
              </a:spcBef>
            </a:pPr>
            <a:r>
              <a:rPr lang="en-US" altLang="ko-KR" sz="2000" b="1"/>
              <a:t>Validity in Hosting Future Korea Floritopia</a:t>
            </a:r>
            <a:endParaRPr lang="ko-KR" altLang="en-US" sz="2000" b="1"/>
          </a:p>
        </p:txBody>
      </p:sp>
      <p:sp>
        <p:nvSpPr>
          <p:cNvPr id="144389" name="AutoShape 5"/>
          <p:cNvSpPr>
            <a:spLocks noChangeArrowheads="1"/>
          </p:cNvSpPr>
          <p:nvPr/>
        </p:nvSpPr>
        <p:spPr bwMode="auto">
          <a:xfrm>
            <a:off x="2565400" y="2000250"/>
            <a:ext cx="2016125" cy="431800"/>
          </a:xfrm>
          <a:prstGeom prst="roundRect">
            <a:avLst>
              <a:gd name="adj" fmla="val 50000"/>
            </a:avLst>
          </a:prstGeom>
          <a:solidFill>
            <a:schemeClr val="tx1"/>
          </a:solidFill>
          <a:ln w="9525" algn="ctr">
            <a:solidFill>
              <a:schemeClr val="tx1"/>
            </a:solidFill>
            <a:round/>
            <a:headEnd/>
            <a:tailEnd/>
          </a:ln>
        </p:spPr>
        <p:txBody>
          <a:bodyPr wrap="none" anchor="ctr"/>
          <a:lstStyle/>
          <a:p>
            <a:pPr algn="ctr">
              <a:spcBef>
                <a:spcPct val="50000"/>
              </a:spcBef>
            </a:pPr>
            <a:r>
              <a:rPr lang="en-US" altLang="ko-KR" sz="2000">
                <a:solidFill>
                  <a:schemeClr val="bg1"/>
                </a:solidFill>
              </a:rPr>
              <a:t>Chapter VI</a:t>
            </a:r>
            <a:endParaRPr lang="ko-KR" altLang="en-US" sz="2000">
              <a:solidFill>
                <a:schemeClr val="bg1"/>
              </a:solidFill>
            </a:endParaRPr>
          </a:p>
        </p:txBody>
      </p:sp>
      <p:sp>
        <p:nvSpPr>
          <p:cNvPr id="144390" name="슬라이드 번호 개체 틀 6"/>
          <p:cNvSpPr>
            <a:spLocks noGrp="1"/>
          </p:cNvSpPr>
          <p:nvPr>
            <p:ph type="sldNum" sz="quarter" idx="12"/>
          </p:nvPr>
        </p:nvSpPr>
        <p:spPr>
          <a:noFill/>
        </p:spPr>
        <p:txBody>
          <a:bodyPr/>
          <a:lstStyle/>
          <a:p>
            <a:r>
              <a:rPr lang="en-US" altLang="ko-KR" smtClean="0"/>
              <a:t>103</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Text Box 50"/>
          <p:cNvSpPr txBox="1">
            <a:spLocks noChangeArrowheads="1"/>
          </p:cNvSpPr>
          <p:nvPr/>
        </p:nvSpPr>
        <p:spPr bwMode="auto">
          <a:xfrm>
            <a:off x="836613" y="1192213"/>
            <a:ext cx="5119687" cy="304800"/>
          </a:xfrm>
          <a:prstGeom prst="rect">
            <a:avLst/>
          </a:prstGeom>
          <a:noFill/>
          <a:ln w="9525">
            <a:noFill/>
            <a:miter lim="800000"/>
            <a:headEnd/>
            <a:tailEnd/>
          </a:ln>
        </p:spPr>
        <p:txBody>
          <a:bodyPr wrap="none">
            <a:spAutoFit/>
          </a:bodyPr>
          <a:lstStyle/>
          <a:p>
            <a:r>
              <a:rPr lang="en-US" altLang="ko-KR" sz="1400" b="1"/>
              <a:t>Section 1. Examples of Post-Exhibition Developments and Events</a:t>
            </a:r>
            <a:endParaRPr lang="ko-KR" altLang="en-US" sz="1400" b="1"/>
          </a:p>
        </p:txBody>
      </p:sp>
      <p:sp>
        <p:nvSpPr>
          <p:cNvPr id="146434" name="Rectangle 3"/>
          <p:cNvSpPr>
            <a:spLocks noChangeArrowheads="1"/>
          </p:cNvSpPr>
          <p:nvPr/>
        </p:nvSpPr>
        <p:spPr bwMode="auto">
          <a:xfrm>
            <a:off x="1050925" y="1552575"/>
            <a:ext cx="4826000" cy="304800"/>
          </a:xfrm>
          <a:prstGeom prst="rect">
            <a:avLst/>
          </a:prstGeom>
          <a:noFill/>
          <a:ln w="9525">
            <a:noFill/>
            <a:miter lim="800000"/>
            <a:headEnd/>
            <a:tailEnd/>
          </a:ln>
        </p:spPr>
        <p:txBody>
          <a:bodyPr wrap="none" anchor="ctr"/>
          <a:lstStyle/>
          <a:p>
            <a:pPr algn="dist"/>
            <a:r>
              <a:rPr lang="en-US" altLang="ko-KR" sz="1200" b="1"/>
              <a:t>1. Gyeongju World Culture Expo</a:t>
            </a:r>
            <a:endParaRPr lang="ko-KR" altLang="en-US" sz="1200" b="1">
              <a:ea typeface="굴림" charset="-127"/>
            </a:endParaRPr>
          </a:p>
        </p:txBody>
      </p:sp>
      <p:sp>
        <p:nvSpPr>
          <p:cNvPr id="146435" name="Rectangle 1"/>
          <p:cNvSpPr>
            <a:spLocks noChangeArrowheads="1"/>
          </p:cNvSpPr>
          <p:nvPr/>
        </p:nvSpPr>
        <p:spPr bwMode="auto">
          <a:xfrm>
            <a:off x="0" y="0"/>
            <a:ext cx="6858000" cy="215900"/>
          </a:xfrm>
          <a:prstGeom prst="rect">
            <a:avLst/>
          </a:prstGeom>
          <a:noFill/>
          <a:ln w="9525">
            <a:noFill/>
            <a:miter lim="800000"/>
            <a:headEnd/>
            <a:tailEnd/>
          </a:ln>
        </p:spPr>
        <p:txBody>
          <a:bodyPr anchor="ctr">
            <a:spAutoFit/>
          </a:bodyPr>
          <a:lstStyle/>
          <a:p>
            <a:pPr eaLnBrk="0" hangingPunct="0"/>
            <a:endParaRPr lang="ko-KR" altLang="ko-KR" sz="800"/>
          </a:p>
        </p:txBody>
      </p:sp>
      <p:sp>
        <p:nvSpPr>
          <p:cNvPr id="146436" name="Rectangle 19"/>
          <p:cNvSpPr>
            <a:spLocks noChangeArrowheads="1"/>
          </p:cNvSpPr>
          <p:nvPr/>
        </p:nvSpPr>
        <p:spPr bwMode="auto">
          <a:xfrm>
            <a:off x="1112838" y="3708400"/>
            <a:ext cx="4819650" cy="1389063"/>
          </a:xfrm>
          <a:prstGeom prst="rect">
            <a:avLst/>
          </a:prstGeom>
          <a:noFill/>
          <a:ln w="9525">
            <a:noFill/>
            <a:miter lim="800000"/>
            <a:headEnd/>
            <a:tailEnd/>
          </a:ln>
        </p:spPr>
        <p:txBody>
          <a:bodyPr lIns="0" tIns="0" rIns="0" bIns="0">
            <a:spAutoFit/>
          </a:bodyPr>
          <a:lstStyle/>
          <a:p>
            <a:pPr marL="85725" indent="-85725" algn="just">
              <a:lnSpc>
                <a:spcPct val="130000"/>
              </a:lnSpc>
              <a:buFont typeface="Arial" charset="0"/>
              <a:buChar char="•"/>
            </a:pPr>
            <a:r>
              <a:rPr lang="en-US" altLang="ko-KR"/>
              <a:t>Exposition Period: Permanent </a:t>
            </a:r>
            <a:r>
              <a:rPr lang="ko-KR" altLang="en-US"/>
              <a:t> </a:t>
            </a:r>
            <a:r>
              <a:rPr lang="en-US" altLang="ko-KR"/>
              <a:t>(09. 2. 21 ~ 10. 1. 3) </a:t>
            </a:r>
          </a:p>
          <a:p>
            <a:pPr marL="85725" indent="-85725" algn="just">
              <a:lnSpc>
                <a:spcPct val="130000"/>
              </a:lnSpc>
              <a:buFont typeface="Arial" charset="0"/>
              <a:buChar char="•"/>
            </a:pPr>
            <a:r>
              <a:rPr lang="en-US" altLang="ko-KR"/>
              <a:t>Open: Every day during the exposition period</a:t>
            </a:r>
            <a:r>
              <a:rPr lang="ko-KR" altLang="en-US"/>
              <a:t> </a:t>
            </a:r>
          </a:p>
          <a:p>
            <a:pPr marL="85725" indent="-85725" algn="just">
              <a:lnSpc>
                <a:spcPct val="130000"/>
              </a:lnSpc>
              <a:buFont typeface="Arial" charset="0"/>
              <a:buChar char="•"/>
            </a:pPr>
            <a:r>
              <a:rPr lang="en-US" altLang="ko-KR"/>
              <a:t>Hours</a:t>
            </a:r>
            <a:endParaRPr lang="ko-KR" altLang="en-US"/>
          </a:p>
          <a:p>
            <a:pPr marL="85725" indent="-85725" algn="just">
              <a:lnSpc>
                <a:spcPct val="130000"/>
              </a:lnSpc>
            </a:pPr>
            <a:r>
              <a:rPr lang="ko-KR" altLang="en-US"/>
              <a:t>   </a:t>
            </a:r>
            <a:r>
              <a:rPr lang="en-US" altLang="ko-KR"/>
              <a:t>- Weekday: 10:00 ~ 18:00 (8</a:t>
            </a:r>
            <a:r>
              <a:rPr lang="ko-KR" altLang="en-US"/>
              <a:t> </a:t>
            </a:r>
            <a:r>
              <a:rPr lang="en-US" altLang="ko-KR"/>
              <a:t>hours) </a:t>
            </a:r>
          </a:p>
          <a:p>
            <a:pPr marL="85725" indent="-85725" algn="just">
              <a:lnSpc>
                <a:spcPct val="130000"/>
              </a:lnSpc>
            </a:pPr>
            <a:r>
              <a:rPr lang="en-US" altLang="ko-KR"/>
              <a:t>     ※ Summer Season</a:t>
            </a:r>
            <a:r>
              <a:rPr lang="ko-KR" altLang="en-US"/>
              <a:t> </a:t>
            </a:r>
            <a:r>
              <a:rPr lang="en-US" altLang="ko-KR"/>
              <a:t>(June, July, August): 10:00 ~ 19:00 (9</a:t>
            </a:r>
            <a:r>
              <a:rPr lang="ko-KR" altLang="en-US"/>
              <a:t> </a:t>
            </a:r>
            <a:r>
              <a:rPr lang="en-US" altLang="ko-KR"/>
              <a:t>hours) </a:t>
            </a:r>
          </a:p>
          <a:p>
            <a:pPr marL="85725" indent="-85725" algn="just">
              <a:lnSpc>
                <a:spcPct val="130000"/>
              </a:lnSpc>
            </a:pPr>
            <a:r>
              <a:rPr lang="en-US" altLang="ko-KR"/>
              <a:t>   - Weekend: 10:00 ~ 20:00 (10</a:t>
            </a:r>
            <a:r>
              <a:rPr lang="ko-KR" altLang="en-US"/>
              <a:t> </a:t>
            </a:r>
            <a:r>
              <a:rPr lang="en-US" altLang="ko-KR"/>
              <a:t>hours) </a:t>
            </a:r>
          </a:p>
          <a:p>
            <a:pPr marL="85725" indent="-85725" algn="just">
              <a:lnSpc>
                <a:spcPct val="130000"/>
              </a:lnSpc>
              <a:buFont typeface="Arial" charset="0"/>
              <a:buChar char="•"/>
            </a:pPr>
            <a:r>
              <a:rPr lang="en-US" altLang="ko-KR"/>
              <a:t>Entrance Fee: 3,000 ~ 6,000</a:t>
            </a:r>
            <a:r>
              <a:rPr lang="ko-KR" altLang="en-US"/>
              <a:t> </a:t>
            </a:r>
            <a:r>
              <a:rPr lang="en-US" altLang="ko-KR"/>
              <a:t>KW</a:t>
            </a:r>
            <a:endParaRPr lang="ko-KR" altLang="en-US"/>
          </a:p>
        </p:txBody>
      </p:sp>
      <p:pic>
        <p:nvPicPr>
          <p:cNvPr id="146437" name="Picture 44"/>
          <p:cNvPicPr>
            <a:picLocks noChangeAspect="1" noChangeArrowheads="1"/>
          </p:cNvPicPr>
          <p:nvPr/>
        </p:nvPicPr>
        <p:blipFill>
          <a:blip r:embed="rId2" cstate="print"/>
          <a:srcRect/>
          <a:stretch>
            <a:fillRect/>
          </a:stretch>
        </p:blipFill>
        <p:spPr bwMode="auto">
          <a:xfrm>
            <a:off x="4795838" y="3770313"/>
            <a:ext cx="1296987" cy="2190750"/>
          </a:xfrm>
          <a:prstGeom prst="rect">
            <a:avLst/>
          </a:prstGeom>
          <a:noFill/>
          <a:ln w="9525">
            <a:solidFill>
              <a:schemeClr val="tx1"/>
            </a:solidFill>
            <a:miter lim="800000"/>
            <a:headEnd/>
            <a:tailEnd/>
          </a:ln>
        </p:spPr>
      </p:pic>
      <p:sp>
        <p:nvSpPr>
          <p:cNvPr id="146438" name="Rectangle 19"/>
          <p:cNvSpPr>
            <a:spLocks noChangeArrowheads="1"/>
          </p:cNvSpPr>
          <p:nvPr/>
        </p:nvSpPr>
        <p:spPr bwMode="auto">
          <a:xfrm>
            <a:off x="1111250" y="5124450"/>
            <a:ext cx="4981575" cy="2997200"/>
          </a:xfrm>
          <a:prstGeom prst="rect">
            <a:avLst/>
          </a:prstGeom>
          <a:noFill/>
          <a:ln w="9525">
            <a:noFill/>
            <a:miter lim="800000"/>
            <a:headEnd/>
            <a:tailEnd/>
          </a:ln>
        </p:spPr>
        <p:txBody>
          <a:bodyPr lIns="0" tIns="0" rIns="0" bIns="0">
            <a:spAutoFit/>
          </a:bodyPr>
          <a:lstStyle/>
          <a:p>
            <a:pPr marL="85725" indent="-85725" algn="just">
              <a:lnSpc>
                <a:spcPts val="1500"/>
              </a:lnSpc>
              <a:buFont typeface="Arial" charset="0"/>
              <a:buChar char="•"/>
            </a:pPr>
            <a:r>
              <a:rPr lang="en-US" altLang="ko-KR"/>
              <a:t>Operation</a:t>
            </a:r>
            <a:r>
              <a:rPr lang="ko-KR" altLang="en-US"/>
              <a:t> </a:t>
            </a:r>
          </a:p>
          <a:p>
            <a:pPr marL="85725" indent="-85725" algn="just">
              <a:lnSpc>
                <a:spcPts val="1300"/>
              </a:lnSpc>
            </a:pPr>
            <a:r>
              <a:rPr lang="ko-KR" altLang="en-US"/>
              <a:t>   </a:t>
            </a:r>
            <a:r>
              <a:rPr lang="en-US" altLang="ko-KR"/>
              <a:t>- Exhibition: World Movie Classic Gallery, Shilla Culture and</a:t>
            </a:r>
          </a:p>
          <a:p>
            <a:pPr marL="85725" indent="-85725" algn="just">
              <a:lnSpc>
                <a:spcPts val="1300"/>
              </a:lnSpc>
            </a:pPr>
            <a:r>
              <a:rPr lang="en-US" altLang="ko-KR"/>
              <a:t>     History Hall, World Fossil Museum</a:t>
            </a:r>
            <a:endParaRPr lang="ko-KR" altLang="en-US"/>
          </a:p>
          <a:p>
            <a:pPr marL="85725" indent="-85725" algn="just">
              <a:lnSpc>
                <a:spcPts val="1300"/>
              </a:lnSpc>
            </a:pPr>
            <a:r>
              <a:rPr lang="ko-KR" altLang="en-US"/>
              <a:t>   </a:t>
            </a:r>
            <a:r>
              <a:rPr lang="en-US" altLang="ko-KR"/>
              <a:t>- Experience: Fun-Fun Adventure World, Character Fantasy World,</a:t>
            </a:r>
          </a:p>
          <a:p>
            <a:pPr marL="85725" indent="-85725" algn="just">
              <a:lnSpc>
                <a:spcPts val="1300"/>
              </a:lnSpc>
            </a:pPr>
            <a:r>
              <a:rPr lang="en-US" altLang="ko-KR"/>
              <a:t>     CT Experience Hall, Potter Experience hall</a:t>
            </a:r>
            <a:endParaRPr lang="ko-KR" altLang="en-US"/>
          </a:p>
          <a:p>
            <a:pPr marL="85725" indent="-85725" algn="just">
              <a:lnSpc>
                <a:spcPts val="1300"/>
              </a:lnSpc>
            </a:pPr>
            <a:r>
              <a:rPr lang="ko-KR" altLang="en-US"/>
              <a:t>   </a:t>
            </a:r>
            <a:r>
              <a:rPr lang="en-US" altLang="ko-KR"/>
              <a:t>- Moonlight Leaser Show, Multi-Show, Street-Performance, Puppet Play, Traditional and      </a:t>
            </a:r>
          </a:p>
          <a:p>
            <a:pPr marL="85725" indent="-85725" algn="just">
              <a:lnSpc>
                <a:spcPts val="1300"/>
              </a:lnSpc>
            </a:pPr>
            <a:r>
              <a:rPr lang="en-US" altLang="ko-KR"/>
              <a:t>     Modern Performances</a:t>
            </a:r>
            <a:r>
              <a:rPr lang="ko-KR" altLang="en-US"/>
              <a:t> </a:t>
            </a:r>
          </a:p>
          <a:p>
            <a:pPr marL="85725" indent="-85725" algn="just">
              <a:lnSpc>
                <a:spcPts val="1300"/>
              </a:lnSpc>
            </a:pPr>
            <a:r>
              <a:rPr lang="ko-KR" altLang="en-US"/>
              <a:t>   </a:t>
            </a:r>
            <a:r>
              <a:rPr lang="en-US" altLang="ko-KR"/>
              <a:t>- Visual: 3D Animation World</a:t>
            </a:r>
            <a:endParaRPr lang="ko-KR" altLang="en-US"/>
          </a:p>
          <a:p>
            <a:pPr marL="85725" indent="-85725" algn="just">
              <a:lnSpc>
                <a:spcPts val="1300"/>
              </a:lnSpc>
            </a:pPr>
            <a:r>
              <a:rPr lang="ko-KR" altLang="en-US"/>
              <a:t>   </a:t>
            </a:r>
            <a:r>
              <a:rPr lang="en-US" altLang="ko-KR"/>
              <a:t>- Special Event : Spring Flower Dream, Children’s Day, Harvest Moon Festival, </a:t>
            </a:r>
          </a:p>
          <a:p>
            <a:pPr marL="85725" indent="-85725" algn="just">
              <a:lnSpc>
                <a:spcPts val="1300"/>
              </a:lnSpc>
            </a:pPr>
            <a:r>
              <a:rPr lang="en-US" altLang="ko-KR"/>
              <a:t>                              Autumn Festival</a:t>
            </a:r>
            <a:r>
              <a:rPr lang="ko-KR" altLang="en-US"/>
              <a:t> </a:t>
            </a:r>
          </a:p>
          <a:p>
            <a:pPr marL="85725" indent="-85725" algn="just">
              <a:lnSpc>
                <a:spcPts val="1300"/>
              </a:lnSpc>
              <a:buFont typeface="Arial" charset="0"/>
              <a:buChar char="•"/>
            </a:pPr>
            <a:r>
              <a:rPr lang="en-US" altLang="ko-KR"/>
              <a:t>New Events</a:t>
            </a:r>
            <a:r>
              <a:rPr lang="ko-KR" altLang="en-US"/>
              <a:t> </a:t>
            </a:r>
          </a:p>
          <a:p>
            <a:pPr marL="85725" indent="-85725" algn="just">
              <a:lnSpc>
                <a:spcPts val="1300"/>
              </a:lnSpc>
            </a:pPr>
            <a:r>
              <a:rPr lang="en-US" altLang="ko-KR"/>
              <a:t>   - Multi-show performances: Various culture and traditional folk dances from different</a:t>
            </a:r>
          </a:p>
          <a:p>
            <a:pPr marL="85725" indent="-85725" algn="just">
              <a:lnSpc>
                <a:spcPts val="1300"/>
              </a:lnSpc>
            </a:pPr>
            <a:r>
              <a:rPr lang="en-US" altLang="ko-KR"/>
              <a:t>     countries, juggling, magic and other performances</a:t>
            </a:r>
            <a:endParaRPr lang="ko-KR" altLang="en-US"/>
          </a:p>
          <a:p>
            <a:pPr marL="85725" indent="-85725" algn="just">
              <a:lnSpc>
                <a:spcPts val="1300"/>
              </a:lnSpc>
            </a:pPr>
            <a:r>
              <a:rPr lang="ko-KR" altLang="en-US"/>
              <a:t>   </a:t>
            </a:r>
            <a:r>
              <a:rPr lang="en-US" altLang="ko-KR"/>
              <a:t>- Children’s Three Kingdoms: Recreation of the different stories of the Three Kingdoms</a:t>
            </a:r>
          </a:p>
          <a:p>
            <a:pPr marL="85725" indent="-85725" algn="just">
              <a:lnSpc>
                <a:spcPts val="1300"/>
              </a:lnSpc>
            </a:pPr>
            <a:r>
              <a:rPr lang="en-US" altLang="ko-KR"/>
              <a:t>      through animation</a:t>
            </a:r>
            <a:endParaRPr lang="ko-KR" altLang="en-US"/>
          </a:p>
          <a:p>
            <a:pPr marL="85725" indent="-85725" algn="just">
              <a:lnSpc>
                <a:spcPts val="1300"/>
              </a:lnSpc>
            </a:pPr>
            <a:r>
              <a:rPr lang="ko-KR" altLang="en-US"/>
              <a:t>   </a:t>
            </a:r>
            <a:r>
              <a:rPr lang="en-US" altLang="ko-KR"/>
              <a:t>- Weekend Performances: Traditional Korean Classical Music, Breakdancing, Modern</a:t>
            </a:r>
          </a:p>
          <a:p>
            <a:pPr marL="85725" indent="-85725" algn="just">
              <a:lnSpc>
                <a:spcPts val="1300"/>
              </a:lnSpc>
            </a:pPr>
            <a:r>
              <a:rPr lang="en-US" altLang="ko-KR"/>
              <a:t>     Dance, Fusion Dance and other performances</a:t>
            </a:r>
            <a:endParaRPr lang="ko-KR" altLang="en-US"/>
          </a:p>
          <a:p>
            <a:pPr marL="85725" indent="-85725" algn="just">
              <a:lnSpc>
                <a:spcPts val="1300"/>
              </a:lnSpc>
            </a:pPr>
            <a:r>
              <a:rPr lang="ko-KR" altLang="en-US"/>
              <a:t>   </a:t>
            </a:r>
            <a:r>
              <a:rPr lang="en-US" altLang="ko-KR"/>
              <a:t>- Moonlight Leaser Show: Upgraded version of the current laser show lasting for 15 minutes</a:t>
            </a:r>
            <a:r>
              <a:rPr lang="ko-KR" altLang="en-US"/>
              <a:t> </a:t>
            </a:r>
          </a:p>
        </p:txBody>
      </p:sp>
      <p:sp>
        <p:nvSpPr>
          <p:cNvPr id="146439" name="Rectangle 19"/>
          <p:cNvSpPr>
            <a:spLocks noChangeArrowheads="1"/>
          </p:cNvSpPr>
          <p:nvPr/>
        </p:nvSpPr>
        <p:spPr bwMode="auto">
          <a:xfrm>
            <a:off x="1111250" y="1928813"/>
            <a:ext cx="4819650" cy="1587500"/>
          </a:xfrm>
          <a:prstGeom prst="rect">
            <a:avLst/>
          </a:prstGeom>
          <a:noFill/>
          <a:ln w="9525">
            <a:noFill/>
            <a:miter lim="800000"/>
            <a:headEnd/>
            <a:tailEnd/>
          </a:ln>
        </p:spPr>
        <p:txBody>
          <a:bodyPr lIns="0" tIns="0" rIns="0" bIns="0">
            <a:spAutoFit/>
          </a:bodyPr>
          <a:lstStyle/>
          <a:p>
            <a:pPr algn="just">
              <a:lnSpc>
                <a:spcPct val="130000"/>
              </a:lnSpc>
            </a:pPr>
            <a:r>
              <a:rPr lang="en-US" altLang="ko-KR"/>
              <a:t>This reopened on April 28</a:t>
            </a:r>
            <a:r>
              <a:rPr lang="en-US" altLang="ko-KR" baseline="30000"/>
              <a:t>th</a:t>
            </a:r>
            <a:r>
              <a:rPr lang="en-US" altLang="ko-KR"/>
              <a:t>, 2008 and began to admit guests on February 21</a:t>
            </a:r>
            <a:r>
              <a:rPr lang="en-US" altLang="ko-KR" baseline="30000"/>
              <a:t>st</a:t>
            </a:r>
            <a:r>
              <a:rPr lang="en-US" altLang="ko-KR"/>
              <a:t>, 2009.  The newly constructed Gyeongju Tower, a glass replica of the 9 story Hwangryung-sa, shedding beautiful colors around the complex, has become a new tourist monument, attracting tourists to the Gyeongju World Culture Expo complex. In addition, the newly renovated complex has an abundance of grass areas to exhibit different architectural models and host various performances.  In particular, the recreation of the Shilla King-Forestry with over 25,000 tresses, wooden tables and evening lighting facilities contributed to attracting tourists and visitors to the new complex. </a:t>
            </a:r>
          </a:p>
        </p:txBody>
      </p:sp>
      <p:sp>
        <p:nvSpPr>
          <p:cNvPr id="146440" name="Rectangle 19"/>
          <p:cNvSpPr>
            <a:spLocks noChangeArrowheads="1"/>
          </p:cNvSpPr>
          <p:nvPr/>
        </p:nvSpPr>
        <p:spPr bwMode="auto">
          <a:xfrm>
            <a:off x="1111250" y="8275638"/>
            <a:ext cx="4819650" cy="638175"/>
          </a:xfrm>
          <a:prstGeom prst="rect">
            <a:avLst/>
          </a:prstGeom>
          <a:noFill/>
          <a:ln w="9525">
            <a:noFill/>
            <a:miter lim="800000"/>
            <a:headEnd/>
            <a:tailEnd/>
          </a:ln>
        </p:spPr>
        <p:txBody>
          <a:bodyPr lIns="0" tIns="0" rIns="0" bIns="0">
            <a:spAutoFit/>
          </a:bodyPr>
          <a:lstStyle/>
          <a:p>
            <a:pPr marL="85725" indent="-85725" algn="just">
              <a:lnSpc>
                <a:spcPct val="140000"/>
              </a:lnSpc>
            </a:pPr>
            <a:r>
              <a:rPr lang="en-US" altLang="ko-KR"/>
              <a:t>Although approximately 1.4 million people visited the complex during the exposition period,</a:t>
            </a:r>
          </a:p>
          <a:p>
            <a:pPr marL="85725" indent="-85725" algn="just">
              <a:lnSpc>
                <a:spcPct val="140000"/>
              </a:lnSpc>
            </a:pPr>
            <a:r>
              <a:rPr lang="en-US" altLang="ko-KR"/>
              <a:t>the lack of advertisement and the economic recession dropped the number of visitors to the</a:t>
            </a:r>
          </a:p>
          <a:p>
            <a:pPr marL="85725" indent="-85725" algn="just">
              <a:lnSpc>
                <a:spcPct val="140000"/>
              </a:lnSpc>
            </a:pPr>
            <a:r>
              <a:rPr lang="en-US" altLang="ko-KR"/>
              <a:t>complex after its reopening in April 2008, but this number is steadily increasing. </a:t>
            </a:r>
          </a:p>
        </p:txBody>
      </p:sp>
      <p:sp>
        <p:nvSpPr>
          <p:cNvPr id="146441" name="슬라이드 번호 개체 틀 9"/>
          <p:cNvSpPr>
            <a:spLocks noGrp="1"/>
          </p:cNvSpPr>
          <p:nvPr>
            <p:ph type="sldNum" sz="quarter" idx="12"/>
          </p:nvPr>
        </p:nvSpPr>
        <p:spPr>
          <a:noFill/>
        </p:spPr>
        <p:txBody>
          <a:bodyPr/>
          <a:lstStyle/>
          <a:p>
            <a:r>
              <a:rPr lang="en-US" altLang="ko-KR" smtClean="0"/>
              <a:t>104</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3"/>
          <p:cNvSpPr>
            <a:spLocks noChangeArrowheads="1"/>
          </p:cNvSpPr>
          <p:nvPr/>
        </p:nvSpPr>
        <p:spPr bwMode="auto">
          <a:xfrm>
            <a:off x="1050925" y="1479550"/>
            <a:ext cx="4826000" cy="304800"/>
          </a:xfrm>
          <a:prstGeom prst="rect">
            <a:avLst/>
          </a:prstGeom>
          <a:noFill/>
          <a:ln w="9525">
            <a:noFill/>
            <a:miter lim="800000"/>
            <a:headEnd/>
            <a:tailEnd/>
          </a:ln>
        </p:spPr>
        <p:txBody>
          <a:bodyPr wrap="none" anchor="ctr"/>
          <a:lstStyle/>
          <a:p>
            <a:pPr algn="dist"/>
            <a:r>
              <a:rPr lang="en-US" altLang="ko-KR" sz="1200" b="1"/>
              <a:t>2. Gyeonggi-do World Pottery Biennale</a:t>
            </a:r>
            <a:endParaRPr lang="ko-KR" altLang="en-US" sz="1200" b="1">
              <a:ea typeface="굴림" charset="-127"/>
            </a:endParaRPr>
          </a:p>
        </p:txBody>
      </p:sp>
      <p:sp>
        <p:nvSpPr>
          <p:cNvPr id="147458" name="Rectangle 1"/>
          <p:cNvSpPr>
            <a:spLocks noChangeArrowheads="1"/>
          </p:cNvSpPr>
          <p:nvPr/>
        </p:nvSpPr>
        <p:spPr bwMode="auto">
          <a:xfrm>
            <a:off x="0" y="0"/>
            <a:ext cx="6858000" cy="215900"/>
          </a:xfrm>
          <a:prstGeom prst="rect">
            <a:avLst/>
          </a:prstGeom>
          <a:noFill/>
          <a:ln w="9525">
            <a:noFill/>
            <a:miter lim="800000"/>
            <a:headEnd/>
            <a:tailEnd/>
          </a:ln>
        </p:spPr>
        <p:txBody>
          <a:bodyPr anchor="ctr">
            <a:spAutoFit/>
          </a:bodyPr>
          <a:lstStyle/>
          <a:p>
            <a:pPr eaLnBrk="0" hangingPunct="0"/>
            <a:endParaRPr lang="ko-KR" altLang="ko-KR" sz="800"/>
          </a:p>
        </p:txBody>
      </p:sp>
      <p:sp>
        <p:nvSpPr>
          <p:cNvPr id="147459" name="Rectangle 19"/>
          <p:cNvSpPr>
            <a:spLocks noChangeArrowheads="1"/>
          </p:cNvSpPr>
          <p:nvPr/>
        </p:nvSpPr>
        <p:spPr bwMode="auto">
          <a:xfrm>
            <a:off x="1111250" y="1922463"/>
            <a:ext cx="4819650" cy="3175000"/>
          </a:xfrm>
          <a:prstGeom prst="rect">
            <a:avLst/>
          </a:prstGeom>
          <a:noFill/>
          <a:ln w="9525">
            <a:noFill/>
            <a:miter lim="800000"/>
            <a:headEnd/>
            <a:tailEnd/>
          </a:ln>
        </p:spPr>
        <p:txBody>
          <a:bodyPr lIns="0" tIns="0" rIns="0" bIns="0">
            <a:spAutoFit/>
          </a:bodyPr>
          <a:lstStyle/>
          <a:p>
            <a:pPr algn="just">
              <a:lnSpc>
                <a:spcPct val="130000"/>
              </a:lnSpc>
            </a:pPr>
            <a:r>
              <a:rPr lang="en-US" altLang="ko-KR"/>
              <a:t>Between April 25 – May 24 (2009), the 5</a:t>
            </a:r>
            <a:r>
              <a:rPr lang="en-US" altLang="ko-KR" baseline="30000"/>
              <a:t>th</a:t>
            </a:r>
            <a:r>
              <a:rPr lang="en-US" altLang="ko-KR"/>
              <a:t> Gyeonggi-do World Pottery Biennale was held, and the various different programs and events attracted a lot of visitors to the Biennale. During the Biennale, it operated visitor-friendly exhibition programs which went to the visitors rather than the visitors coming to the complex, and during the summer break, it hosted the Kids Workshop and Mud Theme Park at the Icheon World Pottery Center. </a:t>
            </a:r>
          </a:p>
          <a:p>
            <a:pPr algn="just">
              <a:lnSpc>
                <a:spcPct val="130000"/>
              </a:lnSpc>
            </a:pPr>
            <a:endParaRPr lang="en-US" altLang="ko-KR"/>
          </a:p>
          <a:p>
            <a:pPr algn="just">
              <a:lnSpc>
                <a:spcPct val="130000"/>
              </a:lnSpc>
            </a:pPr>
            <a:r>
              <a:rPr lang="en-US" altLang="ko-KR"/>
              <a:t>Within the Icheon complex, it continues to operate various hardware oriented experience halls even after the official expo. And the location of the National Museum and the National Exhibition Hall within the Icheon complex makes it an ideal place for education.  Furthermore, the exhibition halls are surrounded by beautiful green woods and the newly established walking-path around the lake makes it a favorite destination for the local residents to enjoy nature and find peace &amp; harmony away from busy city life. </a:t>
            </a:r>
          </a:p>
          <a:p>
            <a:pPr algn="just">
              <a:lnSpc>
                <a:spcPct val="130000"/>
              </a:lnSpc>
            </a:pPr>
            <a:endParaRPr lang="en-US" altLang="ko-KR"/>
          </a:p>
          <a:p>
            <a:pPr algn="just">
              <a:lnSpc>
                <a:spcPct val="130000"/>
              </a:lnSpc>
            </a:pPr>
            <a:r>
              <a:rPr lang="en-US" altLang="ko-KR"/>
              <a:t>The total number of visitors to the 5</a:t>
            </a:r>
            <a:r>
              <a:rPr lang="en-US" altLang="ko-KR" baseline="30000"/>
              <a:t>th</a:t>
            </a:r>
            <a:r>
              <a:rPr lang="en-US" altLang="ko-KR"/>
              <a:t> Gyeonggi-do World Pottery Biennale and the 23</a:t>
            </a:r>
            <a:r>
              <a:rPr lang="en-US" altLang="ko-KR" baseline="30000"/>
              <a:t>rd</a:t>
            </a:r>
            <a:r>
              <a:rPr lang="en-US" altLang="ko-KR"/>
              <a:t> Icheon Pottery Festival was approximately 1.55 million people, including roughly 330 billion KW in economic effect. </a:t>
            </a:r>
          </a:p>
        </p:txBody>
      </p:sp>
      <p:sp>
        <p:nvSpPr>
          <p:cNvPr id="147460" name="슬라이드 번호 개체 틀 5"/>
          <p:cNvSpPr>
            <a:spLocks noGrp="1"/>
          </p:cNvSpPr>
          <p:nvPr>
            <p:ph type="sldNum" sz="quarter" idx="12"/>
          </p:nvPr>
        </p:nvSpPr>
        <p:spPr>
          <a:noFill/>
        </p:spPr>
        <p:txBody>
          <a:bodyPr/>
          <a:lstStyle/>
          <a:p>
            <a:r>
              <a:rPr lang="en-US" altLang="ko-KR" smtClean="0"/>
              <a:t>105</a:t>
            </a:r>
          </a:p>
        </p:txBody>
      </p:sp>
      <p:sp>
        <p:nvSpPr>
          <p:cNvPr id="147461" name="Rectangle 3"/>
          <p:cNvSpPr>
            <a:spLocks noChangeArrowheads="1"/>
          </p:cNvSpPr>
          <p:nvPr/>
        </p:nvSpPr>
        <p:spPr bwMode="auto">
          <a:xfrm>
            <a:off x="1050925" y="5440363"/>
            <a:ext cx="4826000" cy="304800"/>
          </a:xfrm>
          <a:prstGeom prst="rect">
            <a:avLst/>
          </a:prstGeom>
          <a:noFill/>
          <a:ln w="9525">
            <a:noFill/>
            <a:miter lim="800000"/>
            <a:headEnd/>
            <a:tailEnd/>
          </a:ln>
        </p:spPr>
        <p:txBody>
          <a:bodyPr wrap="none" anchor="ctr"/>
          <a:lstStyle/>
          <a:p>
            <a:pPr algn="dist"/>
            <a:r>
              <a:rPr lang="en-US" altLang="ko-KR" sz="1200" b="1"/>
              <a:t>3. Samcheok World Cave Expo</a:t>
            </a:r>
            <a:endParaRPr lang="ko-KR" altLang="en-US" sz="1200" b="1">
              <a:ea typeface="굴림" charset="-127"/>
            </a:endParaRPr>
          </a:p>
        </p:txBody>
      </p:sp>
      <p:sp>
        <p:nvSpPr>
          <p:cNvPr id="147462" name="Rectangle 19"/>
          <p:cNvSpPr>
            <a:spLocks noChangeArrowheads="1"/>
          </p:cNvSpPr>
          <p:nvPr/>
        </p:nvSpPr>
        <p:spPr bwMode="auto">
          <a:xfrm>
            <a:off x="1120775" y="5881688"/>
            <a:ext cx="4819650" cy="3175000"/>
          </a:xfrm>
          <a:prstGeom prst="rect">
            <a:avLst/>
          </a:prstGeom>
          <a:noFill/>
          <a:ln w="9525">
            <a:noFill/>
            <a:miter lim="800000"/>
            <a:headEnd/>
            <a:tailEnd/>
          </a:ln>
        </p:spPr>
        <p:txBody>
          <a:bodyPr lIns="0" tIns="0" rIns="0" bIns="0">
            <a:spAutoFit/>
          </a:bodyPr>
          <a:lstStyle/>
          <a:p>
            <a:pPr algn="just">
              <a:lnSpc>
                <a:spcPct val="130000"/>
              </a:lnSpc>
            </a:pPr>
            <a:r>
              <a:rPr lang="en-US" altLang="ko-KR"/>
              <a:t>The main Square at the Samcheok Sungnamdo Expo has been recognized and viewed by visitors as a place for leisure and relaxation. The main Square was used as the main stage during the 2002 Samcheok World Cave expo, and in addition to the existing Cultural &amp; Arts Hall, the National Museum, and the Children’s Cultural Center, the creation of the Cave Experience and Exhibition Hall created a mecca to experience the long history of Samcheok. In particular, it was particularly loved by visitors at night, trying to escape the hot tropical climate of summer, and the authorities at Samcheok Square provided various cultural events to utilize this increased interest. </a:t>
            </a:r>
          </a:p>
          <a:p>
            <a:pPr algn="just">
              <a:lnSpc>
                <a:spcPct val="130000"/>
              </a:lnSpc>
            </a:pPr>
            <a:endParaRPr lang="en-US" altLang="ko-KR"/>
          </a:p>
          <a:p>
            <a:pPr algn="just">
              <a:lnSpc>
                <a:spcPct val="130000"/>
              </a:lnSpc>
            </a:pPr>
            <a:r>
              <a:rPr lang="en-US" altLang="ko-KR"/>
              <a:t>The opening of the Imax Theater during the 2002 Samcheok World Cave Expo has a dome screen which allows over 150 people to lie down and watch a movie through the screen attached to the dome roof. This theater is now being used to show the images of the classified Gwaneun-Cave. The Cave Adventure Hall has recreated the actual image and features of a natural cave, exhibiting exploration equipment and trails, cave wall paintings and operating 7 globally-leading cave courses (lava, sandstone, salt, gypsum, coastal erosion, ice and lime caves) </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3"/>
          <p:cNvSpPr>
            <a:spLocks noChangeArrowheads="1"/>
          </p:cNvSpPr>
          <p:nvPr/>
        </p:nvSpPr>
        <p:spPr bwMode="auto">
          <a:xfrm>
            <a:off x="1050925" y="1425575"/>
            <a:ext cx="4826000" cy="304800"/>
          </a:xfrm>
          <a:prstGeom prst="rect">
            <a:avLst/>
          </a:prstGeom>
          <a:noFill/>
          <a:ln w="9525">
            <a:noFill/>
            <a:miter lim="800000"/>
            <a:headEnd/>
            <a:tailEnd/>
          </a:ln>
        </p:spPr>
        <p:txBody>
          <a:bodyPr wrap="none" anchor="ctr"/>
          <a:lstStyle/>
          <a:p>
            <a:pPr algn="dist"/>
            <a:r>
              <a:rPr lang="en-US" altLang="ko-KR" sz="1200" b="1"/>
              <a:t>4. Gyeongnam Goseong Dinosaur World Expo</a:t>
            </a:r>
            <a:endParaRPr lang="ko-KR" altLang="en-US" sz="1200" b="1">
              <a:ea typeface="굴림" charset="-127"/>
            </a:endParaRPr>
          </a:p>
        </p:txBody>
      </p:sp>
      <p:sp>
        <p:nvSpPr>
          <p:cNvPr id="148482" name="Rectangle 1"/>
          <p:cNvSpPr>
            <a:spLocks noChangeArrowheads="1"/>
          </p:cNvSpPr>
          <p:nvPr/>
        </p:nvSpPr>
        <p:spPr bwMode="auto">
          <a:xfrm>
            <a:off x="0" y="0"/>
            <a:ext cx="6858000" cy="215900"/>
          </a:xfrm>
          <a:prstGeom prst="rect">
            <a:avLst/>
          </a:prstGeom>
          <a:noFill/>
          <a:ln w="9525">
            <a:noFill/>
            <a:miter lim="800000"/>
            <a:headEnd/>
            <a:tailEnd/>
          </a:ln>
        </p:spPr>
        <p:txBody>
          <a:bodyPr anchor="ctr">
            <a:spAutoFit/>
          </a:bodyPr>
          <a:lstStyle/>
          <a:p>
            <a:pPr eaLnBrk="0" hangingPunct="0"/>
            <a:endParaRPr lang="ko-KR" altLang="ko-KR" sz="800"/>
          </a:p>
        </p:txBody>
      </p:sp>
      <p:sp>
        <p:nvSpPr>
          <p:cNvPr id="148483" name="Rectangle 19"/>
          <p:cNvSpPr>
            <a:spLocks noChangeArrowheads="1"/>
          </p:cNvSpPr>
          <p:nvPr/>
        </p:nvSpPr>
        <p:spPr bwMode="auto">
          <a:xfrm>
            <a:off x="1131888" y="5716588"/>
            <a:ext cx="4819650" cy="1828800"/>
          </a:xfrm>
          <a:prstGeom prst="rect">
            <a:avLst/>
          </a:prstGeom>
          <a:noFill/>
          <a:ln w="9525">
            <a:noFill/>
            <a:miter lim="800000"/>
            <a:headEnd/>
            <a:tailEnd/>
          </a:ln>
        </p:spPr>
        <p:txBody>
          <a:bodyPr lIns="0" tIns="0" rIns="0" bIns="0">
            <a:spAutoFit/>
          </a:bodyPr>
          <a:lstStyle/>
          <a:p>
            <a:pPr algn="just">
              <a:lnSpc>
                <a:spcPct val="150000"/>
              </a:lnSpc>
            </a:pPr>
            <a:r>
              <a:rPr lang="en-US" altLang="ko-KR"/>
              <a:t>Gyeongnam Goseong government opened the “Comprehensive Expo Exhibition Hall” in August 2009, exhibiting all the exhibition materials on display during the 2009 Dinosaur World Expo. The Mesozoic Era Dinosaur Exhibition Hall (main exhibition hall) within the Gyeongnam Goseong Dinosaur Exposition displayed the fossil remains of dinosaurs and other exhibits, creating a new world of dinosaurs. Furthermore, it operated an independent booth providing a detailed explanation of the creation, discovery and restoration of various different minerals and fossils around the world. It also operated a Special Theme Hall showing the creation and formation of the universe and the Earth.</a:t>
            </a:r>
          </a:p>
        </p:txBody>
      </p:sp>
      <p:sp>
        <p:nvSpPr>
          <p:cNvPr id="148484" name="Rectangle 19"/>
          <p:cNvSpPr>
            <a:spLocks noChangeArrowheads="1"/>
          </p:cNvSpPr>
          <p:nvPr/>
        </p:nvSpPr>
        <p:spPr bwMode="auto">
          <a:xfrm>
            <a:off x="1120775" y="3441700"/>
            <a:ext cx="4819650" cy="2057400"/>
          </a:xfrm>
          <a:prstGeom prst="rect">
            <a:avLst/>
          </a:prstGeom>
          <a:noFill/>
          <a:ln w="9525">
            <a:noFill/>
            <a:miter lim="800000"/>
            <a:headEnd/>
            <a:tailEnd/>
          </a:ln>
        </p:spPr>
        <p:txBody>
          <a:bodyPr lIns="0" tIns="0" rIns="0" bIns="0">
            <a:spAutoFit/>
          </a:bodyPr>
          <a:lstStyle/>
          <a:p>
            <a:pPr algn="just">
              <a:lnSpc>
                <a:spcPct val="150000"/>
              </a:lnSpc>
            </a:pPr>
            <a:r>
              <a:rPr lang="en-US" altLang="ko-KR"/>
              <a:t>With the commencement of the Gyeongnam Goseong Dinosaur World Expo, the Dnaghangpo Tourist Complex began operating auto-camping areas and opened the facilities to an evening fishing crowd, which enabled visitors to enjoy the different programs at the Exposition during the day and enjoy fishing during the evening. </a:t>
            </a:r>
          </a:p>
          <a:p>
            <a:pPr algn="just">
              <a:lnSpc>
                <a:spcPct val="150000"/>
              </a:lnSpc>
            </a:pPr>
            <a:r>
              <a:rPr lang="en-US" altLang="ko-KR"/>
              <a:t/>
            </a:r>
            <a:br>
              <a:rPr lang="en-US" altLang="ko-KR"/>
            </a:br>
            <a:r>
              <a:rPr lang="en-US" altLang="ko-KR"/>
              <a:t>In additional to the outdoor swimming pool, the operation of the Expo-Theme Hall, Cretaceous Period Park Hall, Multimedia Hall, Museum of Natural History Hall, Water Drop Exhibition Hall, Turtle Ship Experience Hall and other events have attracted more and more people to the Exposition.</a:t>
            </a:r>
          </a:p>
        </p:txBody>
      </p:sp>
      <p:sp>
        <p:nvSpPr>
          <p:cNvPr id="148485" name="Rectangle 19"/>
          <p:cNvSpPr>
            <a:spLocks noChangeArrowheads="1"/>
          </p:cNvSpPr>
          <p:nvPr/>
        </p:nvSpPr>
        <p:spPr bwMode="auto">
          <a:xfrm>
            <a:off x="1120775" y="1857375"/>
            <a:ext cx="4819650" cy="1371600"/>
          </a:xfrm>
          <a:prstGeom prst="rect">
            <a:avLst/>
          </a:prstGeom>
          <a:noFill/>
          <a:ln w="9525">
            <a:noFill/>
            <a:miter lim="800000"/>
            <a:headEnd/>
            <a:tailEnd/>
          </a:ln>
        </p:spPr>
        <p:txBody>
          <a:bodyPr lIns="0" tIns="0" rIns="0" bIns="0">
            <a:spAutoFit/>
          </a:bodyPr>
          <a:lstStyle/>
          <a:p>
            <a:pPr algn="just">
              <a:lnSpc>
                <a:spcPct val="150000"/>
              </a:lnSpc>
            </a:pPr>
            <a:r>
              <a:rPr lang="en-US" altLang="ko-KR"/>
              <a:t>As a point of strategic importance of Hanlyo oceanic city, Gyeongnam Goseong hosted the Dinosaur World Expo, and has fully utilized the surrounding Danghangpo Tourist Complex and the Sangjokam National Park to attract more visitors to the exposition. In particular, since 2008, it has began operating a yacht school within the exposition complex, and created an outdoor swimming pool and auto-camping area within the Sangjokam National Park, which has contributed to attracting more visitors to the exposition. </a:t>
            </a:r>
          </a:p>
        </p:txBody>
      </p:sp>
      <p:sp>
        <p:nvSpPr>
          <p:cNvPr id="148486" name="슬라이드 번호 개체 틀 7"/>
          <p:cNvSpPr>
            <a:spLocks noGrp="1"/>
          </p:cNvSpPr>
          <p:nvPr>
            <p:ph type="sldNum" sz="quarter" idx="12"/>
          </p:nvPr>
        </p:nvSpPr>
        <p:spPr>
          <a:noFill/>
        </p:spPr>
        <p:txBody>
          <a:bodyPr/>
          <a:lstStyle/>
          <a:p>
            <a:r>
              <a:rPr lang="en-US" altLang="ko-KR" smtClean="0"/>
              <a:t>106</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ext Box 50"/>
          <p:cNvSpPr txBox="1">
            <a:spLocks noChangeArrowheads="1"/>
          </p:cNvSpPr>
          <p:nvPr/>
        </p:nvSpPr>
        <p:spPr bwMode="auto">
          <a:xfrm>
            <a:off x="949325" y="1192213"/>
            <a:ext cx="4135438" cy="304800"/>
          </a:xfrm>
          <a:prstGeom prst="rect">
            <a:avLst/>
          </a:prstGeom>
          <a:noFill/>
          <a:ln w="9525">
            <a:noFill/>
            <a:miter lim="800000"/>
            <a:headEnd/>
            <a:tailEnd/>
          </a:ln>
        </p:spPr>
        <p:txBody>
          <a:bodyPr wrap="none">
            <a:spAutoFit/>
          </a:bodyPr>
          <a:lstStyle/>
          <a:p>
            <a:r>
              <a:rPr lang="en-US" altLang="ko-KR" sz="1400" b="1"/>
              <a:t>Section 2. Determination of Future Exhibition Dates</a:t>
            </a:r>
            <a:endParaRPr lang="ko-KR" altLang="en-US" sz="1400" b="1"/>
          </a:p>
        </p:txBody>
      </p:sp>
      <p:sp>
        <p:nvSpPr>
          <p:cNvPr id="149506" name="Rectangle 3"/>
          <p:cNvSpPr>
            <a:spLocks noChangeArrowheads="1"/>
          </p:cNvSpPr>
          <p:nvPr/>
        </p:nvSpPr>
        <p:spPr bwMode="auto">
          <a:xfrm>
            <a:off x="1125538" y="1639888"/>
            <a:ext cx="4826000" cy="304800"/>
          </a:xfrm>
          <a:prstGeom prst="rect">
            <a:avLst/>
          </a:prstGeom>
          <a:noFill/>
          <a:ln w="9525">
            <a:noFill/>
            <a:miter lim="800000"/>
            <a:headEnd/>
            <a:tailEnd/>
          </a:ln>
        </p:spPr>
        <p:txBody>
          <a:bodyPr wrap="none" anchor="ctr"/>
          <a:lstStyle/>
          <a:p>
            <a:pPr algn="dist"/>
            <a:r>
              <a:rPr lang="en-US" altLang="ko-KR" sz="1200" b="1"/>
              <a:t>1. Evaluating the Dates of Future Exhibitions</a:t>
            </a:r>
            <a:endParaRPr lang="ko-KR" altLang="en-US" sz="1200" b="1">
              <a:ea typeface="굴림" charset="-127"/>
            </a:endParaRPr>
          </a:p>
        </p:txBody>
      </p:sp>
      <p:graphicFrame>
        <p:nvGraphicFramePr>
          <p:cNvPr id="220211" name="Group 51"/>
          <p:cNvGraphicFramePr>
            <a:graphicFrameLocks noGrp="1"/>
          </p:cNvGraphicFramePr>
          <p:nvPr/>
        </p:nvGraphicFramePr>
        <p:xfrm>
          <a:off x="1130300" y="3536950"/>
          <a:ext cx="4821238" cy="4079739"/>
        </p:xfrm>
        <a:graphic>
          <a:graphicData uri="http://schemas.openxmlformats.org/drawingml/2006/table">
            <a:tbl>
              <a:tblPr/>
              <a:tblGrid>
                <a:gridCol w="1227138"/>
                <a:gridCol w="785812"/>
                <a:gridCol w="1287463"/>
                <a:gridCol w="1520825"/>
              </a:tblGrid>
              <a:tr h="179388">
                <a:tc>
                  <a:txBody>
                    <a:bodyPr/>
                    <a:lstStyle/>
                    <a:p>
                      <a:pPr marL="0" marR="0" lvl="0" indent="0" algn="ctr" defTabSz="914400" rtl="0" eaLnBrk="1" fontAlgn="base" latinLnBrk="1" hangingPunct="1">
                        <a:lnSpc>
                          <a:spcPct val="13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Name of Expo(Exhibition)</a:t>
                      </a:r>
                    </a:p>
                  </a:txBody>
                  <a:tcPr marL="11259" marR="11259" marT="11259" marB="1125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3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Original </a:t>
                      </a:r>
                    </a:p>
                    <a:p>
                      <a:pPr marL="0" marR="0" lvl="0" indent="0" algn="ctr" defTabSz="914400" rtl="0" eaLnBrk="1" fontAlgn="base" latinLnBrk="1" hangingPunct="1">
                        <a:lnSpc>
                          <a:spcPct val="13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Hosting Date</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11259" marR="11259" marT="11259" marB="1125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3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Frequency and the Total Number of Hosting the Event</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11259" marR="11259" marT="11259" marB="1125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3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Dates</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11259" marR="11259" marT="11259" marB="1125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BFBFBF"/>
                    </a:solidFill>
                  </a:tcPr>
                </a:tc>
              </a:tr>
              <a:tr h="1319213">
                <a:tc>
                  <a:txBody>
                    <a:bodyPr/>
                    <a:lstStyle/>
                    <a:p>
                      <a:pPr marL="0" marR="0" lvl="0" indent="0" algn="ctr" defTabSz="914400" rtl="0" eaLnBrk="1" fontAlgn="base" latinLnBrk="1" hangingPunct="1">
                        <a:lnSpc>
                          <a:spcPct val="13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Gyeongju World Culture Expo</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11259" marR="11259" marT="11259" marB="1125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3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1998. 9. 11~11.10</a:t>
                      </a:r>
                    </a:p>
                  </a:txBody>
                  <a:tcPr marL="11259" marR="11259" marT="11259" marB="1125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3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Changed from every 2 years to 3 years</a:t>
                      </a:r>
                    </a:p>
                    <a:p>
                      <a:pPr marL="0" marR="0" lvl="0" indent="0" algn="ctr" defTabSz="914400" rtl="0" eaLnBrk="1" fontAlgn="base" latinLnBrk="1" hangingPunct="1">
                        <a:lnSpc>
                          <a:spcPct val="13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 (Total </a:t>
                      </a:r>
                      <a:r>
                        <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rPr>
                        <a:t> </a:t>
                      </a: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5</a:t>
                      </a:r>
                      <a:r>
                        <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rPr>
                        <a:t> </a:t>
                      </a: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times)</a:t>
                      </a:r>
                    </a:p>
                  </a:txBody>
                  <a:tcPr marL="11259" marR="11259" marT="11259" marB="1125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1" hangingPunct="1">
                        <a:lnSpc>
                          <a:spcPct val="13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1998.9.11~11.10</a:t>
                      </a:r>
                    </a:p>
                    <a:p>
                      <a:pPr marL="0" marR="0" lvl="0" indent="0" algn="just" defTabSz="914400" rtl="0" eaLnBrk="1" fontAlgn="base" latinLnBrk="1" hangingPunct="1">
                        <a:lnSpc>
                          <a:spcPct val="13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2000.9.1~11.17</a:t>
                      </a:r>
                    </a:p>
                    <a:p>
                      <a:pPr marL="0" marR="0" lvl="0" indent="0" algn="just" defTabSz="914400" rtl="0" eaLnBrk="1" fontAlgn="base" latinLnBrk="1" hangingPunct="1">
                        <a:lnSpc>
                          <a:spcPct val="13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2003.8.13~10.23</a:t>
                      </a:r>
                    </a:p>
                    <a:p>
                      <a:pPr marL="0" marR="0" lvl="0" indent="0" algn="just" defTabSz="914400" rtl="0" eaLnBrk="1" fontAlgn="base" latinLnBrk="1" hangingPunct="1">
                        <a:lnSpc>
                          <a:spcPct val="13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2006.11.21~2007.1.9</a:t>
                      </a:r>
                    </a:p>
                    <a:p>
                      <a:pPr marL="0" marR="0" lvl="0" indent="0" algn="just" defTabSz="914400" rtl="0" eaLnBrk="1" fontAlgn="base" latinLnBrk="1" hangingPunct="1">
                        <a:lnSpc>
                          <a:spcPct val="13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2007.9.7~11.5</a:t>
                      </a:r>
                    </a:p>
                    <a:p>
                      <a:pPr marL="0" marR="0" lvl="0" indent="0" algn="just" defTabSz="914400" rtl="0" eaLnBrk="1" fontAlgn="base" latinLnBrk="1" hangingPunct="1">
                        <a:lnSpc>
                          <a:spcPct val="13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2010.10.20~12.20</a:t>
                      </a:r>
                    </a:p>
                    <a:p>
                      <a:pPr marL="0" marR="0" lvl="0" indent="0" algn="just" defTabSz="914400" rtl="0" eaLnBrk="1" fontAlgn="base" latinLnBrk="1" hangingPunct="1">
                        <a:lnSpc>
                          <a:spcPct val="13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(expected to the hosted in Bangkok)</a:t>
                      </a:r>
                    </a:p>
                  </a:txBody>
                  <a:tcPr marL="108000" marR="11259" marT="11259" marB="1125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58800">
                <a:tc>
                  <a:txBody>
                    <a:bodyPr/>
                    <a:lstStyle/>
                    <a:p>
                      <a:pPr marL="0" marR="0" lvl="0" indent="0" algn="ctr" defTabSz="914400" rtl="0" eaLnBrk="1" fontAlgn="base" latinLnBrk="1" hangingPunct="1">
                        <a:lnSpc>
                          <a:spcPct val="13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Gyeongnam Goseong Dinosaur Expo</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11259" marR="11259" marT="11259" marB="1125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3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2006. 4. 14~6.4</a:t>
                      </a:r>
                    </a:p>
                  </a:txBody>
                  <a:tcPr marL="11259" marR="11259" marT="11259" marB="1125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3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Every 3 years</a:t>
                      </a:r>
                    </a:p>
                    <a:p>
                      <a:pPr marL="0" marR="0" lvl="0" indent="0" algn="ctr" defTabSz="914400" rtl="0" eaLnBrk="1" fontAlgn="base" latinLnBrk="1" hangingPunct="1">
                        <a:lnSpc>
                          <a:spcPct val="13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(Total 2</a:t>
                      </a:r>
                      <a:r>
                        <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rPr>
                        <a:t> </a:t>
                      </a: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times)</a:t>
                      </a:r>
                    </a:p>
                  </a:txBody>
                  <a:tcPr marL="11259" marR="11259" marT="11259" marB="1125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1" hangingPunct="1">
                        <a:lnSpc>
                          <a:spcPct val="13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2006.4.14~6.4</a:t>
                      </a:r>
                    </a:p>
                    <a:p>
                      <a:pPr marL="0" marR="0" lvl="0" indent="0" algn="just" defTabSz="914400" rtl="0" eaLnBrk="1" fontAlgn="base" latinLnBrk="1" hangingPunct="1">
                        <a:lnSpc>
                          <a:spcPct val="13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2009.3.27~ 6.7</a:t>
                      </a:r>
                    </a:p>
                    <a:p>
                      <a:pPr marL="0" marR="0" lvl="0" indent="0" algn="just" defTabSz="914400" rtl="0" eaLnBrk="1" fontAlgn="base" latinLnBrk="1" hangingPunct="1">
                        <a:lnSpc>
                          <a:spcPct val="13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2012 expected</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108000" marR="11259" marT="11259" marB="1125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130300">
                <a:tc>
                  <a:txBody>
                    <a:bodyPr/>
                    <a:lstStyle/>
                    <a:p>
                      <a:pPr marL="0" marR="0" lvl="0" indent="0" algn="ctr" defTabSz="914400" rtl="0" eaLnBrk="1" fontAlgn="base" latinLnBrk="1" hangingPunct="1">
                        <a:lnSpc>
                          <a:spcPct val="13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Gyeonggi-do World Pottery Biennale</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11259" marR="11259" marT="11259" marB="1125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3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2001. 8. 10~10.28</a:t>
                      </a:r>
                    </a:p>
                  </a:txBody>
                  <a:tcPr marL="11259" marR="11259" marT="11259" marB="1125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3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Every 2 years</a:t>
                      </a:r>
                    </a:p>
                    <a:p>
                      <a:pPr marL="0" marR="0" lvl="0" indent="0" algn="ctr" defTabSz="914400" rtl="0" eaLnBrk="1" fontAlgn="base" latinLnBrk="1" hangingPunct="1">
                        <a:lnSpc>
                          <a:spcPct val="13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(Total 5</a:t>
                      </a:r>
                      <a:r>
                        <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rPr>
                        <a:t> </a:t>
                      </a: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times)</a:t>
                      </a:r>
                    </a:p>
                  </a:txBody>
                  <a:tcPr marL="11259" marR="11259" marT="11259" marB="1125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1" hangingPunct="1">
                        <a:lnSpc>
                          <a:spcPct val="13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2001.8.10~10.28</a:t>
                      </a:r>
                    </a:p>
                    <a:p>
                      <a:pPr marL="0" marR="0" lvl="0" indent="0" algn="just" defTabSz="914400" rtl="0" eaLnBrk="1" fontAlgn="base" latinLnBrk="1" hangingPunct="1">
                        <a:lnSpc>
                          <a:spcPct val="13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2003.9.1~10.30</a:t>
                      </a:r>
                    </a:p>
                    <a:p>
                      <a:pPr marL="0" marR="0" lvl="0" indent="0" algn="just" defTabSz="914400" rtl="0" eaLnBrk="1" fontAlgn="base" latinLnBrk="1" hangingPunct="1">
                        <a:lnSpc>
                          <a:spcPct val="13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2005.4.23~6.19</a:t>
                      </a:r>
                    </a:p>
                    <a:p>
                      <a:pPr marL="0" marR="0" lvl="0" indent="0" algn="just" defTabSz="914400" rtl="0" eaLnBrk="1" fontAlgn="base" latinLnBrk="1" hangingPunct="1">
                        <a:lnSpc>
                          <a:spcPct val="13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2007.4. 28~ 5.27</a:t>
                      </a:r>
                    </a:p>
                    <a:p>
                      <a:pPr marL="0" marR="0" lvl="0" indent="0" algn="just" defTabSz="914400" rtl="0" eaLnBrk="1" fontAlgn="base" latinLnBrk="1" hangingPunct="1">
                        <a:lnSpc>
                          <a:spcPct val="13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2009.4.25~5.24</a:t>
                      </a:r>
                    </a:p>
                    <a:p>
                      <a:pPr marL="0" marR="0" lvl="0" indent="0" algn="just" defTabSz="914400" rtl="0" eaLnBrk="1" fontAlgn="base" latinLnBrk="1" hangingPunct="1">
                        <a:lnSpc>
                          <a:spcPct val="13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2011</a:t>
                      </a:r>
                      <a:r>
                        <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rPr>
                        <a:t> </a:t>
                      </a: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expected</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108000" marR="11259" marT="11259" marB="1125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69888">
                <a:tc>
                  <a:txBody>
                    <a:bodyPr/>
                    <a:lstStyle/>
                    <a:p>
                      <a:pPr marL="0" marR="0" lvl="0" indent="0" algn="ctr" defTabSz="914400" rtl="0" eaLnBrk="1" fontAlgn="base" latinLnBrk="1" hangingPunct="1">
                        <a:lnSpc>
                          <a:spcPct val="13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Goyang Flower Exhibition</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11259" marR="11259" marT="11259" marB="1125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3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1997</a:t>
                      </a:r>
                    </a:p>
                  </a:txBody>
                  <a:tcPr marL="11259" marR="11259" marT="11259" marB="1125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3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Every 3 years</a:t>
                      </a:r>
                    </a:p>
                    <a:p>
                      <a:pPr marL="0" marR="0" lvl="0" indent="0" algn="ctr" defTabSz="914400" rtl="0" eaLnBrk="1" fontAlgn="base" latinLnBrk="1" hangingPunct="1">
                        <a:lnSpc>
                          <a:spcPct val="13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(Total </a:t>
                      </a:r>
                      <a:r>
                        <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rPr>
                        <a:t> </a:t>
                      </a: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5</a:t>
                      </a:r>
                      <a:r>
                        <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rPr>
                        <a:t> </a:t>
                      </a: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times)</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11259" marR="11259" marT="11259" marB="1125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3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1997, 2000, 2003, 2006</a:t>
                      </a:r>
                    </a:p>
                    <a:p>
                      <a:pPr marL="0" marR="0" lvl="0" indent="0" algn="ctr" defTabSz="914400" rtl="0" eaLnBrk="1" fontAlgn="base" latinLnBrk="1" hangingPunct="1">
                        <a:lnSpc>
                          <a:spcPct val="13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2009.4.23~5.10</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11259" marR="11259" marT="11259" marB="1125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79388">
                <a:tc>
                  <a:txBody>
                    <a:bodyPr/>
                    <a:lstStyle/>
                    <a:p>
                      <a:pPr marL="0" marR="0" lvl="0" indent="0" algn="ctr" defTabSz="914400" rtl="0" eaLnBrk="1" fontAlgn="base" latinLnBrk="1" hangingPunct="1">
                        <a:lnSpc>
                          <a:spcPct val="13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Samcheok World Case Expo</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11259" marR="11259" marT="11259" marB="1125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3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2002. 7. 10~8.10</a:t>
                      </a:r>
                    </a:p>
                  </a:txBody>
                  <a:tcPr marL="11259" marR="11259" marT="11259" marB="1125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3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Total 1 time</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11259" marR="11259" marT="11259" marB="1125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3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Undecided</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11259" marR="11259" marT="11259" marB="1125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79388">
                <a:tc>
                  <a:txBody>
                    <a:bodyPr/>
                    <a:lstStyle/>
                    <a:p>
                      <a:pPr marL="0" marR="0" lvl="0" indent="0" algn="ctr" defTabSz="914400" rtl="0" eaLnBrk="1" fontAlgn="base" latinLnBrk="1" hangingPunct="1">
                        <a:lnSpc>
                          <a:spcPct val="13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Daejeon World Expo</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11259" marR="11259" marT="11259" marB="1125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3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1993. 8. 7~ 11. 7</a:t>
                      </a:r>
                    </a:p>
                  </a:txBody>
                  <a:tcPr marL="11259" marR="11259" marT="11259" marB="1125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3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Total 1 Tim</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11259" marR="11259" marT="11259" marB="1125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30000"/>
                        </a:lnSpc>
                        <a:spcBef>
                          <a:spcPct val="0"/>
                        </a:spcBef>
                        <a:spcAft>
                          <a:spcPct val="0"/>
                        </a:spcAft>
                        <a:buClrTx/>
                        <a:buSzTx/>
                        <a:buFontTx/>
                        <a:buNone/>
                        <a:tabLst/>
                      </a:pPr>
                      <a:r>
                        <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rPr>
                        <a:t> </a:t>
                      </a: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Undecided</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11259" marR="11259" marT="11259" marB="1125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49549" name="Rectangle 1"/>
          <p:cNvSpPr>
            <a:spLocks noChangeArrowheads="1"/>
          </p:cNvSpPr>
          <p:nvPr/>
        </p:nvSpPr>
        <p:spPr bwMode="auto">
          <a:xfrm>
            <a:off x="0" y="0"/>
            <a:ext cx="6858000" cy="215900"/>
          </a:xfrm>
          <a:prstGeom prst="rect">
            <a:avLst/>
          </a:prstGeom>
          <a:noFill/>
          <a:ln w="9525">
            <a:noFill/>
            <a:miter lim="800000"/>
            <a:headEnd/>
            <a:tailEnd/>
          </a:ln>
        </p:spPr>
        <p:txBody>
          <a:bodyPr anchor="ctr">
            <a:spAutoFit/>
          </a:bodyPr>
          <a:lstStyle/>
          <a:p>
            <a:pPr eaLnBrk="0" hangingPunct="0"/>
            <a:endParaRPr lang="ko-KR" altLang="ko-KR" sz="800"/>
          </a:p>
        </p:txBody>
      </p:sp>
      <p:sp>
        <p:nvSpPr>
          <p:cNvPr id="149550" name="Rectangle 19"/>
          <p:cNvSpPr>
            <a:spLocks noChangeArrowheads="1"/>
          </p:cNvSpPr>
          <p:nvPr/>
        </p:nvSpPr>
        <p:spPr bwMode="auto">
          <a:xfrm>
            <a:off x="1120775" y="2000250"/>
            <a:ext cx="4819650" cy="1143000"/>
          </a:xfrm>
          <a:prstGeom prst="rect">
            <a:avLst/>
          </a:prstGeom>
          <a:noFill/>
          <a:ln w="9525">
            <a:noFill/>
            <a:miter lim="800000"/>
            <a:headEnd/>
            <a:tailEnd/>
          </a:ln>
        </p:spPr>
        <p:txBody>
          <a:bodyPr lIns="0" tIns="0" rIns="0" bIns="0">
            <a:spAutoFit/>
          </a:bodyPr>
          <a:lstStyle/>
          <a:p>
            <a:pPr algn="just">
              <a:lnSpc>
                <a:spcPct val="150000"/>
              </a:lnSpc>
            </a:pPr>
            <a:r>
              <a:rPr lang="en-US" altLang="ko-KR"/>
              <a:t>When deciding upon the regular cycle period in hosting the exhibition, one must conduct intensive research into the follow issues by organized professionals: attraction of visitors as well as the preparation and operation of the exhibition program. These regular cycle periods are closely related to promotion, attraction of visitors and other elements in the overall efficiency of the program, and thus must be closely examined before implementation. </a:t>
            </a:r>
          </a:p>
        </p:txBody>
      </p:sp>
      <p:sp>
        <p:nvSpPr>
          <p:cNvPr id="149551" name="직사각형 10"/>
          <p:cNvSpPr>
            <a:spLocks noChangeArrowheads="1"/>
          </p:cNvSpPr>
          <p:nvPr/>
        </p:nvSpPr>
        <p:spPr bwMode="auto">
          <a:xfrm>
            <a:off x="1120775" y="3224213"/>
            <a:ext cx="4805363" cy="304800"/>
          </a:xfrm>
          <a:prstGeom prst="rect">
            <a:avLst/>
          </a:prstGeom>
          <a:noFill/>
          <a:ln w="9525">
            <a:noFill/>
            <a:miter lim="800000"/>
            <a:headEnd/>
            <a:tailEnd/>
          </a:ln>
        </p:spPr>
        <p:txBody>
          <a:bodyPr lIns="0">
            <a:spAutoFit/>
          </a:bodyPr>
          <a:lstStyle/>
          <a:p>
            <a:pPr>
              <a:lnSpc>
                <a:spcPct val="140000"/>
              </a:lnSpc>
            </a:pPr>
            <a:r>
              <a:rPr lang="en-US" altLang="ko-KR"/>
              <a:t>[Table6-2-1] Number of Exhibitions and Expos held in Korea </a:t>
            </a:r>
            <a:endParaRPr lang="ko-KR" altLang="en-US"/>
          </a:p>
        </p:txBody>
      </p:sp>
      <p:sp>
        <p:nvSpPr>
          <p:cNvPr id="149552" name="Rectangle 19"/>
          <p:cNvSpPr>
            <a:spLocks noChangeArrowheads="1"/>
          </p:cNvSpPr>
          <p:nvPr/>
        </p:nvSpPr>
        <p:spPr bwMode="auto">
          <a:xfrm>
            <a:off x="1120775" y="7761288"/>
            <a:ext cx="4819650" cy="1389062"/>
          </a:xfrm>
          <a:prstGeom prst="rect">
            <a:avLst/>
          </a:prstGeom>
          <a:noFill/>
          <a:ln w="9525">
            <a:noFill/>
            <a:miter lim="800000"/>
            <a:headEnd/>
            <a:tailEnd/>
          </a:ln>
        </p:spPr>
        <p:txBody>
          <a:bodyPr lIns="0" tIns="0" rIns="0" bIns="0">
            <a:spAutoFit/>
          </a:bodyPr>
          <a:lstStyle/>
          <a:p>
            <a:pPr algn="just">
              <a:lnSpc>
                <a:spcPct val="130000"/>
              </a:lnSpc>
            </a:pPr>
            <a:r>
              <a:rPr lang="en-US" altLang="ko-KR"/>
              <a:t>In general, major domestic festivals, regional cultural events, international events, and international festivals are held on a yearly basis. Because these annual events are held at similar times of the year, the promotion and preparation becomes relatively easy. However, in the case of major international events, the composition and operation of the Organization Committee is totally privatized thus making the preparation possible. When considering these trends,  it is determined that an annual hosting of the Korea Floritopia is inappropriate and the focus should be redirected to hosting annual events utilizing the floral complex. </a:t>
            </a:r>
          </a:p>
        </p:txBody>
      </p:sp>
      <p:sp>
        <p:nvSpPr>
          <p:cNvPr id="149553" name="슬라이드 번호 개체 틀 8"/>
          <p:cNvSpPr>
            <a:spLocks noGrp="1"/>
          </p:cNvSpPr>
          <p:nvPr>
            <p:ph type="sldNum" sz="quarter" idx="12"/>
          </p:nvPr>
        </p:nvSpPr>
        <p:spPr>
          <a:noFill/>
        </p:spPr>
        <p:txBody>
          <a:bodyPr/>
          <a:lstStyle/>
          <a:p>
            <a:r>
              <a:rPr lang="en-US" altLang="ko-KR" smtClean="0"/>
              <a:t>107</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1"/>
          <p:cNvSpPr>
            <a:spLocks noChangeArrowheads="1"/>
          </p:cNvSpPr>
          <p:nvPr/>
        </p:nvSpPr>
        <p:spPr bwMode="auto">
          <a:xfrm>
            <a:off x="0" y="0"/>
            <a:ext cx="6858000" cy="215900"/>
          </a:xfrm>
          <a:prstGeom prst="rect">
            <a:avLst/>
          </a:prstGeom>
          <a:noFill/>
          <a:ln w="9525">
            <a:noFill/>
            <a:miter lim="800000"/>
            <a:headEnd/>
            <a:tailEnd/>
          </a:ln>
        </p:spPr>
        <p:txBody>
          <a:bodyPr anchor="ctr">
            <a:spAutoFit/>
          </a:bodyPr>
          <a:lstStyle/>
          <a:p>
            <a:pPr eaLnBrk="0" hangingPunct="0"/>
            <a:endParaRPr lang="ko-KR" altLang="ko-KR" sz="800"/>
          </a:p>
        </p:txBody>
      </p:sp>
      <p:sp>
        <p:nvSpPr>
          <p:cNvPr id="150530" name="Rectangle 3"/>
          <p:cNvSpPr>
            <a:spLocks noChangeArrowheads="1"/>
          </p:cNvSpPr>
          <p:nvPr/>
        </p:nvSpPr>
        <p:spPr bwMode="auto">
          <a:xfrm>
            <a:off x="0" y="0"/>
            <a:ext cx="6858000" cy="215900"/>
          </a:xfrm>
          <a:prstGeom prst="rect">
            <a:avLst/>
          </a:prstGeom>
          <a:noFill/>
          <a:ln w="9525">
            <a:noFill/>
            <a:miter lim="800000"/>
            <a:headEnd/>
            <a:tailEnd/>
          </a:ln>
        </p:spPr>
        <p:txBody>
          <a:bodyPr anchor="ctr">
            <a:spAutoFit/>
          </a:bodyPr>
          <a:lstStyle/>
          <a:p>
            <a:pPr eaLnBrk="0" hangingPunct="0"/>
            <a:endParaRPr lang="ko-KR" altLang="ko-KR" sz="800"/>
          </a:p>
        </p:txBody>
      </p:sp>
      <p:sp>
        <p:nvSpPr>
          <p:cNvPr id="150531" name="Rectangle 19"/>
          <p:cNvSpPr>
            <a:spLocks noChangeArrowheads="1"/>
          </p:cNvSpPr>
          <p:nvPr/>
        </p:nvSpPr>
        <p:spPr bwMode="auto">
          <a:xfrm>
            <a:off x="1120775" y="1352550"/>
            <a:ext cx="4819650" cy="3095625"/>
          </a:xfrm>
          <a:prstGeom prst="rect">
            <a:avLst/>
          </a:prstGeom>
          <a:noFill/>
          <a:ln w="9525">
            <a:noFill/>
            <a:miter lim="800000"/>
            <a:headEnd/>
            <a:tailEnd/>
          </a:ln>
        </p:spPr>
        <p:txBody>
          <a:bodyPr lIns="0" tIns="0" rIns="0" bIns="0">
            <a:spAutoFit/>
          </a:bodyPr>
          <a:lstStyle/>
          <a:p>
            <a:pPr algn="just">
              <a:lnSpc>
                <a:spcPct val="130000"/>
              </a:lnSpc>
            </a:pPr>
            <a:r>
              <a:rPr lang="en-US" altLang="ko-KR"/>
              <a:t>Leading examples of major international event held every two years is the Venice Biennale. Like the Berlin Festival and the Hong Kong Asia Art Festival, the Venice Biennale is a multi-purpose event hosting multi-genre festivals. The budget in hosting the Venice Biennale is mostly funded by the Central government and the government of Venice, contributing roughly 9 billion KW.</a:t>
            </a:r>
          </a:p>
          <a:p>
            <a:pPr algn="just">
              <a:lnSpc>
                <a:spcPct val="130000"/>
              </a:lnSpc>
            </a:pPr>
            <a:endParaRPr lang="en-US" altLang="ko-KR" sz="800"/>
          </a:p>
          <a:p>
            <a:pPr algn="just">
              <a:lnSpc>
                <a:spcPct val="130000"/>
              </a:lnSpc>
            </a:pPr>
            <a:r>
              <a:rPr lang="en-US" altLang="ko-KR"/>
              <a:t>A leading example of a major international event which is held every four years is the International Expo, World Cup and the Olympic Games. These events are global events and are already major international events. These events are physically impossible to prepare within two years, and the long gap between the events make it possible to conduct promotion and advertisement activities at relatively less expensive costs.</a:t>
            </a:r>
          </a:p>
          <a:p>
            <a:pPr algn="just">
              <a:lnSpc>
                <a:spcPct val="130000"/>
              </a:lnSpc>
            </a:pPr>
            <a:endParaRPr lang="en-US" altLang="ko-KR" sz="800"/>
          </a:p>
          <a:p>
            <a:pPr algn="just">
              <a:lnSpc>
                <a:spcPct val="130000"/>
              </a:lnSpc>
            </a:pPr>
            <a:r>
              <a:rPr lang="en-US" altLang="ko-KR"/>
              <a:t>However, as the dates of the event approaches, these advertisement costs increases, and the Organization Committee is burdened to meet the increased advertisement costs. Furthermore, in the event that the festival ends in failure, it takes a long time before it can restore its damaged image.</a:t>
            </a:r>
          </a:p>
        </p:txBody>
      </p:sp>
      <p:sp>
        <p:nvSpPr>
          <p:cNvPr id="150532" name="직사각형 13"/>
          <p:cNvSpPr>
            <a:spLocks noChangeArrowheads="1"/>
          </p:cNvSpPr>
          <p:nvPr/>
        </p:nvSpPr>
        <p:spPr bwMode="auto">
          <a:xfrm>
            <a:off x="1125538" y="4592638"/>
            <a:ext cx="4579937" cy="304800"/>
          </a:xfrm>
          <a:prstGeom prst="rect">
            <a:avLst/>
          </a:prstGeom>
          <a:noFill/>
          <a:ln w="9525">
            <a:noFill/>
            <a:miter lim="800000"/>
            <a:headEnd/>
            <a:tailEnd/>
          </a:ln>
        </p:spPr>
        <p:txBody>
          <a:bodyPr lIns="0">
            <a:spAutoFit/>
          </a:bodyPr>
          <a:lstStyle/>
          <a:p>
            <a:pPr>
              <a:lnSpc>
                <a:spcPct val="140000"/>
              </a:lnSpc>
            </a:pPr>
            <a:r>
              <a:rPr lang="en-US" altLang="ko-KR"/>
              <a:t>[Table</a:t>
            </a:r>
            <a:r>
              <a:rPr lang="ko-KR" altLang="en-US"/>
              <a:t> </a:t>
            </a:r>
            <a:r>
              <a:rPr lang="en-US" altLang="ko-KR"/>
              <a:t>6-2-2] Dates of  Major Domestic and International Events</a:t>
            </a:r>
            <a:endParaRPr lang="ko-KR" altLang="en-US"/>
          </a:p>
        </p:txBody>
      </p:sp>
      <p:graphicFrame>
        <p:nvGraphicFramePr>
          <p:cNvPr id="122911" name="Group 31"/>
          <p:cNvGraphicFramePr>
            <a:graphicFrameLocks noGrp="1"/>
          </p:cNvGraphicFramePr>
          <p:nvPr/>
        </p:nvGraphicFramePr>
        <p:xfrm>
          <a:off x="1128713" y="4894263"/>
          <a:ext cx="4822825" cy="4235450"/>
        </p:xfrm>
        <a:graphic>
          <a:graphicData uri="http://schemas.openxmlformats.org/drawingml/2006/table">
            <a:tbl>
              <a:tblPr/>
              <a:tblGrid>
                <a:gridCol w="1220787"/>
                <a:gridCol w="3602038"/>
              </a:tblGrid>
              <a:tr h="266700">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Hosting Year</a:t>
                      </a:r>
                    </a:p>
                  </a:txBody>
                  <a:tcPr marL="11259" marR="11259" marT="11259" marB="1125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Major Domestic and International Events</a:t>
                      </a:r>
                    </a:p>
                  </a:txBody>
                  <a:tcPr marL="11259" marR="11259" marT="11259" marB="1125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BFBFBF"/>
                    </a:solidFill>
                  </a:tcPr>
                </a:tc>
              </a:tr>
              <a:tr h="1365250">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2010</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11259" marR="11259" marT="11259" marB="1125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ts val="1500"/>
                        </a:lnSpc>
                        <a:spcBef>
                          <a:spcPct val="0"/>
                        </a:spcBef>
                        <a:spcAft>
                          <a:spcPct val="0"/>
                        </a:spcAft>
                        <a:buClrTx/>
                        <a:buSzTx/>
                        <a:buFontTx/>
                        <a:buChar char="•"/>
                        <a:tabLst/>
                      </a:pPr>
                      <a:r>
                        <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rPr>
                        <a:t> </a:t>
                      </a: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Vancouver Winter Olympics</a:t>
                      </a:r>
                    </a:p>
                    <a:p>
                      <a:pPr marL="0" marR="0" lvl="0" indent="0" algn="l" defTabSz="914400" rtl="0" eaLnBrk="1" fontAlgn="base" latinLnBrk="1" hangingPunct="1">
                        <a:lnSpc>
                          <a:spcPts val="1500"/>
                        </a:lnSpc>
                        <a:spcBef>
                          <a:spcPct val="0"/>
                        </a:spcBef>
                        <a:spcAft>
                          <a:spcPct val="0"/>
                        </a:spcAft>
                        <a:buClrTx/>
                        <a:buSzTx/>
                        <a:buFontTx/>
                        <a:buChar char="•"/>
                        <a:tabLst/>
                      </a:pPr>
                      <a:r>
                        <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rPr>
                        <a:t> </a:t>
                      </a: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FIFA World Cup, South Africa</a:t>
                      </a:r>
                    </a:p>
                    <a:p>
                      <a:pPr marL="0" marR="0" lvl="0" indent="0" algn="l" defTabSz="914400" rtl="0" eaLnBrk="1" fontAlgn="base" latinLnBrk="1" hangingPunct="1">
                        <a:lnSpc>
                          <a:spcPts val="1500"/>
                        </a:lnSpc>
                        <a:spcBef>
                          <a:spcPct val="0"/>
                        </a:spcBef>
                        <a:spcAft>
                          <a:spcPct val="0"/>
                        </a:spcAft>
                        <a:buClrTx/>
                        <a:buSzTx/>
                        <a:buFontTx/>
                        <a:buChar char="•"/>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 Gangshou Asian Games</a:t>
                      </a:r>
                    </a:p>
                    <a:p>
                      <a:pPr marL="0" marR="0" lvl="0" indent="0" algn="l" defTabSz="914400" rtl="0" eaLnBrk="1" fontAlgn="base" latinLnBrk="1" hangingPunct="1">
                        <a:lnSpc>
                          <a:spcPts val="1500"/>
                        </a:lnSpc>
                        <a:spcBef>
                          <a:spcPct val="0"/>
                        </a:spcBef>
                        <a:spcAft>
                          <a:spcPct val="0"/>
                        </a:spcAft>
                        <a:buClrTx/>
                        <a:buSzTx/>
                        <a:buFontTx/>
                        <a:buChar char="•"/>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 Shanghai World Expo</a:t>
                      </a:r>
                    </a:p>
                    <a:p>
                      <a:pPr marL="0" marR="0" lvl="0" indent="0" algn="l" defTabSz="914400" rtl="0" eaLnBrk="1" fontAlgn="base" latinLnBrk="1" hangingPunct="1">
                        <a:lnSpc>
                          <a:spcPts val="1500"/>
                        </a:lnSpc>
                        <a:spcBef>
                          <a:spcPct val="0"/>
                        </a:spcBef>
                        <a:spcAft>
                          <a:spcPct val="0"/>
                        </a:spcAft>
                        <a:buClrTx/>
                        <a:buSzTx/>
                        <a:buFontTx/>
                        <a:buChar char="•"/>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 F1 Racing (Chungnam)</a:t>
                      </a:r>
                    </a:p>
                    <a:p>
                      <a:pPr marL="0" marR="0" lvl="0" indent="0" algn="l" defTabSz="914400" rtl="0" eaLnBrk="1" fontAlgn="base" latinLnBrk="1" hangingPunct="1">
                        <a:lnSpc>
                          <a:spcPts val="1500"/>
                        </a:lnSpc>
                        <a:spcBef>
                          <a:spcPct val="0"/>
                        </a:spcBef>
                        <a:spcAft>
                          <a:spcPct val="0"/>
                        </a:spcAft>
                        <a:buClrTx/>
                        <a:buSzTx/>
                        <a:buFontTx/>
                        <a:buChar char="•"/>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 2010 Great Baekje World Festival</a:t>
                      </a:r>
                      <a:endParaRPr kumimoji="0" lang="en-US" altLang="ko-KR" sz="900" b="1" i="0" u="none" strike="noStrike" cap="none" normalizeH="0" baseline="0" smtClean="0">
                        <a:ln>
                          <a:noFill/>
                        </a:ln>
                        <a:solidFill>
                          <a:srgbClr val="FF0000"/>
                        </a:solidFill>
                        <a:effectLst/>
                        <a:latin typeface="Times New Roman" pitchFamily="18" charset="0"/>
                        <a:ea typeface="HY헤드라인M" pitchFamily="18" charset="-127"/>
                      </a:endParaRPr>
                    </a:p>
                    <a:p>
                      <a:pPr marL="0" marR="0" lvl="0" indent="0" algn="l" defTabSz="914400" rtl="0" eaLnBrk="1" fontAlgn="base" latinLnBrk="1" hangingPunct="1">
                        <a:lnSpc>
                          <a:spcPts val="1500"/>
                        </a:lnSpc>
                        <a:spcBef>
                          <a:spcPct val="0"/>
                        </a:spcBef>
                        <a:spcAft>
                          <a:spcPct val="0"/>
                        </a:spcAft>
                        <a:buClrTx/>
                        <a:buSzTx/>
                        <a:buFontTx/>
                        <a:buChar char="•"/>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 Local Elections</a:t>
                      </a:r>
                    </a:p>
                  </a:txBody>
                  <a:tcPr marL="108000" marR="11259" marT="11259" marB="1125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793750">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2011</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11259" marR="11259" marT="11259" marB="1125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ts val="1500"/>
                        </a:lnSpc>
                        <a:spcBef>
                          <a:spcPct val="0"/>
                        </a:spcBef>
                        <a:spcAft>
                          <a:spcPct val="0"/>
                        </a:spcAft>
                        <a:buClrTx/>
                        <a:buSzTx/>
                        <a:buFontTx/>
                        <a:buChar char="•"/>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 Daegu World Championship in Athletics</a:t>
                      </a:r>
                    </a:p>
                    <a:p>
                      <a:pPr marL="0" marR="0" lvl="0" indent="0" algn="l" defTabSz="914400" rtl="0" eaLnBrk="1" fontAlgn="base" latinLnBrk="1" hangingPunct="1">
                        <a:lnSpc>
                          <a:spcPts val="1500"/>
                        </a:lnSpc>
                        <a:spcBef>
                          <a:spcPct val="0"/>
                        </a:spcBef>
                        <a:spcAft>
                          <a:spcPct val="0"/>
                        </a:spcAft>
                        <a:buClrTx/>
                        <a:buSzTx/>
                        <a:buFontTx/>
                        <a:buChar char="•"/>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 Gyeongju World Culture Expo</a:t>
                      </a:r>
                    </a:p>
                    <a:p>
                      <a:pPr marL="0" marR="0" lvl="0" indent="0" algn="l" defTabSz="914400" rtl="0" eaLnBrk="1" fontAlgn="base" latinLnBrk="1" hangingPunct="1">
                        <a:lnSpc>
                          <a:spcPts val="1500"/>
                        </a:lnSpc>
                        <a:spcBef>
                          <a:spcPct val="0"/>
                        </a:spcBef>
                        <a:spcAft>
                          <a:spcPct val="0"/>
                        </a:spcAft>
                        <a:buClrTx/>
                        <a:buSzTx/>
                        <a:buFontTx/>
                        <a:buChar char="•"/>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 Gyeonggi-do World Culture Expo</a:t>
                      </a:r>
                    </a:p>
                    <a:p>
                      <a:pPr marL="0" marR="0" lvl="0" indent="0" algn="l" defTabSz="914400" rtl="0" eaLnBrk="1" fontAlgn="base" latinLnBrk="1" hangingPunct="1">
                        <a:lnSpc>
                          <a:spcPts val="1500"/>
                        </a:lnSpc>
                        <a:spcBef>
                          <a:spcPct val="0"/>
                        </a:spcBef>
                        <a:spcAft>
                          <a:spcPct val="0"/>
                        </a:spcAft>
                        <a:buClrTx/>
                        <a:buSzTx/>
                        <a:buFontTx/>
                        <a:buChar char="•"/>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 Asian Games</a:t>
                      </a:r>
                    </a:p>
                  </a:txBody>
                  <a:tcPr marL="108000" marR="11259" marT="11259" marB="1125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793750">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2012</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11259" marR="11259" marT="11259" marB="1125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ts val="1500"/>
                        </a:lnSpc>
                        <a:spcBef>
                          <a:spcPct val="0"/>
                        </a:spcBef>
                        <a:spcAft>
                          <a:spcPct val="0"/>
                        </a:spcAft>
                        <a:buClrTx/>
                        <a:buSzTx/>
                        <a:buFontTx/>
                        <a:buChar char="•"/>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 Yeosu World Expo</a:t>
                      </a:r>
                    </a:p>
                    <a:p>
                      <a:pPr marL="0" marR="0" lvl="0" indent="0" algn="l" defTabSz="914400" rtl="0" eaLnBrk="1" fontAlgn="base" latinLnBrk="1" hangingPunct="1">
                        <a:lnSpc>
                          <a:spcPts val="1500"/>
                        </a:lnSpc>
                        <a:spcBef>
                          <a:spcPct val="0"/>
                        </a:spcBef>
                        <a:spcAft>
                          <a:spcPct val="0"/>
                        </a:spcAft>
                        <a:buClrTx/>
                        <a:buSzTx/>
                        <a:buFontTx/>
                        <a:buChar char="•"/>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 London Olympics</a:t>
                      </a:r>
                    </a:p>
                    <a:p>
                      <a:pPr marL="0" marR="0" lvl="0" indent="0" algn="l" defTabSz="914400" rtl="0" eaLnBrk="1" fontAlgn="base" latinLnBrk="1" hangingPunct="1">
                        <a:lnSpc>
                          <a:spcPts val="1500"/>
                        </a:lnSpc>
                        <a:spcBef>
                          <a:spcPct val="0"/>
                        </a:spcBef>
                        <a:spcAft>
                          <a:spcPct val="0"/>
                        </a:spcAft>
                        <a:buClrTx/>
                        <a:buSzTx/>
                        <a:buFontTx/>
                        <a:buChar char="•"/>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 National Elections</a:t>
                      </a:r>
                    </a:p>
                    <a:p>
                      <a:pPr marL="0" marR="0" lvl="0" indent="0" algn="l" defTabSz="914400" rtl="0" eaLnBrk="1" fontAlgn="base" latinLnBrk="1" hangingPunct="1">
                        <a:lnSpc>
                          <a:spcPts val="1500"/>
                        </a:lnSpc>
                        <a:spcBef>
                          <a:spcPct val="0"/>
                        </a:spcBef>
                        <a:spcAft>
                          <a:spcPct val="0"/>
                        </a:spcAft>
                        <a:buClrTx/>
                        <a:buSzTx/>
                        <a:buFontTx/>
                        <a:buChar char="•"/>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 Presidential Elections</a:t>
                      </a:r>
                    </a:p>
                  </a:txBody>
                  <a:tcPr marL="108000" marR="11259" marT="11259" marB="1125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12750">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2013</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11259" marR="11259" marT="11259" marB="1125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ts val="1500"/>
                        </a:lnSpc>
                        <a:spcBef>
                          <a:spcPct val="0"/>
                        </a:spcBef>
                        <a:spcAft>
                          <a:spcPct val="0"/>
                        </a:spcAft>
                        <a:buClrTx/>
                        <a:buSzTx/>
                        <a:buFontTx/>
                        <a:buChar char="•"/>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 World Baseball Classics</a:t>
                      </a:r>
                    </a:p>
                    <a:p>
                      <a:pPr marL="0" marR="0" lvl="0" indent="0" algn="l" defTabSz="914400" rtl="0" eaLnBrk="1" fontAlgn="base" latinLnBrk="1" hangingPunct="1">
                        <a:lnSpc>
                          <a:spcPts val="1500"/>
                        </a:lnSpc>
                        <a:spcBef>
                          <a:spcPct val="0"/>
                        </a:spcBef>
                        <a:spcAft>
                          <a:spcPct val="0"/>
                        </a:spcAft>
                        <a:buClrTx/>
                        <a:buSzTx/>
                        <a:buFontTx/>
                        <a:buChar char="•"/>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 World Championship in Athletics</a:t>
                      </a:r>
                    </a:p>
                  </a:txBody>
                  <a:tcPr marL="108000" marR="11259" marT="11259" marB="1125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03250">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2014</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11259" marR="11259" marT="11259" marB="1125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ts val="1500"/>
                        </a:lnSpc>
                        <a:spcBef>
                          <a:spcPct val="0"/>
                        </a:spcBef>
                        <a:spcAft>
                          <a:spcPct val="0"/>
                        </a:spcAft>
                        <a:buClrTx/>
                        <a:buSzTx/>
                        <a:buFontTx/>
                        <a:buChar char="•"/>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 Incheon Asian Games</a:t>
                      </a:r>
                    </a:p>
                    <a:p>
                      <a:pPr marL="0" marR="0" lvl="0" indent="0" algn="l" defTabSz="914400" rtl="0" eaLnBrk="1" fontAlgn="base" latinLnBrk="1" hangingPunct="1">
                        <a:lnSpc>
                          <a:spcPts val="1500"/>
                        </a:lnSpc>
                        <a:spcBef>
                          <a:spcPct val="0"/>
                        </a:spcBef>
                        <a:spcAft>
                          <a:spcPct val="0"/>
                        </a:spcAft>
                        <a:buClrTx/>
                        <a:buSzTx/>
                        <a:buFontTx/>
                        <a:buChar char="•"/>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 Sochi Winter Olympic Games</a:t>
                      </a:r>
                    </a:p>
                    <a:p>
                      <a:pPr marL="0" marR="0" lvl="0" indent="0" algn="l" defTabSz="914400" rtl="0" eaLnBrk="1" fontAlgn="base" latinLnBrk="1" hangingPunct="1">
                        <a:lnSpc>
                          <a:spcPts val="1500"/>
                        </a:lnSpc>
                        <a:spcBef>
                          <a:spcPct val="0"/>
                        </a:spcBef>
                        <a:spcAft>
                          <a:spcPct val="0"/>
                        </a:spcAft>
                        <a:buClrTx/>
                        <a:buSzTx/>
                        <a:buFontTx/>
                        <a:buChar char="•"/>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 FIFA World Cup, Brazil</a:t>
                      </a:r>
                    </a:p>
                  </a:txBody>
                  <a:tcPr marL="108000" marR="11259" marT="11259" marB="1125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0556" name="슬라이드 번호 개체 틀 6"/>
          <p:cNvSpPr>
            <a:spLocks noGrp="1"/>
          </p:cNvSpPr>
          <p:nvPr>
            <p:ph type="sldNum" sz="quarter" idx="12"/>
          </p:nvPr>
        </p:nvSpPr>
        <p:spPr>
          <a:noFill/>
        </p:spPr>
        <p:txBody>
          <a:bodyPr/>
          <a:lstStyle/>
          <a:p>
            <a:r>
              <a:rPr lang="en-US" altLang="ko-KR" smtClean="0"/>
              <a:t>108</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ext Box 50"/>
          <p:cNvSpPr txBox="1">
            <a:spLocks noChangeArrowheads="1"/>
          </p:cNvSpPr>
          <p:nvPr/>
        </p:nvSpPr>
        <p:spPr bwMode="auto">
          <a:xfrm>
            <a:off x="836613" y="1263650"/>
            <a:ext cx="5368925" cy="304800"/>
          </a:xfrm>
          <a:prstGeom prst="rect">
            <a:avLst/>
          </a:prstGeom>
          <a:noFill/>
          <a:ln w="9525">
            <a:noFill/>
            <a:miter lim="800000"/>
            <a:headEnd/>
            <a:tailEnd/>
          </a:ln>
        </p:spPr>
        <p:txBody>
          <a:bodyPr wrap="none">
            <a:spAutoFit/>
          </a:bodyPr>
          <a:lstStyle/>
          <a:p>
            <a:r>
              <a:rPr lang="en-US" altLang="ko-KR" sz="1400" b="1"/>
              <a:t>Section 3. Conceptualization of Post-Exhibition Management Theme</a:t>
            </a:r>
            <a:endParaRPr lang="ko-KR" altLang="en-US" sz="1400" b="1"/>
          </a:p>
        </p:txBody>
      </p:sp>
      <p:sp>
        <p:nvSpPr>
          <p:cNvPr id="151554" name="Rectangle 3"/>
          <p:cNvSpPr>
            <a:spLocks noChangeArrowheads="1"/>
          </p:cNvSpPr>
          <p:nvPr/>
        </p:nvSpPr>
        <p:spPr bwMode="auto">
          <a:xfrm>
            <a:off x="979488" y="1768475"/>
            <a:ext cx="4826000" cy="304800"/>
          </a:xfrm>
          <a:prstGeom prst="rect">
            <a:avLst/>
          </a:prstGeom>
          <a:noFill/>
          <a:ln w="9525">
            <a:noFill/>
            <a:miter lim="800000"/>
            <a:headEnd/>
            <a:tailEnd/>
          </a:ln>
        </p:spPr>
        <p:txBody>
          <a:bodyPr wrap="none" anchor="ctr"/>
          <a:lstStyle/>
          <a:p>
            <a:pPr algn="dist"/>
            <a:r>
              <a:rPr lang="en-US" altLang="ko-KR" sz="1200" b="1"/>
              <a:t>1. Development of Events</a:t>
            </a:r>
            <a:endParaRPr lang="ko-KR" altLang="en-US" sz="1200" b="1">
              <a:ea typeface="굴림" charset="-127"/>
            </a:endParaRPr>
          </a:p>
        </p:txBody>
      </p:sp>
      <p:sp>
        <p:nvSpPr>
          <p:cNvPr id="151555" name="Rectangle 1"/>
          <p:cNvSpPr>
            <a:spLocks noChangeArrowheads="1"/>
          </p:cNvSpPr>
          <p:nvPr/>
        </p:nvSpPr>
        <p:spPr bwMode="auto">
          <a:xfrm>
            <a:off x="0" y="0"/>
            <a:ext cx="6858000" cy="215900"/>
          </a:xfrm>
          <a:prstGeom prst="rect">
            <a:avLst/>
          </a:prstGeom>
          <a:noFill/>
          <a:ln w="9525">
            <a:noFill/>
            <a:miter lim="800000"/>
            <a:headEnd/>
            <a:tailEnd/>
          </a:ln>
        </p:spPr>
        <p:txBody>
          <a:bodyPr anchor="ctr">
            <a:spAutoFit/>
          </a:bodyPr>
          <a:lstStyle/>
          <a:p>
            <a:pPr eaLnBrk="0" hangingPunct="0"/>
            <a:endParaRPr lang="ko-KR" altLang="ko-KR" sz="800"/>
          </a:p>
        </p:txBody>
      </p:sp>
      <p:sp>
        <p:nvSpPr>
          <p:cNvPr id="151556" name="Rectangle 2"/>
          <p:cNvSpPr>
            <a:spLocks noChangeArrowheads="1"/>
          </p:cNvSpPr>
          <p:nvPr/>
        </p:nvSpPr>
        <p:spPr bwMode="auto">
          <a:xfrm>
            <a:off x="981075" y="2197100"/>
            <a:ext cx="5111750" cy="595313"/>
          </a:xfrm>
          <a:prstGeom prst="rect">
            <a:avLst/>
          </a:prstGeom>
          <a:solidFill>
            <a:schemeClr val="folHlink"/>
          </a:solidFill>
          <a:ln w="9525">
            <a:solidFill>
              <a:schemeClr val="tx1"/>
            </a:solidFill>
            <a:miter lim="800000"/>
            <a:headEnd/>
            <a:tailEnd/>
          </a:ln>
        </p:spPr>
        <p:txBody>
          <a:bodyPr wrap="none" lIns="90000" tIns="46800" rIns="90000" bIns="46800"/>
          <a:lstStyle/>
          <a:p>
            <a:pPr algn="ctr">
              <a:lnSpc>
                <a:spcPct val="120000"/>
              </a:lnSpc>
            </a:pPr>
            <a:r>
              <a:rPr lang="en-US" altLang="ko-KR" sz="1200" b="1"/>
              <a:t>Establishment of a Major Theme reflecting</a:t>
            </a:r>
          </a:p>
          <a:p>
            <a:pPr algn="ctr">
              <a:lnSpc>
                <a:spcPct val="120000"/>
              </a:lnSpc>
            </a:pPr>
            <a:r>
              <a:rPr lang="en-US" altLang="ko-KR" sz="1200" b="1"/>
              <a:t>the overall image and relating minor themes</a:t>
            </a:r>
            <a:endParaRPr lang="ko-KR" altLang="en-US" sz="1200" b="1"/>
          </a:p>
        </p:txBody>
      </p:sp>
      <p:sp>
        <p:nvSpPr>
          <p:cNvPr id="151557" name="Rectangle 3"/>
          <p:cNvSpPr>
            <a:spLocks noChangeArrowheads="1"/>
          </p:cNvSpPr>
          <p:nvPr/>
        </p:nvSpPr>
        <p:spPr bwMode="auto">
          <a:xfrm>
            <a:off x="981075" y="3008313"/>
            <a:ext cx="5111750" cy="1452562"/>
          </a:xfrm>
          <a:prstGeom prst="rect">
            <a:avLst/>
          </a:prstGeom>
          <a:noFill/>
          <a:ln w="9525">
            <a:solidFill>
              <a:schemeClr val="tx1"/>
            </a:solidFill>
            <a:miter lim="800000"/>
            <a:headEnd/>
            <a:tailEnd/>
          </a:ln>
        </p:spPr>
        <p:txBody>
          <a:bodyPr lIns="90000" tIns="46800" rIns="90000" bIns="46800" anchor="ctr"/>
          <a:lstStyle/>
          <a:p>
            <a:pPr>
              <a:lnSpc>
                <a:spcPct val="150000"/>
              </a:lnSpc>
            </a:pPr>
            <a:r>
              <a:rPr lang="en-US" altLang="ko-KR"/>
              <a:t>When establishing the major theme, it should reflect the spatial characteristics of Anmyeon-do (kkotji Park) in addition to other positive local image like flowers, the sunset and the evening sun. Furthermore, it should appeal to the hearts of future visitors by projecting a deep emotional image through reflecting intangible images like love and romance, which will increase interest in the event as well as attract attention. </a:t>
            </a:r>
            <a:endParaRPr lang="ko-KR" altLang="en-US"/>
          </a:p>
        </p:txBody>
      </p:sp>
      <p:sp>
        <p:nvSpPr>
          <p:cNvPr id="151558" name="Rectangle 5"/>
          <p:cNvSpPr>
            <a:spLocks noChangeArrowheads="1"/>
          </p:cNvSpPr>
          <p:nvPr/>
        </p:nvSpPr>
        <p:spPr bwMode="auto">
          <a:xfrm>
            <a:off x="1211263" y="7985125"/>
            <a:ext cx="4657725" cy="1049338"/>
          </a:xfrm>
          <a:prstGeom prst="rect">
            <a:avLst/>
          </a:prstGeom>
          <a:noFill/>
          <a:ln w="9525">
            <a:noFill/>
            <a:miter lim="800000"/>
            <a:headEnd/>
            <a:tailEnd/>
          </a:ln>
        </p:spPr>
        <p:txBody>
          <a:bodyPr lIns="90000" tIns="46800" rIns="90000" bIns="46800"/>
          <a:lstStyle/>
          <a:p>
            <a:pPr algn="ctr">
              <a:lnSpc>
                <a:spcPct val="150000"/>
              </a:lnSpc>
            </a:pPr>
            <a:r>
              <a:rPr lang="en-US" altLang="ko-KR"/>
              <a:t>Establishment of Romance as the major theme by extracting of ‘Romance’ from the core minor theme Flower, and from ‘sunset, evening sun and rest.’</a:t>
            </a:r>
          </a:p>
          <a:p>
            <a:pPr algn="ctr">
              <a:lnSpc>
                <a:spcPct val="150000"/>
              </a:lnSpc>
            </a:pPr>
            <a:r>
              <a:rPr lang="en-US" altLang="ko-KR"/>
              <a:t>Recreation of Anmyeon-do (kkotji Park) as a paradise island by reaffirming the major theme to create and introduce a sense of festivity and travel.</a:t>
            </a:r>
            <a:endParaRPr lang="ko-KR" altLang="en-US"/>
          </a:p>
        </p:txBody>
      </p:sp>
      <p:sp>
        <p:nvSpPr>
          <p:cNvPr id="151559" name="Line 6"/>
          <p:cNvSpPr>
            <a:spLocks noChangeShapeType="1"/>
          </p:cNvSpPr>
          <p:nvPr/>
        </p:nvSpPr>
        <p:spPr bwMode="auto">
          <a:xfrm>
            <a:off x="1817688" y="7164388"/>
            <a:ext cx="0" cy="739775"/>
          </a:xfrm>
          <a:prstGeom prst="line">
            <a:avLst/>
          </a:prstGeom>
          <a:noFill/>
          <a:ln w="38100" cmpd="dbl">
            <a:solidFill>
              <a:schemeClr val="tx1"/>
            </a:solidFill>
            <a:round/>
            <a:headEnd/>
            <a:tailEnd/>
          </a:ln>
        </p:spPr>
        <p:txBody>
          <a:bodyPr wrap="none" lIns="90000" tIns="46800" rIns="90000" bIns="46800" anchor="ctr"/>
          <a:lstStyle/>
          <a:p>
            <a:endParaRPr lang="ko-KR" altLang="en-US"/>
          </a:p>
        </p:txBody>
      </p:sp>
      <p:sp>
        <p:nvSpPr>
          <p:cNvPr id="151560" name="Line 7"/>
          <p:cNvSpPr>
            <a:spLocks noChangeShapeType="1"/>
          </p:cNvSpPr>
          <p:nvPr/>
        </p:nvSpPr>
        <p:spPr bwMode="auto">
          <a:xfrm>
            <a:off x="5226050" y="7164388"/>
            <a:ext cx="0" cy="739775"/>
          </a:xfrm>
          <a:prstGeom prst="line">
            <a:avLst/>
          </a:prstGeom>
          <a:noFill/>
          <a:ln w="38100" cmpd="dbl">
            <a:solidFill>
              <a:schemeClr val="tx1"/>
            </a:solidFill>
            <a:round/>
            <a:headEnd/>
            <a:tailEnd/>
          </a:ln>
        </p:spPr>
        <p:txBody>
          <a:bodyPr wrap="none" lIns="90000" tIns="46800" rIns="90000" bIns="46800" anchor="ctr"/>
          <a:lstStyle/>
          <a:p>
            <a:endParaRPr lang="ko-KR" altLang="en-US"/>
          </a:p>
        </p:txBody>
      </p:sp>
      <p:sp>
        <p:nvSpPr>
          <p:cNvPr id="151561" name="AutoShape 8"/>
          <p:cNvSpPr>
            <a:spLocks noChangeArrowheads="1"/>
          </p:cNvSpPr>
          <p:nvPr/>
        </p:nvSpPr>
        <p:spPr bwMode="auto">
          <a:xfrm flipV="1">
            <a:off x="2930525" y="4808538"/>
            <a:ext cx="1231900" cy="1814512"/>
          </a:xfrm>
          <a:prstGeom prst="triangle">
            <a:avLst>
              <a:gd name="adj" fmla="val 50000"/>
            </a:avLst>
          </a:prstGeom>
          <a:solidFill>
            <a:srgbClr val="C0C0C0"/>
          </a:solidFill>
          <a:ln w="9525">
            <a:noFill/>
            <a:miter lim="800000"/>
            <a:headEnd/>
            <a:tailEnd/>
          </a:ln>
        </p:spPr>
        <p:txBody>
          <a:bodyPr rot="10800000" wrap="none" lIns="90000" tIns="46800" rIns="90000" bIns="46800" anchor="ctr"/>
          <a:lstStyle/>
          <a:p>
            <a:pPr>
              <a:lnSpc>
                <a:spcPct val="150000"/>
              </a:lnSpc>
            </a:pPr>
            <a:endParaRPr lang="ko-KR" altLang="en-US" sz="800"/>
          </a:p>
        </p:txBody>
      </p:sp>
      <p:sp>
        <p:nvSpPr>
          <p:cNvPr id="151562" name="Rectangle 9"/>
          <p:cNvSpPr>
            <a:spLocks noChangeArrowheads="1"/>
          </p:cNvSpPr>
          <p:nvPr/>
        </p:nvSpPr>
        <p:spPr bwMode="auto">
          <a:xfrm>
            <a:off x="981075" y="5349875"/>
            <a:ext cx="1435100" cy="328613"/>
          </a:xfrm>
          <a:prstGeom prst="rect">
            <a:avLst/>
          </a:prstGeom>
          <a:solidFill>
            <a:schemeClr val="folHlink"/>
          </a:solidFill>
          <a:ln w="9525">
            <a:solidFill>
              <a:schemeClr val="tx1"/>
            </a:solidFill>
            <a:miter lim="800000"/>
            <a:headEnd/>
            <a:tailEnd/>
          </a:ln>
        </p:spPr>
        <p:txBody>
          <a:bodyPr wrap="none" lIns="90000" tIns="46800" rIns="90000" bIns="46800" anchor="ctr"/>
          <a:lstStyle/>
          <a:p>
            <a:pPr algn="ctr">
              <a:lnSpc>
                <a:spcPct val="150000"/>
              </a:lnSpc>
            </a:pPr>
            <a:r>
              <a:rPr lang="en-US" altLang="ko-KR" sz="800" b="1"/>
              <a:t>Extraction of Minor Themes</a:t>
            </a:r>
            <a:endParaRPr lang="ko-KR" altLang="en-US" sz="800" b="1"/>
          </a:p>
        </p:txBody>
      </p:sp>
      <p:sp>
        <p:nvSpPr>
          <p:cNvPr id="258058" name="Rectangle 10"/>
          <p:cNvSpPr>
            <a:spLocks noChangeArrowheads="1"/>
          </p:cNvSpPr>
          <p:nvPr/>
        </p:nvSpPr>
        <p:spPr bwMode="auto">
          <a:xfrm>
            <a:off x="3138488" y="6856413"/>
            <a:ext cx="801687" cy="328612"/>
          </a:xfrm>
          <a:prstGeom prst="rect">
            <a:avLst/>
          </a:prstGeom>
          <a:solidFill>
            <a:schemeClr val="bg2">
              <a:lumMod val="20000"/>
              <a:lumOff val="80000"/>
            </a:schemeClr>
          </a:solidFill>
          <a:ln w="9525">
            <a:solidFill>
              <a:schemeClr val="tx1"/>
            </a:solidFill>
            <a:miter lim="800000"/>
            <a:headEnd/>
            <a:tailEnd/>
          </a:ln>
          <a:effectLst/>
        </p:spPr>
        <p:txBody>
          <a:bodyPr wrap="none" lIns="90000" tIns="46800" rIns="90000" bIns="46800" anchor="ctr"/>
          <a:lstStyle/>
          <a:p>
            <a:pPr algn="ctr">
              <a:lnSpc>
                <a:spcPct val="150000"/>
              </a:lnSpc>
              <a:defRPr/>
            </a:pPr>
            <a:r>
              <a:rPr lang="en-US" altLang="ko-KR" sz="1400" b="1"/>
              <a:t>Theme</a:t>
            </a:r>
            <a:endParaRPr lang="ko-KR" altLang="ko-KR" sz="1400" b="1"/>
          </a:p>
        </p:txBody>
      </p:sp>
      <p:sp>
        <p:nvSpPr>
          <p:cNvPr id="151564" name="Rectangle 12"/>
          <p:cNvSpPr>
            <a:spLocks noChangeArrowheads="1"/>
          </p:cNvSpPr>
          <p:nvPr/>
        </p:nvSpPr>
        <p:spPr bwMode="auto">
          <a:xfrm>
            <a:off x="981075" y="5762625"/>
            <a:ext cx="1435100" cy="327025"/>
          </a:xfrm>
          <a:prstGeom prst="rect">
            <a:avLst/>
          </a:prstGeom>
          <a:solidFill>
            <a:schemeClr val="folHlink"/>
          </a:solidFill>
          <a:ln w="9525">
            <a:solidFill>
              <a:schemeClr val="tx1"/>
            </a:solidFill>
            <a:miter lim="800000"/>
            <a:headEnd/>
            <a:tailEnd/>
          </a:ln>
        </p:spPr>
        <p:txBody>
          <a:bodyPr wrap="none" lIns="90000" tIns="46800" rIns="90000" bIns="46800" anchor="ctr"/>
          <a:lstStyle/>
          <a:p>
            <a:pPr algn="ctr">
              <a:lnSpc>
                <a:spcPct val="150000"/>
              </a:lnSpc>
            </a:pPr>
            <a:r>
              <a:rPr lang="en-US" altLang="ko-KR" sz="800" b="1"/>
              <a:t>Extraction of Intangible Images</a:t>
            </a:r>
            <a:endParaRPr lang="ko-KR" altLang="en-US" sz="800" b="1"/>
          </a:p>
        </p:txBody>
      </p:sp>
      <p:sp>
        <p:nvSpPr>
          <p:cNvPr id="151565" name="Rectangle 13"/>
          <p:cNvSpPr>
            <a:spLocks noChangeArrowheads="1"/>
          </p:cNvSpPr>
          <p:nvPr/>
        </p:nvSpPr>
        <p:spPr bwMode="auto">
          <a:xfrm>
            <a:off x="981075" y="4948238"/>
            <a:ext cx="1435100" cy="328612"/>
          </a:xfrm>
          <a:prstGeom prst="rect">
            <a:avLst/>
          </a:prstGeom>
          <a:solidFill>
            <a:schemeClr val="folHlink"/>
          </a:solidFill>
          <a:ln w="9525">
            <a:solidFill>
              <a:schemeClr val="tx1"/>
            </a:solidFill>
            <a:miter lim="800000"/>
            <a:headEnd/>
            <a:tailEnd/>
          </a:ln>
        </p:spPr>
        <p:txBody>
          <a:bodyPr wrap="none" lIns="90000" tIns="46800" rIns="90000" bIns="46800" anchor="ctr"/>
          <a:lstStyle/>
          <a:p>
            <a:pPr algn="ctr">
              <a:lnSpc>
                <a:spcPct val="150000"/>
              </a:lnSpc>
            </a:pPr>
            <a:r>
              <a:rPr lang="en-US" altLang="ko-KR" sz="800" b="1"/>
              <a:t>Core Space</a:t>
            </a:r>
            <a:endParaRPr lang="ko-KR" altLang="en-US" sz="800" b="1"/>
          </a:p>
        </p:txBody>
      </p:sp>
      <p:sp>
        <p:nvSpPr>
          <p:cNvPr id="151566" name="Rectangle 14"/>
          <p:cNvSpPr>
            <a:spLocks noChangeArrowheads="1"/>
          </p:cNvSpPr>
          <p:nvPr/>
        </p:nvSpPr>
        <p:spPr bwMode="auto">
          <a:xfrm>
            <a:off x="1563688" y="7164388"/>
            <a:ext cx="3935412" cy="739775"/>
          </a:xfrm>
          <a:prstGeom prst="rect">
            <a:avLst/>
          </a:prstGeom>
          <a:noFill/>
          <a:ln w="9525">
            <a:noFill/>
            <a:miter lim="800000"/>
            <a:headEnd/>
            <a:tailEnd/>
          </a:ln>
        </p:spPr>
        <p:txBody>
          <a:bodyPr wrap="none" lIns="90000" tIns="46800" rIns="90000" bIns="46800" anchor="ctr"/>
          <a:lstStyle/>
          <a:p>
            <a:pPr algn="ctr">
              <a:lnSpc>
                <a:spcPct val="130000"/>
              </a:lnSpc>
            </a:pPr>
            <a:r>
              <a:rPr lang="en-US" altLang="ko-KR" sz="1400" b="1"/>
              <a:t>Romance, Paradise Island</a:t>
            </a:r>
            <a:endParaRPr lang="ko-KR" altLang="en-US" sz="1400" b="1"/>
          </a:p>
          <a:p>
            <a:pPr algn="ctr">
              <a:lnSpc>
                <a:spcPct val="130000"/>
              </a:lnSpc>
            </a:pPr>
            <a:r>
              <a:rPr lang="en-US" altLang="ko-KR" sz="1400" b="1"/>
              <a:t>Time Travel to Anmyeon-do</a:t>
            </a:r>
            <a:endParaRPr lang="ko-KR" altLang="en-US" sz="1400" b="1"/>
          </a:p>
        </p:txBody>
      </p:sp>
      <p:sp>
        <p:nvSpPr>
          <p:cNvPr id="151567" name="Rectangle 15"/>
          <p:cNvSpPr>
            <a:spLocks noChangeArrowheads="1"/>
          </p:cNvSpPr>
          <p:nvPr/>
        </p:nvSpPr>
        <p:spPr bwMode="auto">
          <a:xfrm>
            <a:off x="4583113" y="4954588"/>
            <a:ext cx="1509712" cy="328612"/>
          </a:xfrm>
          <a:prstGeom prst="rect">
            <a:avLst/>
          </a:prstGeom>
          <a:solidFill>
            <a:schemeClr val="folHlink"/>
          </a:solidFill>
          <a:ln w="9525">
            <a:solidFill>
              <a:schemeClr val="tx1"/>
            </a:solidFill>
            <a:miter lim="800000"/>
            <a:headEnd/>
            <a:tailEnd/>
          </a:ln>
        </p:spPr>
        <p:txBody>
          <a:bodyPr wrap="none" lIns="90000" tIns="46800" rIns="90000" bIns="46800" anchor="ctr"/>
          <a:lstStyle/>
          <a:p>
            <a:pPr algn="ctr">
              <a:lnSpc>
                <a:spcPct val="150000"/>
              </a:lnSpc>
            </a:pPr>
            <a:r>
              <a:rPr lang="en-US" altLang="ko-KR" sz="800" b="1"/>
              <a:t>Paradise Island</a:t>
            </a:r>
            <a:endParaRPr lang="ko-KR" altLang="en-US" sz="800" b="1"/>
          </a:p>
        </p:txBody>
      </p:sp>
      <p:sp>
        <p:nvSpPr>
          <p:cNvPr id="151568" name="Line 16"/>
          <p:cNvSpPr>
            <a:spLocks noChangeShapeType="1"/>
          </p:cNvSpPr>
          <p:nvPr/>
        </p:nvSpPr>
        <p:spPr bwMode="auto">
          <a:xfrm>
            <a:off x="2420938" y="5137150"/>
            <a:ext cx="2119312" cy="0"/>
          </a:xfrm>
          <a:prstGeom prst="line">
            <a:avLst/>
          </a:prstGeom>
          <a:noFill/>
          <a:ln w="9525">
            <a:solidFill>
              <a:schemeClr val="tx1"/>
            </a:solidFill>
            <a:round/>
            <a:headEnd/>
            <a:tailEnd type="triangle" w="med" len="med"/>
          </a:ln>
        </p:spPr>
        <p:txBody>
          <a:bodyPr lIns="90000" tIns="46800" rIns="90000" bIns="46800" anchor="ctr"/>
          <a:lstStyle/>
          <a:p>
            <a:endParaRPr lang="ko-KR" altLang="en-US"/>
          </a:p>
        </p:txBody>
      </p:sp>
      <p:sp>
        <p:nvSpPr>
          <p:cNvPr id="151569" name="Line 17"/>
          <p:cNvSpPr>
            <a:spLocks noChangeShapeType="1"/>
          </p:cNvSpPr>
          <p:nvPr/>
        </p:nvSpPr>
        <p:spPr bwMode="auto">
          <a:xfrm>
            <a:off x="2436813" y="5549900"/>
            <a:ext cx="2119312" cy="0"/>
          </a:xfrm>
          <a:prstGeom prst="line">
            <a:avLst/>
          </a:prstGeom>
          <a:noFill/>
          <a:ln w="9525">
            <a:solidFill>
              <a:schemeClr val="tx1"/>
            </a:solidFill>
            <a:round/>
            <a:headEnd/>
            <a:tailEnd type="triangle" w="med" len="med"/>
          </a:ln>
        </p:spPr>
        <p:txBody>
          <a:bodyPr lIns="90000" tIns="46800" rIns="90000" bIns="46800" anchor="ctr"/>
          <a:lstStyle/>
          <a:p>
            <a:endParaRPr lang="ko-KR" altLang="en-US"/>
          </a:p>
        </p:txBody>
      </p:sp>
      <p:sp>
        <p:nvSpPr>
          <p:cNvPr id="151570" name="Line 18"/>
          <p:cNvSpPr>
            <a:spLocks noChangeShapeType="1"/>
          </p:cNvSpPr>
          <p:nvPr/>
        </p:nvSpPr>
        <p:spPr bwMode="auto">
          <a:xfrm>
            <a:off x="2436813" y="5961063"/>
            <a:ext cx="2119312" cy="0"/>
          </a:xfrm>
          <a:prstGeom prst="line">
            <a:avLst/>
          </a:prstGeom>
          <a:noFill/>
          <a:ln w="9525">
            <a:solidFill>
              <a:schemeClr val="tx1"/>
            </a:solidFill>
            <a:round/>
            <a:headEnd/>
            <a:tailEnd type="triangle" w="med" len="med"/>
          </a:ln>
        </p:spPr>
        <p:txBody>
          <a:bodyPr lIns="90000" tIns="46800" rIns="90000" bIns="46800" anchor="ctr"/>
          <a:lstStyle/>
          <a:p>
            <a:endParaRPr lang="ko-KR" altLang="en-US"/>
          </a:p>
        </p:txBody>
      </p:sp>
      <p:sp>
        <p:nvSpPr>
          <p:cNvPr id="151571" name="Rectangle 19"/>
          <p:cNvSpPr>
            <a:spLocks noChangeArrowheads="1"/>
          </p:cNvSpPr>
          <p:nvPr/>
        </p:nvSpPr>
        <p:spPr bwMode="auto">
          <a:xfrm>
            <a:off x="2574925" y="5360988"/>
            <a:ext cx="1792288" cy="327025"/>
          </a:xfrm>
          <a:prstGeom prst="rect">
            <a:avLst/>
          </a:prstGeom>
          <a:solidFill>
            <a:schemeClr val="bg1"/>
          </a:solidFill>
          <a:ln w="9525">
            <a:solidFill>
              <a:schemeClr val="tx1"/>
            </a:solidFill>
            <a:miter lim="800000"/>
            <a:headEnd/>
            <a:tailEnd/>
          </a:ln>
        </p:spPr>
        <p:txBody>
          <a:bodyPr wrap="none" lIns="90000" tIns="46800" rIns="90000" bIns="46800" anchor="ctr"/>
          <a:lstStyle/>
          <a:p>
            <a:pPr algn="ctr">
              <a:lnSpc>
                <a:spcPct val="150000"/>
              </a:lnSpc>
            </a:pPr>
            <a:r>
              <a:rPr lang="en-US" altLang="ko-KR" sz="800" b="1"/>
              <a:t>Flowers, Sunset, Evening Sun and Rest</a:t>
            </a:r>
            <a:endParaRPr lang="ko-KR" altLang="en-US" sz="800" b="1"/>
          </a:p>
        </p:txBody>
      </p:sp>
      <p:sp>
        <p:nvSpPr>
          <p:cNvPr id="151572" name="Rectangle 20"/>
          <p:cNvSpPr>
            <a:spLocks noChangeArrowheads="1"/>
          </p:cNvSpPr>
          <p:nvPr/>
        </p:nvSpPr>
        <p:spPr bwMode="auto">
          <a:xfrm>
            <a:off x="2573338" y="5761038"/>
            <a:ext cx="1792287" cy="327025"/>
          </a:xfrm>
          <a:prstGeom prst="rect">
            <a:avLst/>
          </a:prstGeom>
          <a:solidFill>
            <a:schemeClr val="bg1"/>
          </a:solidFill>
          <a:ln w="9525">
            <a:solidFill>
              <a:schemeClr val="tx1"/>
            </a:solidFill>
            <a:miter lim="800000"/>
            <a:headEnd/>
            <a:tailEnd/>
          </a:ln>
        </p:spPr>
        <p:txBody>
          <a:bodyPr wrap="none" lIns="90000" tIns="46800" rIns="90000" bIns="46800" anchor="ctr"/>
          <a:lstStyle/>
          <a:p>
            <a:pPr algn="ctr">
              <a:lnSpc>
                <a:spcPct val="150000"/>
              </a:lnSpc>
            </a:pPr>
            <a:r>
              <a:rPr lang="en-US" altLang="ko-KR" sz="800" b="1"/>
              <a:t>Love and Romance</a:t>
            </a:r>
            <a:endParaRPr lang="ko-KR" altLang="en-US" sz="800" b="1"/>
          </a:p>
        </p:txBody>
      </p:sp>
      <p:sp>
        <p:nvSpPr>
          <p:cNvPr id="151573" name="Rectangle 21"/>
          <p:cNvSpPr>
            <a:spLocks noChangeArrowheads="1"/>
          </p:cNvSpPr>
          <p:nvPr/>
        </p:nvSpPr>
        <p:spPr bwMode="auto">
          <a:xfrm>
            <a:off x="2565400" y="4948238"/>
            <a:ext cx="1790700" cy="328612"/>
          </a:xfrm>
          <a:prstGeom prst="rect">
            <a:avLst/>
          </a:prstGeom>
          <a:solidFill>
            <a:schemeClr val="bg1"/>
          </a:solidFill>
          <a:ln w="9525">
            <a:solidFill>
              <a:schemeClr val="tx1"/>
            </a:solidFill>
            <a:miter lim="800000"/>
            <a:headEnd/>
            <a:tailEnd/>
          </a:ln>
        </p:spPr>
        <p:txBody>
          <a:bodyPr wrap="none" lIns="90000" tIns="46800" rIns="90000" bIns="46800" anchor="ctr"/>
          <a:lstStyle/>
          <a:p>
            <a:pPr algn="ctr">
              <a:lnSpc>
                <a:spcPct val="150000"/>
              </a:lnSpc>
            </a:pPr>
            <a:r>
              <a:rPr lang="en-US" altLang="ko-KR" sz="800" b="1"/>
              <a:t>Anmyeon-do</a:t>
            </a:r>
            <a:r>
              <a:rPr lang="ko-KR" altLang="en-US" sz="800" b="1"/>
              <a:t> </a:t>
            </a:r>
            <a:r>
              <a:rPr lang="en-US" altLang="ko-KR" sz="800" b="1"/>
              <a:t>(kkotji Park)</a:t>
            </a:r>
            <a:endParaRPr lang="ko-KR" altLang="ko-KR" sz="800" b="1"/>
          </a:p>
        </p:txBody>
      </p:sp>
      <p:sp>
        <p:nvSpPr>
          <p:cNvPr id="151574" name="Rectangle 22"/>
          <p:cNvSpPr>
            <a:spLocks noChangeArrowheads="1"/>
          </p:cNvSpPr>
          <p:nvPr/>
        </p:nvSpPr>
        <p:spPr bwMode="auto">
          <a:xfrm>
            <a:off x="4583113" y="5364163"/>
            <a:ext cx="1509712" cy="741362"/>
          </a:xfrm>
          <a:prstGeom prst="rect">
            <a:avLst/>
          </a:prstGeom>
          <a:solidFill>
            <a:schemeClr val="folHlink"/>
          </a:solidFill>
          <a:ln w="9525">
            <a:solidFill>
              <a:schemeClr val="tx1"/>
            </a:solidFill>
            <a:miter lim="800000"/>
            <a:headEnd/>
            <a:tailEnd/>
          </a:ln>
        </p:spPr>
        <p:txBody>
          <a:bodyPr wrap="none" lIns="90000" tIns="46800" rIns="90000" bIns="46800" anchor="ctr"/>
          <a:lstStyle/>
          <a:p>
            <a:pPr algn="ctr">
              <a:lnSpc>
                <a:spcPct val="150000"/>
              </a:lnSpc>
            </a:pPr>
            <a:r>
              <a:rPr lang="en-US" altLang="ko-KR" sz="800" b="1"/>
              <a:t>Extraction of identical</a:t>
            </a:r>
          </a:p>
          <a:p>
            <a:pPr algn="ctr">
              <a:lnSpc>
                <a:spcPct val="150000"/>
              </a:lnSpc>
            </a:pPr>
            <a:r>
              <a:rPr lang="en-US" altLang="ko-KR" sz="800" b="1"/>
              <a:t>Minor Theme and Images</a:t>
            </a:r>
            <a:endParaRPr lang="ko-KR" altLang="en-US" sz="800" b="1"/>
          </a:p>
        </p:txBody>
      </p:sp>
      <p:sp>
        <p:nvSpPr>
          <p:cNvPr id="151575" name="슬라이드 번호 개체 틀 23"/>
          <p:cNvSpPr>
            <a:spLocks noGrp="1"/>
          </p:cNvSpPr>
          <p:nvPr>
            <p:ph type="sldNum" sz="quarter" idx="12"/>
          </p:nvPr>
        </p:nvSpPr>
        <p:spPr>
          <a:noFill/>
        </p:spPr>
        <p:txBody>
          <a:bodyPr/>
          <a:lstStyle/>
          <a:p>
            <a:r>
              <a:rPr lang="en-US" altLang="ko-KR" smtClean="0"/>
              <a:t>109</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1"/>
          <p:cNvSpPr>
            <a:spLocks noChangeArrowheads="1"/>
          </p:cNvSpPr>
          <p:nvPr/>
        </p:nvSpPr>
        <p:spPr bwMode="auto">
          <a:xfrm>
            <a:off x="0" y="0"/>
            <a:ext cx="6858000" cy="215900"/>
          </a:xfrm>
          <a:prstGeom prst="rect">
            <a:avLst/>
          </a:prstGeom>
          <a:noFill/>
          <a:ln w="9525">
            <a:noFill/>
            <a:miter lim="800000"/>
            <a:headEnd/>
            <a:tailEnd/>
          </a:ln>
        </p:spPr>
        <p:txBody>
          <a:bodyPr anchor="ctr">
            <a:spAutoFit/>
          </a:bodyPr>
          <a:lstStyle/>
          <a:p>
            <a:pPr eaLnBrk="0" hangingPunct="0"/>
            <a:endParaRPr lang="ko-KR" altLang="ko-KR" sz="800"/>
          </a:p>
        </p:txBody>
      </p:sp>
      <p:sp>
        <p:nvSpPr>
          <p:cNvPr id="152578" name="Rectangle 2"/>
          <p:cNvSpPr>
            <a:spLocks noChangeArrowheads="1"/>
          </p:cNvSpPr>
          <p:nvPr/>
        </p:nvSpPr>
        <p:spPr bwMode="auto">
          <a:xfrm>
            <a:off x="1125538" y="1281113"/>
            <a:ext cx="4824412" cy="649287"/>
          </a:xfrm>
          <a:prstGeom prst="rect">
            <a:avLst/>
          </a:prstGeom>
          <a:noFill/>
          <a:ln w="9525">
            <a:solidFill>
              <a:schemeClr val="tx1"/>
            </a:solidFill>
            <a:miter lim="800000"/>
            <a:headEnd/>
            <a:tailEnd/>
          </a:ln>
        </p:spPr>
        <p:txBody>
          <a:bodyPr wrap="none" lIns="90000" tIns="46800" rIns="90000" bIns="46800"/>
          <a:lstStyle/>
          <a:p>
            <a:pPr algn="ctr"/>
            <a:r>
              <a:rPr lang="en-US" altLang="ko-KR" sz="1200"/>
              <a:t>The development strategy should be modified on an annual basis focusing</a:t>
            </a:r>
          </a:p>
          <a:p>
            <a:pPr algn="ctr"/>
            <a:r>
              <a:rPr lang="en-US" altLang="ko-KR" sz="1200"/>
              <a:t>on the notion of “seasonal” events.</a:t>
            </a:r>
          </a:p>
          <a:p>
            <a:pPr algn="ctr"/>
            <a:r>
              <a:rPr lang="en-US" altLang="ko-KR" sz="1200"/>
              <a:t>A proposal of five development  road maps:</a:t>
            </a:r>
            <a:endParaRPr lang="ko-KR" altLang="en-US" sz="1200"/>
          </a:p>
        </p:txBody>
      </p:sp>
      <p:sp>
        <p:nvSpPr>
          <p:cNvPr id="294916" name="Rectangle 4"/>
          <p:cNvSpPr>
            <a:spLocks noChangeArrowheads="1"/>
          </p:cNvSpPr>
          <p:nvPr/>
        </p:nvSpPr>
        <p:spPr bwMode="auto">
          <a:xfrm>
            <a:off x="2171700" y="2333625"/>
            <a:ext cx="3778250" cy="649288"/>
          </a:xfrm>
          <a:prstGeom prst="rect">
            <a:avLst/>
          </a:prstGeom>
          <a:solidFill>
            <a:schemeClr val="bg1">
              <a:lumMod val="50000"/>
            </a:schemeClr>
          </a:solidFill>
          <a:ln w="9525">
            <a:solidFill>
              <a:schemeClr val="tx1"/>
            </a:solidFill>
            <a:miter lim="800000"/>
            <a:headEnd/>
            <a:tailEnd/>
          </a:ln>
          <a:effectLst/>
        </p:spPr>
        <p:txBody>
          <a:bodyPr wrap="none" lIns="0" tIns="0" rIns="0" bIns="0" anchor="ctr"/>
          <a:lstStyle/>
          <a:p>
            <a:pPr algn="ctr">
              <a:lnSpc>
                <a:spcPct val="120000"/>
              </a:lnSpc>
              <a:defRPr/>
            </a:pPr>
            <a:r>
              <a:rPr lang="en-US" altLang="ko-KR" sz="1400" b="1">
                <a:solidFill>
                  <a:schemeClr val="bg1"/>
                </a:solidFill>
                <a:effectLst>
                  <a:outerShdw blurRad="38100" dist="38100" dir="2700000" algn="tl">
                    <a:srgbClr val="000000"/>
                  </a:outerShdw>
                </a:effectLst>
              </a:rPr>
              <a:t>Anmyeondo Romance Festival</a:t>
            </a:r>
            <a:endParaRPr lang="ko-KR" altLang="en-US" sz="1400" b="1">
              <a:solidFill>
                <a:schemeClr val="bg1"/>
              </a:solidFill>
              <a:effectLst>
                <a:outerShdw blurRad="38100" dist="38100" dir="2700000" algn="tl">
                  <a:srgbClr val="000000"/>
                </a:outerShdw>
              </a:effectLst>
            </a:endParaRPr>
          </a:p>
          <a:p>
            <a:pPr algn="ctr">
              <a:lnSpc>
                <a:spcPct val="120000"/>
              </a:lnSpc>
              <a:defRPr/>
            </a:pPr>
            <a:r>
              <a:rPr lang="en-US" altLang="ko-KR" sz="1400" b="1">
                <a:solidFill>
                  <a:schemeClr val="bg1"/>
                </a:solidFill>
                <a:effectLst>
                  <a:outerShdw blurRad="38100" dist="38100" dir="2700000" algn="tl">
                    <a:srgbClr val="000000"/>
                  </a:outerShdw>
                </a:effectLst>
              </a:rPr>
              <a:t>Season 1. Romance Fantasy</a:t>
            </a:r>
            <a:endParaRPr lang="ko-KR" altLang="en-US" sz="1400" b="1">
              <a:effectLst>
                <a:outerShdw blurRad="38100" dist="38100" dir="2700000" algn="tl">
                  <a:srgbClr val="FFFFFF"/>
                </a:outerShdw>
              </a:effectLst>
            </a:endParaRPr>
          </a:p>
        </p:txBody>
      </p:sp>
      <p:sp>
        <p:nvSpPr>
          <p:cNvPr id="152580" name="Rectangle 5"/>
          <p:cNvSpPr>
            <a:spLocks noChangeArrowheads="1"/>
          </p:cNvSpPr>
          <p:nvPr/>
        </p:nvSpPr>
        <p:spPr bwMode="auto">
          <a:xfrm>
            <a:off x="1125538" y="2333625"/>
            <a:ext cx="963612" cy="647700"/>
          </a:xfrm>
          <a:prstGeom prst="rect">
            <a:avLst/>
          </a:prstGeom>
          <a:noFill/>
          <a:ln w="9525">
            <a:solidFill>
              <a:schemeClr val="tx1"/>
            </a:solidFill>
            <a:miter lim="800000"/>
            <a:headEnd/>
            <a:tailEnd/>
          </a:ln>
        </p:spPr>
        <p:txBody>
          <a:bodyPr wrap="none" lIns="90000" tIns="46800" rIns="90000" bIns="46800" anchor="ctr"/>
          <a:lstStyle/>
          <a:p>
            <a:pPr algn="ctr">
              <a:lnSpc>
                <a:spcPct val="150000"/>
              </a:lnSpc>
            </a:pPr>
            <a:r>
              <a:rPr lang="en-US" altLang="ko-KR" sz="1400" b="1"/>
              <a:t>First year</a:t>
            </a:r>
            <a:endParaRPr lang="ko-KR" altLang="en-US" sz="1400" b="1"/>
          </a:p>
        </p:txBody>
      </p:sp>
      <p:sp>
        <p:nvSpPr>
          <p:cNvPr id="152581" name="Rectangle 6"/>
          <p:cNvSpPr>
            <a:spLocks noChangeArrowheads="1"/>
          </p:cNvSpPr>
          <p:nvPr/>
        </p:nvSpPr>
        <p:spPr bwMode="auto">
          <a:xfrm>
            <a:off x="2171700" y="4119563"/>
            <a:ext cx="3778250" cy="569912"/>
          </a:xfrm>
          <a:prstGeom prst="rect">
            <a:avLst/>
          </a:prstGeom>
          <a:solidFill>
            <a:schemeClr val="bg1"/>
          </a:solidFill>
          <a:ln w="9525">
            <a:solidFill>
              <a:schemeClr val="tx1"/>
            </a:solidFill>
            <a:miter lim="800000"/>
            <a:headEnd/>
            <a:tailEnd/>
          </a:ln>
        </p:spPr>
        <p:txBody>
          <a:bodyPr wrap="none" lIns="0" tIns="0" rIns="0" bIns="0" anchor="ctr"/>
          <a:lstStyle/>
          <a:p>
            <a:pPr algn="ctr">
              <a:lnSpc>
                <a:spcPct val="120000"/>
              </a:lnSpc>
            </a:pPr>
            <a:r>
              <a:rPr lang="en-US" altLang="ko-KR"/>
              <a:t>Structured and Programmed according</a:t>
            </a:r>
          </a:p>
          <a:p>
            <a:pPr algn="ctr">
              <a:lnSpc>
                <a:spcPct val="120000"/>
              </a:lnSpc>
            </a:pPr>
            <a:r>
              <a:rPr lang="en-US" altLang="ko-KR"/>
              <a:t>to the different seasonal themes set for each year</a:t>
            </a:r>
            <a:endParaRPr lang="ko-KR" altLang="en-US"/>
          </a:p>
        </p:txBody>
      </p:sp>
      <p:sp>
        <p:nvSpPr>
          <p:cNvPr id="294919" name="Rectangle 7"/>
          <p:cNvSpPr>
            <a:spLocks noChangeArrowheads="1"/>
          </p:cNvSpPr>
          <p:nvPr/>
        </p:nvSpPr>
        <p:spPr bwMode="auto">
          <a:xfrm>
            <a:off x="1125538" y="4119563"/>
            <a:ext cx="963612" cy="569912"/>
          </a:xfrm>
          <a:prstGeom prst="rect">
            <a:avLst/>
          </a:prstGeom>
          <a:solidFill>
            <a:schemeClr val="bg1">
              <a:lumMod val="50000"/>
            </a:schemeClr>
          </a:solidFill>
          <a:ln w="9525">
            <a:solidFill>
              <a:schemeClr val="tx1"/>
            </a:solidFill>
            <a:miter lim="800000"/>
            <a:headEnd/>
            <a:tailEnd/>
          </a:ln>
          <a:effectLst/>
        </p:spPr>
        <p:txBody>
          <a:bodyPr wrap="none" lIns="90000" tIns="46800" rIns="90000" bIns="46800" anchor="ctr"/>
          <a:lstStyle/>
          <a:p>
            <a:pPr algn="ctr">
              <a:lnSpc>
                <a:spcPct val="150000"/>
              </a:lnSpc>
              <a:defRPr/>
            </a:pPr>
            <a:r>
              <a:rPr lang="en-US" altLang="ko-KR" sz="1200">
                <a:solidFill>
                  <a:schemeClr val="bg1"/>
                </a:solidFill>
                <a:effectLst>
                  <a:outerShdw blurRad="38100" dist="38100" dir="2700000" algn="tl">
                    <a:srgbClr val="000000"/>
                  </a:outerShdw>
                </a:effectLst>
              </a:rPr>
              <a:t>Proposal #1</a:t>
            </a:r>
            <a:endParaRPr lang="ko-KR" altLang="ko-KR" sz="1200">
              <a:effectLst>
                <a:outerShdw blurRad="38100" dist="38100" dir="2700000" algn="tl">
                  <a:srgbClr val="FFFFFF"/>
                </a:outerShdw>
              </a:effectLst>
            </a:endParaRPr>
          </a:p>
        </p:txBody>
      </p:sp>
      <p:sp>
        <p:nvSpPr>
          <p:cNvPr id="152583" name="AutoShape 8"/>
          <p:cNvSpPr>
            <a:spLocks noChangeArrowheads="1"/>
          </p:cNvSpPr>
          <p:nvPr/>
        </p:nvSpPr>
        <p:spPr bwMode="auto">
          <a:xfrm flipV="1">
            <a:off x="2973388" y="3714750"/>
            <a:ext cx="1046162" cy="325438"/>
          </a:xfrm>
          <a:prstGeom prst="triangle">
            <a:avLst>
              <a:gd name="adj" fmla="val 50000"/>
            </a:avLst>
          </a:prstGeom>
          <a:solidFill>
            <a:srgbClr val="C0C0C0"/>
          </a:solidFill>
          <a:ln w="9525">
            <a:solidFill>
              <a:schemeClr val="tx1"/>
            </a:solidFill>
            <a:miter lim="800000"/>
            <a:headEnd/>
            <a:tailEnd/>
          </a:ln>
        </p:spPr>
        <p:txBody>
          <a:bodyPr wrap="none" lIns="90000" tIns="46800" rIns="90000" bIns="46800" anchor="ctr"/>
          <a:lstStyle/>
          <a:p>
            <a:pPr>
              <a:lnSpc>
                <a:spcPct val="150000"/>
              </a:lnSpc>
            </a:pPr>
            <a:endParaRPr lang="ko-KR" altLang="en-US" sz="800"/>
          </a:p>
        </p:txBody>
      </p:sp>
      <p:sp>
        <p:nvSpPr>
          <p:cNvPr id="152584" name="Rectangle 9"/>
          <p:cNvSpPr>
            <a:spLocks noChangeArrowheads="1"/>
          </p:cNvSpPr>
          <p:nvPr/>
        </p:nvSpPr>
        <p:spPr bwMode="auto">
          <a:xfrm>
            <a:off x="2162175" y="5740400"/>
            <a:ext cx="3778250" cy="568325"/>
          </a:xfrm>
          <a:prstGeom prst="rect">
            <a:avLst/>
          </a:prstGeom>
          <a:solidFill>
            <a:schemeClr val="bg1"/>
          </a:solidFill>
          <a:ln w="9525">
            <a:solidFill>
              <a:schemeClr val="tx1"/>
            </a:solidFill>
            <a:miter lim="800000"/>
            <a:headEnd/>
            <a:tailEnd/>
          </a:ln>
        </p:spPr>
        <p:txBody>
          <a:bodyPr wrap="none" lIns="0" tIns="0" rIns="0" bIns="0" anchor="ctr"/>
          <a:lstStyle/>
          <a:p>
            <a:pPr algn="ctr">
              <a:lnSpc>
                <a:spcPct val="120000"/>
              </a:lnSpc>
            </a:pPr>
            <a:r>
              <a:rPr lang="en-US" altLang="ko-KR"/>
              <a:t>Setting seasonal themes through the periodical development and change </a:t>
            </a:r>
          </a:p>
          <a:p>
            <a:pPr algn="ctr">
              <a:lnSpc>
                <a:spcPct val="120000"/>
              </a:lnSpc>
            </a:pPr>
            <a:r>
              <a:rPr lang="en-US" altLang="ko-KR"/>
              <a:t>to the major theme ‘Romance’</a:t>
            </a:r>
            <a:endParaRPr lang="ko-KR" altLang="en-US"/>
          </a:p>
        </p:txBody>
      </p:sp>
      <p:sp>
        <p:nvSpPr>
          <p:cNvPr id="294922" name="Rectangle 10"/>
          <p:cNvSpPr>
            <a:spLocks noChangeArrowheads="1"/>
          </p:cNvSpPr>
          <p:nvPr/>
        </p:nvSpPr>
        <p:spPr bwMode="auto">
          <a:xfrm>
            <a:off x="1125538" y="5741988"/>
            <a:ext cx="963612" cy="566737"/>
          </a:xfrm>
          <a:prstGeom prst="rect">
            <a:avLst/>
          </a:prstGeom>
          <a:solidFill>
            <a:schemeClr val="bg1">
              <a:lumMod val="50000"/>
            </a:schemeClr>
          </a:solidFill>
          <a:ln w="9525">
            <a:solidFill>
              <a:schemeClr val="tx1"/>
            </a:solidFill>
            <a:miter lim="800000"/>
            <a:headEnd/>
            <a:tailEnd/>
          </a:ln>
          <a:effectLst/>
        </p:spPr>
        <p:txBody>
          <a:bodyPr wrap="none" lIns="90000" tIns="46800" rIns="90000" bIns="46800" anchor="ctr"/>
          <a:lstStyle/>
          <a:p>
            <a:pPr algn="ctr">
              <a:lnSpc>
                <a:spcPct val="150000"/>
              </a:lnSpc>
              <a:defRPr/>
            </a:pPr>
            <a:r>
              <a:rPr lang="en-US" altLang="ko-KR" sz="1200">
                <a:solidFill>
                  <a:schemeClr val="bg1"/>
                </a:solidFill>
                <a:effectLst>
                  <a:outerShdw blurRad="38100" dist="38100" dir="2700000" algn="tl">
                    <a:srgbClr val="000000"/>
                  </a:outerShdw>
                </a:effectLst>
              </a:rPr>
              <a:t>Proposal #2</a:t>
            </a:r>
            <a:endParaRPr lang="ko-KR" altLang="ko-KR" sz="1200">
              <a:effectLst>
                <a:outerShdw blurRad="38100" dist="38100" dir="2700000" algn="tl">
                  <a:srgbClr val="FFFFFF"/>
                </a:outerShdw>
              </a:effectLst>
            </a:endParaRPr>
          </a:p>
        </p:txBody>
      </p:sp>
      <p:sp>
        <p:nvSpPr>
          <p:cNvPr id="152586" name="Rectangle 11"/>
          <p:cNvSpPr>
            <a:spLocks noChangeArrowheads="1"/>
          </p:cNvSpPr>
          <p:nvPr/>
        </p:nvSpPr>
        <p:spPr bwMode="auto">
          <a:xfrm>
            <a:off x="2162175" y="7440613"/>
            <a:ext cx="3778250" cy="569912"/>
          </a:xfrm>
          <a:prstGeom prst="rect">
            <a:avLst/>
          </a:prstGeom>
          <a:solidFill>
            <a:schemeClr val="bg1"/>
          </a:solidFill>
          <a:ln w="9525">
            <a:solidFill>
              <a:schemeClr val="tx1"/>
            </a:solidFill>
            <a:miter lim="800000"/>
            <a:headEnd/>
            <a:tailEnd/>
          </a:ln>
        </p:spPr>
        <p:txBody>
          <a:bodyPr wrap="none" lIns="0" tIns="0" rIns="0" bIns="0" anchor="ctr"/>
          <a:lstStyle/>
          <a:p>
            <a:pPr algn="ctr"/>
            <a:r>
              <a:rPr lang="en-US" altLang="ko-KR"/>
              <a:t>Considering the image of Anmyeon-do</a:t>
            </a:r>
          </a:p>
          <a:p>
            <a:pPr algn="ctr"/>
            <a:r>
              <a:rPr lang="en-US" altLang="ko-KR"/>
              <a:t>as an international tourist destination, select a particular</a:t>
            </a:r>
          </a:p>
          <a:p>
            <a:pPr algn="ctr"/>
            <a:r>
              <a:rPr lang="en-US" altLang="ko-KR"/>
              <a:t>country every year and create necessary seasonal themes</a:t>
            </a:r>
            <a:endParaRPr lang="ko-KR" altLang="en-US"/>
          </a:p>
        </p:txBody>
      </p:sp>
      <p:sp>
        <p:nvSpPr>
          <p:cNvPr id="294924" name="Rectangle 12"/>
          <p:cNvSpPr>
            <a:spLocks noChangeArrowheads="1"/>
          </p:cNvSpPr>
          <p:nvPr/>
        </p:nvSpPr>
        <p:spPr bwMode="auto">
          <a:xfrm>
            <a:off x="1125538" y="7442200"/>
            <a:ext cx="963612" cy="568325"/>
          </a:xfrm>
          <a:prstGeom prst="rect">
            <a:avLst/>
          </a:prstGeom>
          <a:solidFill>
            <a:schemeClr val="bg1">
              <a:lumMod val="50000"/>
            </a:schemeClr>
          </a:solidFill>
          <a:ln w="9525">
            <a:solidFill>
              <a:schemeClr val="tx1"/>
            </a:solidFill>
            <a:miter lim="800000"/>
            <a:headEnd/>
            <a:tailEnd/>
          </a:ln>
          <a:effectLst/>
        </p:spPr>
        <p:txBody>
          <a:bodyPr wrap="none" lIns="90000" tIns="46800" rIns="90000" bIns="46800" anchor="ctr"/>
          <a:lstStyle/>
          <a:p>
            <a:pPr algn="ctr">
              <a:lnSpc>
                <a:spcPct val="150000"/>
              </a:lnSpc>
              <a:defRPr/>
            </a:pPr>
            <a:r>
              <a:rPr lang="en-US" altLang="ko-KR" sz="1200">
                <a:solidFill>
                  <a:schemeClr val="bg1"/>
                </a:solidFill>
                <a:effectLst>
                  <a:outerShdw blurRad="38100" dist="38100" dir="2700000" algn="tl">
                    <a:srgbClr val="000000"/>
                  </a:outerShdw>
                </a:effectLst>
              </a:rPr>
              <a:t>Proposal #3</a:t>
            </a:r>
            <a:endParaRPr lang="ko-KR" altLang="ko-KR" sz="1200">
              <a:effectLst>
                <a:outerShdw blurRad="38100" dist="38100" dir="2700000" algn="tl">
                  <a:srgbClr val="FFFFFF"/>
                </a:outerShdw>
              </a:effectLst>
            </a:endParaRPr>
          </a:p>
        </p:txBody>
      </p:sp>
      <p:sp>
        <p:nvSpPr>
          <p:cNvPr id="152588" name="Rectangle 13"/>
          <p:cNvSpPr>
            <a:spLocks noChangeArrowheads="1"/>
          </p:cNvSpPr>
          <p:nvPr/>
        </p:nvSpPr>
        <p:spPr bwMode="auto">
          <a:xfrm>
            <a:off x="3214688" y="4689475"/>
            <a:ext cx="2735262" cy="242888"/>
          </a:xfrm>
          <a:prstGeom prst="rect">
            <a:avLst/>
          </a:prstGeom>
          <a:noFill/>
          <a:ln w="9525">
            <a:solidFill>
              <a:schemeClr val="tx1"/>
            </a:solidFill>
            <a:miter lim="800000"/>
            <a:headEnd/>
            <a:tailEnd/>
          </a:ln>
        </p:spPr>
        <p:txBody>
          <a:bodyPr wrap="none" lIns="90000" tIns="46800" rIns="90000" bIns="46800" anchor="ctr"/>
          <a:lstStyle/>
          <a:p>
            <a:pPr algn="ctr">
              <a:lnSpc>
                <a:spcPct val="150000"/>
              </a:lnSpc>
            </a:pPr>
            <a:r>
              <a:rPr lang="en-US" altLang="ko-KR"/>
              <a:t>Their Romance</a:t>
            </a:r>
            <a:endParaRPr lang="ko-KR" altLang="en-US"/>
          </a:p>
        </p:txBody>
      </p:sp>
      <p:sp>
        <p:nvSpPr>
          <p:cNvPr id="152589" name="Rectangle 14"/>
          <p:cNvSpPr>
            <a:spLocks noChangeArrowheads="1"/>
          </p:cNvSpPr>
          <p:nvPr/>
        </p:nvSpPr>
        <p:spPr bwMode="auto">
          <a:xfrm>
            <a:off x="3214688" y="4932363"/>
            <a:ext cx="2735262" cy="242887"/>
          </a:xfrm>
          <a:prstGeom prst="rect">
            <a:avLst/>
          </a:prstGeom>
          <a:noFill/>
          <a:ln w="9525">
            <a:solidFill>
              <a:schemeClr val="tx1"/>
            </a:solidFill>
            <a:miter lim="800000"/>
            <a:headEnd/>
            <a:tailEnd/>
          </a:ln>
        </p:spPr>
        <p:txBody>
          <a:bodyPr wrap="none" lIns="90000" tIns="46800" rIns="90000" bIns="46800" anchor="ctr"/>
          <a:lstStyle/>
          <a:p>
            <a:pPr algn="ctr">
              <a:lnSpc>
                <a:spcPct val="150000"/>
              </a:lnSpc>
            </a:pPr>
            <a:r>
              <a:rPr lang="en-US" altLang="ko-KR"/>
              <a:t>Search for Lost Romance</a:t>
            </a:r>
            <a:endParaRPr lang="ko-KR" altLang="en-US"/>
          </a:p>
        </p:txBody>
      </p:sp>
      <p:sp>
        <p:nvSpPr>
          <p:cNvPr id="152590" name="Rectangle 15"/>
          <p:cNvSpPr>
            <a:spLocks noChangeArrowheads="1"/>
          </p:cNvSpPr>
          <p:nvPr/>
        </p:nvSpPr>
        <p:spPr bwMode="auto">
          <a:xfrm>
            <a:off x="3214688" y="5175250"/>
            <a:ext cx="2735262" cy="242888"/>
          </a:xfrm>
          <a:prstGeom prst="rect">
            <a:avLst/>
          </a:prstGeom>
          <a:noFill/>
          <a:ln w="9525">
            <a:solidFill>
              <a:schemeClr val="tx1"/>
            </a:solidFill>
            <a:miter lim="800000"/>
            <a:headEnd/>
            <a:tailEnd/>
          </a:ln>
        </p:spPr>
        <p:txBody>
          <a:bodyPr wrap="none" lIns="90000" tIns="46800" rIns="90000" bIns="46800" anchor="ctr"/>
          <a:lstStyle/>
          <a:p>
            <a:pPr algn="ctr">
              <a:lnSpc>
                <a:spcPct val="150000"/>
              </a:lnSpc>
            </a:pPr>
            <a:r>
              <a:rPr lang="en-US" altLang="ko-KR"/>
              <a:t>Romance of the Century</a:t>
            </a:r>
            <a:endParaRPr lang="ko-KR" altLang="en-US"/>
          </a:p>
        </p:txBody>
      </p:sp>
      <p:sp>
        <p:nvSpPr>
          <p:cNvPr id="152591" name="Rectangle 16"/>
          <p:cNvSpPr>
            <a:spLocks noChangeArrowheads="1"/>
          </p:cNvSpPr>
          <p:nvPr/>
        </p:nvSpPr>
        <p:spPr bwMode="auto">
          <a:xfrm>
            <a:off x="3214688" y="5418138"/>
            <a:ext cx="2735262" cy="242887"/>
          </a:xfrm>
          <a:prstGeom prst="rect">
            <a:avLst/>
          </a:prstGeom>
          <a:noFill/>
          <a:ln w="9525">
            <a:solidFill>
              <a:schemeClr val="tx1"/>
            </a:solidFill>
            <a:miter lim="800000"/>
            <a:headEnd/>
            <a:tailEnd/>
          </a:ln>
        </p:spPr>
        <p:txBody>
          <a:bodyPr wrap="none" lIns="90000" tIns="46800" rIns="90000" bIns="46800" anchor="ctr"/>
          <a:lstStyle/>
          <a:p>
            <a:pPr algn="ctr">
              <a:lnSpc>
                <a:spcPct val="150000"/>
              </a:lnSpc>
            </a:pPr>
            <a:r>
              <a:rPr lang="en-US" altLang="ko-KR"/>
              <a:t>Aesthetics of Romance</a:t>
            </a:r>
            <a:endParaRPr lang="ko-KR" altLang="en-US"/>
          </a:p>
        </p:txBody>
      </p:sp>
      <p:sp>
        <p:nvSpPr>
          <p:cNvPr id="294929" name="Rectangle 17"/>
          <p:cNvSpPr>
            <a:spLocks noChangeArrowheads="1"/>
          </p:cNvSpPr>
          <p:nvPr/>
        </p:nvSpPr>
        <p:spPr bwMode="auto">
          <a:xfrm>
            <a:off x="2170113" y="4689475"/>
            <a:ext cx="965200" cy="242888"/>
          </a:xfrm>
          <a:prstGeom prst="rect">
            <a:avLst/>
          </a:prstGeom>
          <a:solidFill>
            <a:schemeClr val="bg1">
              <a:lumMod val="85000"/>
            </a:schemeClr>
          </a:solidFill>
          <a:ln w="9525">
            <a:solidFill>
              <a:schemeClr val="tx1"/>
            </a:solidFill>
            <a:miter lim="800000"/>
            <a:headEnd/>
            <a:tailEnd/>
          </a:ln>
          <a:effectLst/>
        </p:spPr>
        <p:txBody>
          <a:bodyPr wrap="none" lIns="90000" tIns="46800" rIns="90000" bIns="46800" anchor="ctr"/>
          <a:lstStyle/>
          <a:p>
            <a:pPr algn="ctr">
              <a:lnSpc>
                <a:spcPct val="150000"/>
              </a:lnSpc>
              <a:defRPr/>
            </a:pPr>
            <a:r>
              <a:rPr lang="en-US" altLang="ko-KR"/>
              <a:t>Season 2.</a:t>
            </a:r>
            <a:endParaRPr lang="ko-KR" altLang="ko-KR"/>
          </a:p>
        </p:txBody>
      </p:sp>
      <p:sp>
        <p:nvSpPr>
          <p:cNvPr id="294930" name="Rectangle 18"/>
          <p:cNvSpPr>
            <a:spLocks noChangeArrowheads="1"/>
          </p:cNvSpPr>
          <p:nvPr/>
        </p:nvSpPr>
        <p:spPr bwMode="auto">
          <a:xfrm>
            <a:off x="2170113" y="4932363"/>
            <a:ext cx="965200" cy="242887"/>
          </a:xfrm>
          <a:prstGeom prst="rect">
            <a:avLst/>
          </a:prstGeom>
          <a:solidFill>
            <a:schemeClr val="bg1">
              <a:lumMod val="85000"/>
            </a:schemeClr>
          </a:solidFill>
          <a:ln w="9525">
            <a:solidFill>
              <a:schemeClr val="tx1"/>
            </a:solidFill>
            <a:miter lim="800000"/>
            <a:headEnd/>
            <a:tailEnd/>
          </a:ln>
          <a:effectLst/>
        </p:spPr>
        <p:txBody>
          <a:bodyPr wrap="none" lIns="90000" tIns="46800" rIns="90000" bIns="46800" anchor="ctr"/>
          <a:lstStyle/>
          <a:p>
            <a:pPr algn="ctr">
              <a:lnSpc>
                <a:spcPct val="150000"/>
              </a:lnSpc>
              <a:defRPr/>
            </a:pPr>
            <a:r>
              <a:rPr lang="en-US" altLang="ko-KR"/>
              <a:t>Season 3.</a:t>
            </a:r>
            <a:endParaRPr lang="ko-KR" altLang="ko-KR"/>
          </a:p>
        </p:txBody>
      </p:sp>
      <p:sp>
        <p:nvSpPr>
          <p:cNvPr id="294931" name="Rectangle 19"/>
          <p:cNvSpPr>
            <a:spLocks noChangeArrowheads="1"/>
          </p:cNvSpPr>
          <p:nvPr/>
        </p:nvSpPr>
        <p:spPr bwMode="auto">
          <a:xfrm>
            <a:off x="2170113" y="5175250"/>
            <a:ext cx="965200" cy="242888"/>
          </a:xfrm>
          <a:prstGeom prst="rect">
            <a:avLst/>
          </a:prstGeom>
          <a:solidFill>
            <a:schemeClr val="bg1">
              <a:lumMod val="85000"/>
            </a:schemeClr>
          </a:solidFill>
          <a:ln w="9525">
            <a:solidFill>
              <a:schemeClr val="tx1"/>
            </a:solidFill>
            <a:miter lim="800000"/>
            <a:headEnd/>
            <a:tailEnd/>
          </a:ln>
          <a:effectLst/>
        </p:spPr>
        <p:txBody>
          <a:bodyPr wrap="none" lIns="90000" tIns="46800" rIns="90000" bIns="46800" anchor="ctr"/>
          <a:lstStyle/>
          <a:p>
            <a:pPr algn="ctr">
              <a:lnSpc>
                <a:spcPct val="150000"/>
              </a:lnSpc>
              <a:defRPr/>
            </a:pPr>
            <a:r>
              <a:rPr lang="en-US" altLang="ko-KR"/>
              <a:t>Season 4.</a:t>
            </a:r>
            <a:endParaRPr lang="ko-KR" altLang="ko-KR"/>
          </a:p>
        </p:txBody>
      </p:sp>
      <p:sp>
        <p:nvSpPr>
          <p:cNvPr id="294932" name="Rectangle 20"/>
          <p:cNvSpPr>
            <a:spLocks noChangeArrowheads="1"/>
          </p:cNvSpPr>
          <p:nvPr/>
        </p:nvSpPr>
        <p:spPr bwMode="auto">
          <a:xfrm>
            <a:off x="2170113" y="5418138"/>
            <a:ext cx="965200" cy="242887"/>
          </a:xfrm>
          <a:prstGeom prst="rect">
            <a:avLst/>
          </a:prstGeom>
          <a:solidFill>
            <a:schemeClr val="bg1">
              <a:lumMod val="85000"/>
            </a:schemeClr>
          </a:solidFill>
          <a:ln w="9525">
            <a:solidFill>
              <a:schemeClr val="tx1"/>
            </a:solidFill>
            <a:miter lim="800000"/>
            <a:headEnd/>
            <a:tailEnd/>
          </a:ln>
          <a:effectLst/>
        </p:spPr>
        <p:txBody>
          <a:bodyPr wrap="none" lIns="90000" tIns="46800" rIns="90000" bIns="46800" anchor="ctr"/>
          <a:lstStyle/>
          <a:p>
            <a:pPr algn="ctr">
              <a:lnSpc>
                <a:spcPct val="150000"/>
              </a:lnSpc>
              <a:defRPr/>
            </a:pPr>
            <a:r>
              <a:rPr lang="en-US" altLang="ko-KR"/>
              <a:t>Season 5.</a:t>
            </a:r>
            <a:endParaRPr lang="ko-KR" altLang="ko-KR"/>
          </a:p>
        </p:txBody>
      </p:sp>
      <p:sp>
        <p:nvSpPr>
          <p:cNvPr id="152596" name="Rectangle 21"/>
          <p:cNvSpPr>
            <a:spLocks noChangeArrowheads="1"/>
          </p:cNvSpPr>
          <p:nvPr/>
        </p:nvSpPr>
        <p:spPr bwMode="auto">
          <a:xfrm>
            <a:off x="3214688" y="8012113"/>
            <a:ext cx="2735262" cy="242887"/>
          </a:xfrm>
          <a:prstGeom prst="rect">
            <a:avLst/>
          </a:prstGeom>
          <a:noFill/>
          <a:ln w="9525">
            <a:solidFill>
              <a:schemeClr val="tx1"/>
            </a:solidFill>
            <a:miter lim="800000"/>
            <a:headEnd/>
            <a:tailEnd/>
          </a:ln>
        </p:spPr>
        <p:txBody>
          <a:bodyPr wrap="none" lIns="90000" tIns="46800" rIns="90000" bIns="46800" anchor="ctr"/>
          <a:lstStyle/>
          <a:p>
            <a:pPr algn="ctr">
              <a:lnSpc>
                <a:spcPct val="150000"/>
              </a:lnSpc>
            </a:pPr>
            <a:r>
              <a:rPr lang="en-US" altLang="ko-KR"/>
              <a:t>Theme        “Asia”</a:t>
            </a:r>
            <a:endParaRPr lang="ko-KR" altLang="en-US"/>
          </a:p>
        </p:txBody>
      </p:sp>
      <p:sp>
        <p:nvSpPr>
          <p:cNvPr id="152597" name="Rectangle 22"/>
          <p:cNvSpPr>
            <a:spLocks noChangeArrowheads="1"/>
          </p:cNvSpPr>
          <p:nvPr/>
        </p:nvSpPr>
        <p:spPr bwMode="auto">
          <a:xfrm>
            <a:off x="3214688" y="8255000"/>
            <a:ext cx="2735262" cy="244475"/>
          </a:xfrm>
          <a:prstGeom prst="rect">
            <a:avLst/>
          </a:prstGeom>
          <a:noFill/>
          <a:ln w="9525">
            <a:solidFill>
              <a:schemeClr val="tx1"/>
            </a:solidFill>
            <a:miter lim="800000"/>
            <a:headEnd/>
            <a:tailEnd/>
          </a:ln>
        </p:spPr>
        <p:txBody>
          <a:bodyPr wrap="none" lIns="90000" tIns="46800" rIns="90000" bIns="46800" anchor="ctr"/>
          <a:lstStyle/>
          <a:p>
            <a:pPr algn="ctr">
              <a:lnSpc>
                <a:spcPct val="150000"/>
              </a:lnSpc>
            </a:pPr>
            <a:r>
              <a:rPr lang="en-US" altLang="ko-KR"/>
              <a:t>Theme    “Europe”</a:t>
            </a:r>
            <a:endParaRPr lang="ko-KR" altLang="en-US"/>
          </a:p>
        </p:txBody>
      </p:sp>
      <p:sp>
        <p:nvSpPr>
          <p:cNvPr id="152598" name="Rectangle 23"/>
          <p:cNvSpPr>
            <a:spLocks noChangeArrowheads="1"/>
          </p:cNvSpPr>
          <p:nvPr/>
        </p:nvSpPr>
        <p:spPr bwMode="auto">
          <a:xfrm>
            <a:off x="3214688" y="8499475"/>
            <a:ext cx="2735262" cy="242888"/>
          </a:xfrm>
          <a:prstGeom prst="rect">
            <a:avLst/>
          </a:prstGeom>
          <a:noFill/>
          <a:ln w="9525">
            <a:solidFill>
              <a:schemeClr val="tx1"/>
            </a:solidFill>
            <a:miter lim="800000"/>
            <a:headEnd/>
            <a:tailEnd/>
          </a:ln>
        </p:spPr>
        <p:txBody>
          <a:bodyPr wrap="none" lIns="90000" tIns="46800" rIns="90000" bIns="46800" anchor="ctr"/>
          <a:lstStyle/>
          <a:p>
            <a:pPr algn="ctr">
              <a:lnSpc>
                <a:spcPct val="150000"/>
              </a:lnSpc>
            </a:pPr>
            <a:r>
              <a:rPr lang="en-US" altLang="ko-KR"/>
              <a:t>Theme  “America”</a:t>
            </a:r>
            <a:endParaRPr lang="ko-KR" altLang="en-US"/>
          </a:p>
        </p:txBody>
      </p:sp>
      <p:sp>
        <p:nvSpPr>
          <p:cNvPr id="152599" name="Rectangle 24"/>
          <p:cNvSpPr>
            <a:spLocks noChangeArrowheads="1"/>
          </p:cNvSpPr>
          <p:nvPr/>
        </p:nvSpPr>
        <p:spPr bwMode="auto">
          <a:xfrm>
            <a:off x="3214688" y="8742363"/>
            <a:ext cx="2735262" cy="242887"/>
          </a:xfrm>
          <a:prstGeom prst="rect">
            <a:avLst/>
          </a:prstGeom>
          <a:noFill/>
          <a:ln w="9525">
            <a:solidFill>
              <a:schemeClr val="tx1"/>
            </a:solidFill>
            <a:miter lim="800000"/>
            <a:headEnd/>
            <a:tailEnd/>
          </a:ln>
        </p:spPr>
        <p:txBody>
          <a:bodyPr wrap="none" lIns="90000" tIns="46800" rIns="90000" bIns="46800" anchor="ctr"/>
          <a:lstStyle/>
          <a:p>
            <a:pPr algn="ctr">
              <a:lnSpc>
                <a:spcPct val="150000"/>
              </a:lnSpc>
            </a:pPr>
            <a:r>
              <a:rPr lang="en-US" altLang="ko-KR"/>
              <a:t>Theme  “Oceania”</a:t>
            </a:r>
            <a:endParaRPr lang="ko-KR" altLang="en-US"/>
          </a:p>
        </p:txBody>
      </p:sp>
      <p:sp>
        <p:nvSpPr>
          <p:cNvPr id="294937" name="Rectangle 25"/>
          <p:cNvSpPr>
            <a:spLocks noChangeArrowheads="1"/>
          </p:cNvSpPr>
          <p:nvPr/>
        </p:nvSpPr>
        <p:spPr bwMode="auto">
          <a:xfrm>
            <a:off x="2170113" y="8012113"/>
            <a:ext cx="965200" cy="242887"/>
          </a:xfrm>
          <a:prstGeom prst="rect">
            <a:avLst/>
          </a:prstGeom>
          <a:solidFill>
            <a:schemeClr val="bg1">
              <a:lumMod val="85000"/>
            </a:schemeClr>
          </a:solidFill>
          <a:ln w="9525">
            <a:solidFill>
              <a:schemeClr val="tx1"/>
            </a:solidFill>
            <a:miter lim="800000"/>
            <a:headEnd/>
            <a:tailEnd/>
          </a:ln>
          <a:effectLst/>
        </p:spPr>
        <p:txBody>
          <a:bodyPr wrap="none" lIns="90000" tIns="46800" rIns="90000" bIns="46800" anchor="ctr"/>
          <a:lstStyle/>
          <a:p>
            <a:pPr algn="ctr">
              <a:lnSpc>
                <a:spcPct val="150000"/>
              </a:lnSpc>
              <a:defRPr/>
            </a:pPr>
            <a:r>
              <a:rPr lang="en-US" altLang="ko-KR"/>
              <a:t>Season 2.</a:t>
            </a:r>
            <a:endParaRPr lang="ko-KR" altLang="ko-KR"/>
          </a:p>
        </p:txBody>
      </p:sp>
      <p:sp>
        <p:nvSpPr>
          <p:cNvPr id="294938" name="Rectangle 26"/>
          <p:cNvSpPr>
            <a:spLocks noChangeArrowheads="1"/>
          </p:cNvSpPr>
          <p:nvPr/>
        </p:nvSpPr>
        <p:spPr bwMode="auto">
          <a:xfrm>
            <a:off x="2170113" y="8255000"/>
            <a:ext cx="965200" cy="244475"/>
          </a:xfrm>
          <a:prstGeom prst="rect">
            <a:avLst/>
          </a:prstGeom>
          <a:solidFill>
            <a:schemeClr val="bg1">
              <a:lumMod val="85000"/>
            </a:schemeClr>
          </a:solidFill>
          <a:ln w="9525">
            <a:solidFill>
              <a:schemeClr val="tx1"/>
            </a:solidFill>
            <a:miter lim="800000"/>
            <a:headEnd/>
            <a:tailEnd/>
          </a:ln>
          <a:effectLst/>
        </p:spPr>
        <p:txBody>
          <a:bodyPr wrap="none" lIns="90000" tIns="46800" rIns="90000" bIns="46800" anchor="ctr"/>
          <a:lstStyle/>
          <a:p>
            <a:pPr algn="ctr">
              <a:lnSpc>
                <a:spcPct val="150000"/>
              </a:lnSpc>
              <a:defRPr/>
            </a:pPr>
            <a:r>
              <a:rPr lang="en-US" altLang="ko-KR"/>
              <a:t>Season 3.</a:t>
            </a:r>
            <a:endParaRPr lang="ko-KR" altLang="ko-KR"/>
          </a:p>
        </p:txBody>
      </p:sp>
      <p:sp>
        <p:nvSpPr>
          <p:cNvPr id="294939" name="Rectangle 27"/>
          <p:cNvSpPr>
            <a:spLocks noChangeArrowheads="1"/>
          </p:cNvSpPr>
          <p:nvPr/>
        </p:nvSpPr>
        <p:spPr bwMode="auto">
          <a:xfrm>
            <a:off x="2170113" y="8499475"/>
            <a:ext cx="965200" cy="242888"/>
          </a:xfrm>
          <a:prstGeom prst="rect">
            <a:avLst/>
          </a:prstGeom>
          <a:solidFill>
            <a:schemeClr val="bg1">
              <a:lumMod val="85000"/>
            </a:schemeClr>
          </a:solidFill>
          <a:ln w="9525">
            <a:solidFill>
              <a:schemeClr val="tx1"/>
            </a:solidFill>
            <a:miter lim="800000"/>
            <a:headEnd/>
            <a:tailEnd/>
          </a:ln>
          <a:effectLst/>
        </p:spPr>
        <p:txBody>
          <a:bodyPr wrap="none" lIns="90000" tIns="46800" rIns="90000" bIns="46800" anchor="ctr"/>
          <a:lstStyle/>
          <a:p>
            <a:pPr algn="ctr">
              <a:lnSpc>
                <a:spcPct val="150000"/>
              </a:lnSpc>
              <a:defRPr/>
            </a:pPr>
            <a:r>
              <a:rPr lang="en-US" altLang="ko-KR"/>
              <a:t>Season 4.</a:t>
            </a:r>
            <a:endParaRPr lang="ko-KR" altLang="ko-KR"/>
          </a:p>
        </p:txBody>
      </p:sp>
      <p:sp>
        <p:nvSpPr>
          <p:cNvPr id="294940" name="Rectangle 28"/>
          <p:cNvSpPr>
            <a:spLocks noChangeArrowheads="1"/>
          </p:cNvSpPr>
          <p:nvPr/>
        </p:nvSpPr>
        <p:spPr bwMode="auto">
          <a:xfrm>
            <a:off x="2170113" y="8742363"/>
            <a:ext cx="965200" cy="242887"/>
          </a:xfrm>
          <a:prstGeom prst="rect">
            <a:avLst/>
          </a:prstGeom>
          <a:solidFill>
            <a:schemeClr val="bg1">
              <a:lumMod val="85000"/>
            </a:schemeClr>
          </a:solidFill>
          <a:ln w="9525">
            <a:solidFill>
              <a:schemeClr val="tx1"/>
            </a:solidFill>
            <a:miter lim="800000"/>
            <a:headEnd/>
            <a:tailEnd/>
          </a:ln>
          <a:effectLst/>
        </p:spPr>
        <p:txBody>
          <a:bodyPr wrap="none" lIns="90000" tIns="46800" rIns="90000" bIns="46800" anchor="ctr"/>
          <a:lstStyle/>
          <a:p>
            <a:pPr algn="ctr">
              <a:lnSpc>
                <a:spcPct val="150000"/>
              </a:lnSpc>
              <a:defRPr/>
            </a:pPr>
            <a:r>
              <a:rPr lang="en-US" altLang="ko-KR"/>
              <a:t>Season 5.</a:t>
            </a:r>
            <a:endParaRPr lang="ko-KR" altLang="ko-KR"/>
          </a:p>
        </p:txBody>
      </p:sp>
      <p:sp>
        <p:nvSpPr>
          <p:cNvPr id="152604" name="Rectangle 29"/>
          <p:cNvSpPr>
            <a:spLocks noChangeArrowheads="1"/>
          </p:cNvSpPr>
          <p:nvPr/>
        </p:nvSpPr>
        <p:spPr bwMode="auto">
          <a:xfrm>
            <a:off x="3214688" y="6310313"/>
            <a:ext cx="2735262" cy="242887"/>
          </a:xfrm>
          <a:prstGeom prst="rect">
            <a:avLst/>
          </a:prstGeom>
          <a:noFill/>
          <a:ln w="9525">
            <a:solidFill>
              <a:schemeClr val="tx1"/>
            </a:solidFill>
            <a:miter lim="800000"/>
            <a:headEnd/>
            <a:tailEnd/>
          </a:ln>
        </p:spPr>
        <p:txBody>
          <a:bodyPr wrap="none" lIns="90000" tIns="46800" rIns="90000" bIns="46800" anchor="ctr"/>
          <a:lstStyle/>
          <a:p>
            <a:pPr algn="ctr">
              <a:lnSpc>
                <a:spcPct val="150000"/>
              </a:lnSpc>
            </a:pPr>
            <a:r>
              <a:rPr lang="en-US" altLang="ko-KR"/>
              <a:t>Theme “Birth”: Greeting s and Excitement</a:t>
            </a:r>
            <a:endParaRPr lang="ko-KR" altLang="en-US"/>
          </a:p>
        </p:txBody>
      </p:sp>
      <p:sp>
        <p:nvSpPr>
          <p:cNvPr id="152605" name="Rectangle 30"/>
          <p:cNvSpPr>
            <a:spLocks noChangeArrowheads="1"/>
          </p:cNvSpPr>
          <p:nvPr/>
        </p:nvSpPr>
        <p:spPr bwMode="auto">
          <a:xfrm>
            <a:off x="3214688" y="6553200"/>
            <a:ext cx="2735262" cy="242888"/>
          </a:xfrm>
          <a:prstGeom prst="rect">
            <a:avLst/>
          </a:prstGeom>
          <a:noFill/>
          <a:ln w="9525">
            <a:solidFill>
              <a:schemeClr val="tx1"/>
            </a:solidFill>
            <a:miter lim="800000"/>
            <a:headEnd/>
            <a:tailEnd/>
          </a:ln>
        </p:spPr>
        <p:txBody>
          <a:bodyPr wrap="none" lIns="90000" tIns="46800" rIns="90000" bIns="46800" anchor="ctr"/>
          <a:lstStyle/>
          <a:p>
            <a:pPr algn="ctr">
              <a:lnSpc>
                <a:spcPct val="150000"/>
              </a:lnSpc>
            </a:pPr>
            <a:r>
              <a:rPr lang="en-US" altLang="ko-KR"/>
              <a:t>Theme “Proposal”: Promise of Love</a:t>
            </a:r>
            <a:endParaRPr lang="ko-KR" altLang="en-US"/>
          </a:p>
        </p:txBody>
      </p:sp>
      <p:sp>
        <p:nvSpPr>
          <p:cNvPr id="152606" name="Rectangle 31"/>
          <p:cNvSpPr>
            <a:spLocks noChangeArrowheads="1"/>
          </p:cNvSpPr>
          <p:nvPr/>
        </p:nvSpPr>
        <p:spPr bwMode="auto">
          <a:xfrm>
            <a:off x="3214688" y="6796088"/>
            <a:ext cx="2735262" cy="244475"/>
          </a:xfrm>
          <a:prstGeom prst="rect">
            <a:avLst/>
          </a:prstGeom>
          <a:noFill/>
          <a:ln w="9525">
            <a:solidFill>
              <a:schemeClr val="tx1"/>
            </a:solidFill>
            <a:miter lim="800000"/>
            <a:headEnd/>
            <a:tailEnd/>
          </a:ln>
        </p:spPr>
        <p:txBody>
          <a:bodyPr wrap="none" lIns="90000" tIns="46800" rIns="90000" bIns="46800" anchor="ctr"/>
          <a:lstStyle/>
          <a:p>
            <a:pPr algn="ctr">
              <a:lnSpc>
                <a:spcPct val="150000"/>
              </a:lnSpc>
            </a:pPr>
            <a:r>
              <a:rPr lang="en-US" altLang="ko-KR"/>
              <a:t>Theme “New Start”: Marriage and Family</a:t>
            </a:r>
            <a:endParaRPr lang="ko-KR" altLang="en-US"/>
          </a:p>
        </p:txBody>
      </p:sp>
      <p:sp>
        <p:nvSpPr>
          <p:cNvPr id="152607" name="Rectangle 32"/>
          <p:cNvSpPr>
            <a:spLocks noChangeArrowheads="1"/>
          </p:cNvSpPr>
          <p:nvPr/>
        </p:nvSpPr>
        <p:spPr bwMode="auto">
          <a:xfrm>
            <a:off x="3214688" y="7040563"/>
            <a:ext cx="2735262" cy="242887"/>
          </a:xfrm>
          <a:prstGeom prst="rect">
            <a:avLst/>
          </a:prstGeom>
          <a:noFill/>
          <a:ln w="9525">
            <a:solidFill>
              <a:schemeClr val="tx1"/>
            </a:solidFill>
            <a:miter lim="800000"/>
            <a:headEnd/>
            <a:tailEnd/>
          </a:ln>
        </p:spPr>
        <p:txBody>
          <a:bodyPr wrap="none" lIns="90000" tIns="46800" rIns="90000" bIns="46800" anchor="ctr"/>
          <a:lstStyle/>
          <a:p>
            <a:pPr algn="ctr">
              <a:lnSpc>
                <a:spcPct val="150000"/>
              </a:lnSpc>
            </a:pPr>
            <a:r>
              <a:rPr lang="en-US" altLang="ko-KR"/>
              <a:t>Theme “Twilight”: Down the road of Yearning</a:t>
            </a:r>
            <a:endParaRPr lang="ko-KR" altLang="en-US"/>
          </a:p>
        </p:txBody>
      </p:sp>
      <p:sp>
        <p:nvSpPr>
          <p:cNvPr id="294945" name="Rectangle 33"/>
          <p:cNvSpPr>
            <a:spLocks noChangeArrowheads="1"/>
          </p:cNvSpPr>
          <p:nvPr/>
        </p:nvSpPr>
        <p:spPr bwMode="auto">
          <a:xfrm>
            <a:off x="2170113" y="6310313"/>
            <a:ext cx="965200" cy="242887"/>
          </a:xfrm>
          <a:prstGeom prst="rect">
            <a:avLst/>
          </a:prstGeom>
          <a:solidFill>
            <a:schemeClr val="bg1">
              <a:lumMod val="85000"/>
            </a:schemeClr>
          </a:solidFill>
          <a:ln w="9525">
            <a:solidFill>
              <a:schemeClr val="tx1"/>
            </a:solidFill>
            <a:miter lim="800000"/>
            <a:headEnd/>
            <a:tailEnd/>
          </a:ln>
          <a:effectLst/>
        </p:spPr>
        <p:txBody>
          <a:bodyPr wrap="none" lIns="90000" tIns="46800" rIns="90000" bIns="46800" anchor="ctr"/>
          <a:lstStyle/>
          <a:p>
            <a:pPr algn="ctr">
              <a:lnSpc>
                <a:spcPct val="150000"/>
              </a:lnSpc>
              <a:defRPr/>
            </a:pPr>
            <a:r>
              <a:rPr lang="en-US" altLang="ko-KR"/>
              <a:t>Season 2.</a:t>
            </a:r>
            <a:endParaRPr lang="ko-KR" altLang="ko-KR"/>
          </a:p>
        </p:txBody>
      </p:sp>
      <p:sp>
        <p:nvSpPr>
          <p:cNvPr id="294946" name="Rectangle 34"/>
          <p:cNvSpPr>
            <a:spLocks noChangeArrowheads="1"/>
          </p:cNvSpPr>
          <p:nvPr/>
        </p:nvSpPr>
        <p:spPr bwMode="auto">
          <a:xfrm>
            <a:off x="2170113" y="6553200"/>
            <a:ext cx="965200" cy="242888"/>
          </a:xfrm>
          <a:prstGeom prst="rect">
            <a:avLst/>
          </a:prstGeom>
          <a:solidFill>
            <a:schemeClr val="bg1">
              <a:lumMod val="85000"/>
            </a:schemeClr>
          </a:solidFill>
          <a:ln w="9525">
            <a:solidFill>
              <a:schemeClr val="tx1"/>
            </a:solidFill>
            <a:miter lim="800000"/>
            <a:headEnd/>
            <a:tailEnd/>
          </a:ln>
          <a:effectLst/>
        </p:spPr>
        <p:txBody>
          <a:bodyPr wrap="none" lIns="90000" tIns="46800" rIns="90000" bIns="46800" anchor="ctr"/>
          <a:lstStyle/>
          <a:p>
            <a:pPr algn="ctr">
              <a:lnSpc>
                <a:spcPct val="150000"/>
              </a:lnSpc>
              <a:defRPr/>
            </a:pPr>
            <a:r>
              <a:rPr lang="en-US" altLang="ko-KR"/>
              <a:t>Season 3.</a:t>
            </a:r>
            <a:endParaRPr lang="ko-KR" altLang="ko-KR"/>
          </a:p>
        </p:txBody>
      </p:sp>
      <p:sp>
        <p:nvSpPr>
          <p:cNvPr id="294947" name="Rectangle 35"/>
          <p:cNvSpPr>
            <a:spLocks noChangeArrowheads="1"/>
          </p:cNvSpPr>
          <p:nvPr/>
        </p:nvSpPr>
        <p:spPr bwMode="auto">
          <a:xfrm>
            <a:off x="2170113" y="6796088"/>
            <a:ext cx="965200" cy="244475"/>
          </a:xfrm>
          <a:prstGeom prst="rect">
            <a:avLst/>
          </a:prstGeom>
          <a:solidFill>
            <a:schemeClr val="bg1">
              <a:lumMod val="85000"/>
            </a:schemeClr>
          </a:solidFill>
          <a:ln w="9525">
            <a:solidFill>
              <a:schemeClr val="tx1"/>
            </a:solidFill>
            <a:miter lim="800000"/>
            <a:headEnd/>
            <a:tailEnd/>
          </a:ln>
          <a:effectLst/>
        </p:spPr>
        <p:txBody>
          <a:bodyPr wrap="none" lIns="90000" tIns="46800" rIns="90000" bIns="46800" anchor="ctr"/>
          <a:lstStyle/>
          <a:p>
            <a:pPr algn="ctr">
              <a:lnSpc>
                <a:spcPct val="150000"/>
              </a:lnSpc>
              <a:defRPr/>
            </a:pPr>
            <a:r>
              <a:rPr lang="en-US" altLang="ko-KR"/>
              <a:t>Season 4.</a:t>
            </a:r>
            <a:endParaRPr lang="ko-KR" altLang="ko-KR"/>
          </a:p>
        </p:txBody>
      </p:sp>
      <p:sp>
        <p:nvSpPr>
          <p:cNvPr id="294948" name="Rectangle 36"/>
          <p:cNvSpPr>
            <a:spLocks noChangeArrowheads="1"/>
          </p:cNvSpPr>
          <p:nvPr/>
        </p:nvSpPr>
        <p:spPr bwMode="auto">
          <a:xfrm>
            <a:off x="2170113" y="7040563"/>
            <a:ext cx="965200" cy="242887"/>
          </a:xfrm>
          <a:prstGeom prst="rect">
            <a:avLst/>
          </a:prstGeom>
          <a:solidFill>
            <a:schemeClr val="bg1">
              <a:lumMod val="85000"/>
            </a:schemeClr>
          </a:solidFill>
          <a:ln w="9525">
            <a:solidFill>
              <a:schemeClr val="tx1"/>
            </a:solidFill>
            <a:miter lim="800000"/>
            <a:headEnd/>
            <a:tailEnd/>
          </a:ln>
          <a:effectLst/>
        </p:spPr>
        <p:txBody>
          <a:bodyPr wrap="none" lIns="90000" tIns="46800" rIns="90000" bIns="46800" anchor="ctr"/>
          <a:lstStyle/>
          <a:p>
            <a:pPr algn="ctr">
              <a:lnSpc>
                <a:spcPct val="150000"/>
              </a:lnSpc>
              <a:defRPr/>
            </a:pPr>
            <a:r>
              <a:rPr lang="en-US" altLang="ko-KR"/>
              <a:t>Season 5.</a:t>
            </a:r>
            <a:endParaRPr lang="ko-KR" altLang="ko-KR"/>
          </a:p>
        </p:txBody>
      </p:sp>
      <p:sp>
        <p:nvSpPr>
          <p:cNvPr id="152612" name="Rectangle 37"/>
          <p:cNvSpPr>
            <a:spLocks noChangeArrowheads="1"/>
          </p:cNvSpPr>
          <p:nvPr/>
        </p:nvSpPr>
        <p:spPr bwMode="auto">
          <a:xfrm>
            <a:off x="1125538" y="3052763"/>
            <a:ext cx="4824412" cy="892175"/>
          </a:xfrm>
          <a:prstGeom prst="rect">
            <a:avLst/>
          </a:prstGeom>
          <a:noFill/>
          <a:ln w="9525">
            <a:noFill/>
            <a:miter lim="800000"/>
            <a:headEnd/>
            <a:tailEnd/>
          </a:ln>
        </p:spPr>
        <p:txBody>
          <a:bodyPr lIns="90000" tIns="46800" rIns="90000" bIns="46800"/>
          <a:lstStyle/>
          <a:p>
            <a:pPr algn="ctr">
              <a:lnSpc>
                <a:spcPct val="120000"/>
              </a:lnSpc>
            </a:pPr>
            <a:r>
              <a:rPr lang="en-US" altLang="ko-KR"/>
              <a:t>The first year should be considered as an experimental trial and focus on emphasizing the general image of the event in order to promote the Festival as well as to create a high expectation level from the public on the following events in the future.</a:t>
            </a:r>
            <a:r>
              <a:rPr lang="ko-KR" altLang="ko-KR"/>
              <a:t> </a:t>
            </a:r>
          </a:p>
        </p:txBody>
      </p:sp>
      <p:sp>
        <p:nvSpPr>
          <p:cNvPr id="152613" name="AutoShape 8"/>
          <p:cNvSpPr>
            <a:spLocks noChangeArrowheads="1"/>
          </p:cNvSpPr>
          <p:nvPr/>
        </p:nvSpPr>
        <p:spPr bwMode="auto">
          <a:xfrm flipV="1">
            <a:off x="2973388" y="1970088"/>
            <a:ext cx="1046162" cy="323850"/>
          </a:xfrm>
          <a:prstGeom prst="triangle">
            <a:avLst>
              <a:gd name="adj" fmla="val 50000"/>
            </a:avLst>
          </a:prstGeom>
          <a:solidFill>
            <a:srgbClr val="C0C0C0"/>
          </a:solidFill>
          <a:ln w="9525">
            <a:solidFill>
              <a:schemeClr val="tx1"/>
            </a:solidFill>
            <a:miter lim="800000"/>
            <a:headEnd/>
            <a:tailEnd/>
          </a:ln>
        </p:spPr>
        <p:txBody>
          <a:bodyPr wrap="none" lIns="90000" tIns="46800" rIns="90000" bIns="46800" anchor="ctr"/>
          <a:lstStyle/>
          <a:p>
            <a:pPr>
              <a:lnSpc>
                <a:spcPct val="150000"/>
              </a:lnSpc>
            </a:pPr>
            <a:endParaRPr lang="ko-KR" altLang="en-US" sz="800"/>
          </a:p>
        </p:txBody>
      </p:sp>
      <p:sp>
        <p:nvSpPr>
          <p:cNvPr id="152614" name="슬라이드 번호 개체 틀 38"/>
          <p:cNvSpPr>
            <a:spLocks noGrp="1"/>
          </p:cNvSpPr>
          <p:nvPr>
            <p:ph type="sldNum" sz="quarter" idx="12"/>
          </p:nvPr>
        </p:nvSpPr>
        <p:spPr>
          <a:noFill/>
        </p:spPr>
        <p:txBody>
          <a:bodyPr/>
          <a:lstStyle/>
          <a:p>
            <a:r>
              <a:rPr lang="en-US" altLang="ko-KR" smtClean="0"/>
              <a:t>110</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50"/>
          <p:cNvSpPr txBox="1">
            <a:spLocks noChangeArrowheads="1"/>
          </p:cNvSpPr>
          <p:nvPr/>
        </p:nvSpPr>
        <p:spPr bwMode="auto">
          <a:xfrm>
            <a:off x="1052513" y="976313"/>
            <a:ext cx="5405437" cy="457200"/>
          </a:xfrm>
          <a:prstGeom prst="rect">
            <a:avLst/>
          </a:prstGeom>
          <a:noFill/>
          <a:ln w="9525">
            <a:noFill/>
            <a:miter lim="800000"/>
            <a:headEnd/>
            <a:tailEnd/>
          </a:ln>
        </p:spPr>
        <p:txBody>
          <a:bodyPr>
            <a:spAutoFit/>
          </a:bodyPr>
          <a:lstStyle/>
          <a:p>
            <a:r>
              <a:rPr lang="en-US" altLang="ko-KR" sz="1200" b="1"/>
              <a:t>Section 1. Summary of the Research on the Evaluation of the Analysis of the</a:t>
            </a:r>
          </a:p>
          <a:p>
            <a:r>
              <a:rPr lang="en-US" altLang="ko-KR" sz="1200" b="1"/>
              <a:t>                 Impact Created from the Hosting of the 2009 Korea Floritopia</a:t>
            </a:r>
            <a:endParaRPr lang="ko-KR" altLang="en-US" sz="1200" b="1"/>
          </a:p>
        </p:txBody>
      </p:sp>
      <p:sp>
        <p:nvSpPr>
          <p:cNvPr id="40962" name="Rectangle 52"/>
          <p:cNvSpPr>
            <a:spLocks noChangeArrowheads="1"/>
          </p:cNvSpPr>
          <p:nvPr/>
        </p:nvSpPr>
        <p:spPr bwMode="auto">
          <a:xfrm>
            <a:off x="1123950" y="1552575"/>
            <a:ext cx="5334000" cy="304800"/>
          </a:xfrm>
          <a:prstGeom prst="rect">
            <a:avLst/>
          </a:prstGeom>
          <a:noFill/>
          <a:ln w="9525">
            <a:noFill/>
            <a:miter lim="800000"/>
            <a:headEnd/>
            <a:tailEnd/>
          </a:ln>
        </p:spPr>
        <p:txBody>
          <a:bodyPr wrap="none" anchor="ctr"/>
          <a:lstStyle/>
          <a:p>
            <a:pPr algn="dist"/>
            <a:r>
              <a:rPr lang="en-US" altLang="ko-KR" sz="1200" b="1"/>
              <a:t>1. Background</a:t>
            </a:r>
            <a:endParaRPr lang="ko-KR" altLang="en-US" sz="1200" b="1">
              <a:ea typeface="굴림" charset="-127"/>
            </a:endParaRPr>
          </a:p>
        </p:txBody>
      </p:sp>
      <p:sp>
        <p:nvSpPr>
          <p:cNvPr id="40963" name="Text Box 4"/>
          <p:cNvSpPr txBox="1">
            <a:spLocks noChangeArrowheads="1"/>
          </p:cNvSpPr>
          <p:nvPr/>
        </p:nvSpPr>
        <p:spPr bwMode="auto">
          <a:xfrm>
            <a:off x="1125538" y="1920875"/>
            <a:ext cx="4967287" cy="3103563"/>
          </a:xfrm>
          <a:prstGeom prst="rect">
            <a:avLst/>
          </a:prstGeom>
          <a:noFill/>
          <a:ln w="9525">
            <a:noFill/>
            <a:miter lim="800000"/>
            <a:headEnd/>
            <a:tailEnd/>
          </a:ln>
        </p:spPr>
        <p:txBody>
          <a:bodyPr lIns="0" tIns="0" rIns="0" bIns="0">
            <a:spAutoFit/>
          </a:bodyPr>
          <a:lstStyle/>
          <a:p>
            <a:pPr algn="just">
              <a:lnSpc>
                <a:spcPct val="120000"/>
              </a:lnSpc>
            </a:pPr>
            <a:r>
              <a:rPr lang="en-US" altLang="ko-KR"/>
              <a:t>The general purpose of the 2009 Korea Floritopia was to help make the world a more abundant and happy place using flowers as well as to continue the spirit of the 2002 Korea Floritopia, which inspired many people worldwide. In comparison to the 2002 event, an even higher standard was set for the 2009 event on the part of the host city by the  provision of a wide range of tourist resources and convenience facilities. The event also had the intention of capitalizing on the success of the 2002 Korea Floritopia to promote the domestic floricultural industry.</a:t>
            </a:r>
            <a:endParaRPr lang="ko-KR" altLang="en-US"/>
          </a:p>
          <a:p>
            <a:pPr algn="just">
              <a:lnSpc>
                <a:spcPct val="120000"/>
              </a:lnSpc>
            </a:pPr>
            <a:r>
              <a:rPr lang="ko-KR" altLang="en-US"/>
              <a:t>  </a:t>
            </a:r>
            <a:endParaRPr lang="en-US" altLang="ko-KR"/>
          </a:p>
          <a:p>
            <a:pPr algn="just">
              <a:lnSpc>
                <a:spcPct val="120000"/>
              </a:lnSpc>
            </a:pPr>
            <a:r>
              <a:rPr lang="en-US" altLang="ko-KR"/>
              <a:t>In line with its prestigious title, we determine those merits and aspects that needed to be complemented by conducting a comprehensive evaluation analysis of the exhibition from its preparation stages till its closure. We have the strong intention of complementing the defects that have been identified and convey these changes to related personnel and government officials, consequently making this exhibition an example to which other events can refer. </a:t>
            </a:r>
          </a:p>
          <a:p>
            <a:pPr algn="just">
              <a:lnSpc>
                <a:spcPct val="120000"/>
              </a:lnSpc>
            </a:pPr>
            <a:endParaRPr lang="en-US" altLang="ko-KR"/>
          </a:p>
          <a:p>
            <a:pPr algn="just">
              <a:lnSpc>
                <a:spcPct val="120000"/>
              </a:lnSpc>
            </a:pPr>
            <a:r>
              <a:rPr lang="en-US" altLang="ko-KR"/>
              <a:t>Additionally, we have comprehensively analyzed the regional economic effect and social-cultural effect that the hosting of the Floritopia had on the Anmyeondo Island West Sea Area as well as on the overall development of the province, image enhancement, the tourism industry and the floricultural industry. We have sought to maximize this  synergy for the future. </a:t>
            </a:r>
            <a:endParaRPr lang="ko-KR" altLang="en-US"/>
          </a:p>
        </p:txBody>
      </p:sp>
      <p:sp>
        <p:nvSpPr>
          <p:cNvPr id="40964" name="Rectangle 52"/>
          <p:cNvSpPr>
            <a:spLocks noChangeArrowheads="1"/>
          </p:cNvSpPr>
          <p:nvPr/>
        </p:nvSpPr>
        <p:spPr bwMode="auto">
          <a:xfrm>
            <a:off x="1123950" y="5381625"/>
            <a:ext cx="4829175" cy="304800"/>
          </a:xfrm>
          <a:prstGeom prst="rect">
            <a:avLst/>
          </a:prstGeom>
          <a:noFill/>
          <a:ln w="9525">
            <a:noFill/>
            <a:miter lim="800000"/>
            <a:headEnd/>
            <a:tailEnd/>
          </a:ln>
        </p:spPr>
        <p:txBody>
          <a:bodyPr wrap="none" anchor="ctr"/>
          <a:lstStyle/>
          <a:p>
            <a:pPr algn="dist"/>
            <a:r>
              <a:rPr lang="en-US" altLang="ko-KR" sz="1200" b="1"/>
              <a:t>2. Purpose</a:t>
            </a:r>
            <a:endParaRPr lang="ko-KR" altLang="en-US" sz="1200" b="1">
              <a:ea typeface="굴림" charset="-127"/>
            </a:endParaRPr>
          </a:p>
        </p:txBody>
      </p:sp>
      <p:sp>
        <p:nvSpPr>
          <p:cNvPr id="40965" name="TextBox 9"/>
          <p:cNvSpPr txBox="1">
            <a:spLocks noChangeArrowheads="1"/>
          </p:cNvSpPr>
          <p:nvPr/>
        </p:nvSpPr>
        <p:spPr bwMode="auto">
          <a:xfrm>
            <a:off x="1125538" y="6032500"/>
            <a:ext cx="4421187" cy="457200"/>
          </a:xfrm>
          <a:prstGeom prst="rect">
            <a:avLst/>
          </a:prstGeom>
          <a:noFill/>
          <a:ln w="9525">
            <a:noFill/>
            <a:miter lim="800000"/>
            <a:headEnd/>
            <a:tailEnd/>
          </a:ln>
        </p:spPr>
        <p:txBody>
          <a:bodyPr>
            <a:spAutoFit/>
          </a:bodyPr>
          <a:lstStyle/>
          <a:p>
            <a:pPr>
              <a:lnSpc>
                <a:spcPct val="120000"/>
              </a:lnSpc>
              <a:buClr>
                <a:schemeClr val="tx1"/>
              </a:buClr>
              <a:buSzPts val="900"/>
              <a:buFont typeface="Arial" charset="0"/>
              <a:buChar char="•"/>
            </a:pPr>
            <a:r>
              <a:rPr lang="ko-KR" altLang="en-US"/>
              <a:t>  </a:t>
            </a:r>
            <a:r>
              <a:rPr lang="en-US" altLang="ko-KR"/>
              <a:t>As an official AIPH-approved international exhibition, providing objective  </a:t>
            </a:r>
          </a:p>
          <a:p>
            <a:pPr>
              <a:lnSpc>
                <a:spcPct val="120000"/>
              </a:lnSpc>
              <a:buClr>
                <a:schemeClr val="tx1"/>
              </a:buClr>
              <a:buSzPts val="900"/>
              <a:buFont typeface="Arial" charset="0"/>
              <a:buNone/>
            </a:pPr>
            <a:r>
              <a:rPr lang="en-US" altLang="ko-KR"/>
              <a:t>    evaluation of the qualitative and quantitative aspects of the event</a:t>
            </a:r>
            <a:endParaRPr lang="ko-KR" altLang="en-US"/>
          </a:p>
        </p:txBody>
      </p:sp>
      <p:sp>
        <p:nvSpPr>
          <p:cNvPr id="14" name="모서리가 둥근 직사각형 13"/>
          <p:cNvSpPr/>
          <p:nvPr/>
        </p:nvSpPr>
        <p:spPr bwMode="auto">
          <a:xfrm>
            <a:off x="1123950" y="5745163"/>
            <a:ext cx="2376488" cy="266700"/>
          </a:xfrm>
          <a:prstGeom prst="roundRect">
            <a:avLst/>
          </a:prstGeom>
          <a:solidFill>
            <a:schemeClr val="bg1">
              <a:lumMod val="95000"/>
            </a:schemeClr>
          </a:solidFill>
          <a:ln w="9525" cap="flat" cmpd="sng" algn="ctr">
            <a:solidFill>
              <a:srgbClr val="000000"/>
            </a:solidFill>
            <a:prstDash val="solid"/>
            <a:round/>
            <a:headEnd type="none" w="med" len="med"/>
            <a:tailEnd type="none" w="med" len="med"/>
          </a:ln>
          <a:effectLst/>
        </p:spPr>
        <p:txBody>
          <a:bodyPr lIns="0" tIns="0" rIns="0" bIns="0" anchor="ctr"/>
          <a:lstStyle/>
          <a:p>
            <a:pPr algn="ctr">
              <a:lnSpc>
                <a:spcPct val="140000"/>
              </a:lnSpc>
              <a:defRPr/>
            </a:pPr>
            <a:r>
              <a:rPr lang="en-US" altLang="ko-KR"/>
              <a:t>Objective Evaluation of the Exhibition</a:t>
            </a:r>
            <a:endParaRPr lang="ko-KR" altLang="en-US"/>
          </a:p>
        </p:txBody>
      </p:sp>
      <p:sp>
        <p:nvSpPr>
          <p:cNvPr id="40967" name="TextBox 9"/>
          <p:cNvSpPr txBox="1">
            <a:spLocks noChangeArrowheads="1"/>
          </p:cNvSpPr>
          <p:nvPr/>
        </p:nvSpPr>
        <p:spPr bwMode="auto">
          <a:xfrm>
            <a:off x="1125538" y="6834188"/>
            <a:ext cx="4818062" cy="639762"/>
          </a:xfrm>
          <a:prstGeom prst="rect">
            <a:avLst/>
          </a:prstGeom>
          <a:noFill/>
          <a:ln w="9525">
            <a:noFill/>
            <a:miter lim="800000"/>
            <a:headEnd/>
            <a:tailEnd/>
          </a:ln>
        </p:spPr>
        <p:txBody>
          <a:bodyPr>
            <a:spAutoFit/>
          </a:bodyPr>
          <a:lstStyle/>
          <a:p>
            <a:pPr marL="92075" indent="-92075" algn="just">
              <a:lnSpc>
                <a:spcPct val="120000"/>
              </a:lnSpc>
              <a:buClr>
                <a:schemeClr val="tx1"/>
              </a:buClr>
              <a:buSzPts val="900"/>
              <a:buFont typeface="Arial" charset="0"/>
              <a:buChar char="•"/>
            </a:pPr>
            <a:r>
              <a:rPr lang="en-US" altLang="ko-KR"/>
              <a:t>Analysis of the success and following effects of the 2009 Korea Floritopia on the development of the local region, the floral industry, the tourism industry and the local economy.</a:t>
            </a:r>
            <a:endParaRPr lang="ko-KR" altLang="en-US"/>
          </a:p>
        </p:txBody>
      </p:sp>
      <p:sp>
        <p:nvSpPr>
          <p:cNvPr id="16" name="모서리가 둥근 직사각형 15"/>
          <p:cNvSpPr/>
          <p:nvPr/>
        </p:nvSpPr>
        <p:spPr bwMode="auto">
          <a:xfrm>
            <a:off x="1123950" y="6608763"/>
            <a:ext cx="2376488" cy="266700"/>
          </a:xfrm>
          <a:prstGeom prst="roundRect">
            <a:avLst/>
          </a:prstGeom>
          <a:solidFill>
            <a:schemeClr val="bg1">
              <a:lumMod val="95000"/>
            </a:schemeClr>
          </a:solidFill>
          <a:ln w="9525" cap="flat" cmpd="sng" algn="ctr">
            <a:solidFill>
              <a:srgbClr val="000000"/>
            </a:solidFill>
            <a:prstDash val="solid"/>
            <a:round/>
            <a:headEnd type="none" w="med" len="med"/>
            <a:tailEnd type="none" w="med" len="med"/>
          </a:ln>
          <a:effectLst/>
        </p:spPr>
        <p:txBody>
          <a:bodyPr lIns="0" tIns="0" rIns="0" bIns="0" anchor="ctr"/>
          <a:lstStyle/>
          <a:p>
            <a:pPr algn="ctr">
              <a:lnSpc>
                <a:spcPct val="140000"/>
              </a:lnSpc>
              <a:defRPr/>
            </a:pPr>
            <a:r>
              <a:rPr lang="en-US" altLang="ko-KR"/>
              <a:t>Outcome and the Expected Ripple Effects</a:t>
            </a:r>
            <a:endParaRPr lang="ko-KR" altLang="ko-KR"/>
          </a:p>
        </p:txBody>
      </p:sp>
      <p:sp>
        <p:nvSpPr>
          <p:cNvPr id="40969" name="TextBox 9"/>
          <p:cNvSpPr txBox="1">
            <a:spLocks noChangeArrowheads="1"/>
          </p:cNvSpPr>
          <p:nvPr/>
        </p:nvSpPr>
        <p:spPr bwMode="auto">
          <a:xfrm>
            <a:off x="1125538" y="7769225"/>
            <a:ext cx="4826000" cy="639763"/>
          </a:xfrm>
          <a:prstGeom prst="rect">
            <a:avLst/>
          </a:prstGeom>
          <a:noFill/>
          <a:ln w="9525">
            <a:noFill/>
            <a:miter lim="800000"/>
            <a:headEnd/>
            <a:tailEnd/>
          </a:ln>
        </p:spPr>
        <p:txBody>
          <a:bodyPr>
            <a:spAutoFit/>
          </a:bodyPr>
          <a:lstStyle/>
          <a:p>
            <a:pPr marL="92075" indent="-92075" algn="just">
              <a:lnSpc>
                <a:spcPct val="120000"/>
              </a:lnSpc>
              <a:buClr>
                <a:schemeClr val="tx1"/>
              </a:buClr>
              <a:buSzPts val="900"/>
              <a:buFont typeface="Arial" charset="0"/>
              <a:buChar char="•"/>
            </a:pPr>
            <a:r>
              <a:rPr lang="en-US" altLang="ko-KR"/>
              <a:t>Reaffirming the status and international recognition of the 2009 Korea Floritopia by analyzing the actual results and efficacy of the exhibition to the expected pre-determined numbers.</a:t>
            </a:r>
            <a:endParaRPr lang="ko-KR" altLang="en-US"/>
          </a:p>
        </p:txBody>
      </p:sp>
      <p:sp>
        <p:nvSpPr>
          <p:cNvPr id="18" name="모서리가 둥근 직사각형 17"/>
          <p:cNvSpPr/>
          <p:nvPr/>
        </p:nvSpPr>
        <p:spPr bwMode="auto">
          <a:xfrm>
            <a:off x="1123950" y="7545388"/>
            <a:ext cx="2376488" cy="266700"/>
          </a:xfrm>
          <a:prstGeom prst="roundRect">
            <a:avLst/>
          </a:prstGeom>
          <a:solidFill>
            <a:schemeClr val="bg1">
              <a:lumMod val="95000"/>
            </a:schemeClr>
          </a:solidFill>
          <a:ln w="9525" cap="flat" cmpd="sng" algn="ctr">
            <a:solidFill>
              <a:srgbClr val="000000"/>
            </a:solidFill>
            <a:prstDash val="solid"/>
            <a:round/>
            <a:headEnd type="none" w="med" len="med"/>
            <a:tailEnd type="none" w="med" len="med"/>
          </a:ln>
          <a:effectLst/>
        </p:spPr>
        <p:txBody>
          <a:bodyPr lIns="0" tIns="0" rIns="0" bIns="0" anchor="ctr"/>
          <a:lstStyle/>
          <a:p>
            <a:pPr algn="ctr">
              <a:lnSpc>
                <a:spcPct val="140000"/>
              </a:lnSpc>
              <a:defRPr/>
            </a:pPr>
            <a:r>
              <a:rPr lang="en-US" altLang="ko-KR"/>
              <a:t>Analysis of the Ripple Effects</a:t>
            </a:r>
            <a:endParaRPr lang="ko-KR" altLang="ko-KR"/>
          </a:p>
        </p:txBody>
      </p:sp>
      <p:sp>
        <p:nvSpPr>
          <p:cNvPr id="40971" name="TextBox 9"/>
          <p:cNvSpPr txBox="1">
            <a:spLocks noChangeArrowheads="1"/>
          </p:cNvSpPr>
          <p:nvPr/>
        </p:nvSpPr>
        <p:spPr bwMode="auto">
          <a:xfrm>
            <a:off x="1125538" y="8683625"/>
            <a:ext cx="4818062" cy="517525"/>
          </a:xfrm>
          <a:prstGeom prst="rect">
            <a:avLst/>
          </a:prstGeom>
          <a:noFill/>
          <a:ln w="9525">
            <a:noFill/>
            <a:miter lim="800000"/>
            <a:headEnd/>
            <a:tailEnd/>
          </a:ln>
        </p:spPr>
        <p:txBody>
          <a:bodyPr>
            <a:spAutoFit/>
          </a:bodyPr>
          <a:lstStyle/>
          <a:p>
            <a:pPr>
              <a:lnSpc>
                <a:spcPct val="140000"/>
              </a:lnSpc>
              <a:buClr>
                <a:schemeClr val="tx1"/>
              </a:buClr>
              <a:buSzPts val="900"/>
              <a:buFont typeface="Arial" charset="0"/>
              <a:buChar char="•"/>
            </a:pPr>
            <a:r>
              <a:rPr lang="ko-KR" altLang="en-US"/>
              <a:t>  </a:t>
            </a:r>
            <a:r>
              <a:rPr lang="en-US" altLang="ko-KR"/>
              <a:t>Providing practical alternatives in hosting future Floritopia by emphasizing the validity         </a:t>
            </a:r>
          </a:p>
          <a:p>
            <a:pPr>
              <a:lnSpc>
                <a:spcPct val="140000"/>
              </a:lnSpc>
              <a:buClr>
                <a:schemeClr val="tx1"/>
              </a:buClr>
              <a:buSzPts val="900"/>
              <a:buFont typeface="Arial" charset="0"/>
              <a:buNone/>
            </a:pPr>
            <a:r>
              <a:rPr lang="en-US" altLang="ko-KR"/>
              <a:t>   thereof.</a:t>
            </a:r>
            <a:endParaRPr lang="ko-KR" altLang="en-US"/>
          </a:p>
        </p:txBody>
      </p:sp>
      <p:sp>
        <p:nvSpPr>
          <p:cNvPr id="13" name="모서리가 둥근 직사각형 12"/>
          <p:cNvSpPr/>
          <p:nvPr/>
        </p:nvSpPr>
        <p:spPr bwMode="auto">
          <a:xfrm>
            <a:off x="1123950" y="8482013"/>
            <a:ext cx="2376488" cy="266700"/>
          </a:xfrm>
          <a:prstGeom prst="roundRect">
            <a:avLst/>
          </a:prstGeom>
          <a:solidFill>
            <a:schemeClr val="bg1">
              <a:lumMod val="95000"/>
            </a:schemeClr>
          </a:solidFill>
          <a:ln w="9525" cap="flat" cmpd="sng" algn="ctr">
            <a:solidFill>
              <a:srgbClr val="000000"/>
            </a:solidFill>
            <a:prstDash val="solid"/>
            <a:round/>
            <a:headEnd type="none" w="med" len="med"/>
            <a:tailEnd type="none" w="med" len="med"/>
          </a:ln>
          <a:effectLst/>
        </p:spPr>
        <p:txBody>
          <a:bodyPr lIns="0" tIns="0" rIns="0" bIns="0" anchor="ctr"/>
          <a:lstStyle/>
          <a:p>
            <a:pPr algn="ctr">
              <a:lnSpc>
                <a:spcPct val="140000"/>
              </a:lnSpc>
              <a:defRPr/>
            </a:pPr>
            <a:r>
              <a:rPr lang="en-US" altLang="ko-KR"/>
              <a:t>Validity of Hosting this Event Again</a:t>
            </a:r>
            <a:endParaRPr lang="ko-KR" altLang="en-US"/>
          </a:p>
        </p:txBody>
      </p:sp>
      <p:sp>
        <p:nvSpPr>
          <p:cNvPr id="40973" name="슬라이드 번호 개체 틀 14"/>
          <p:cNvSpPr>
            <a:spLocks noGrp="1"/>
          </p:cNvSpPr>
          <p:nvPr>
            <p:ph type="sldNum" sz="quarter" idx="12"/>
          </p:nvPr>
        </p:nvSpPr>
        <p:spPr>
          <a:xfrm>
            <a:off x="3062288" y="9490075"/>
            <a:ext cx="514350" cy="381000"/>
          </a:xfrm>
          <a:noFill/>
        </p:spPr>
        <p:txBody>
          <a:bodyPr/>
          <a:lstStyle/>
          <a:p>
            <a:r>
              <a:rPr lang="en-US" altLang="ko-KR" smtClean="0"/>
              <a:t>10</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52"/>
          <p:cNvSpPr>
            <a:spLocks noChangeArrowheads="1"/>
          </p:cNvSpPr>
          <p:nvPr/>
        </p:nvSpPr>
        <p:spPr bwMode="auto">
          <a:xfrm>
            <a:off x="1123950" y="1271588"/>
            <a:ext cx="5334000" cy="304800"/>
          </a:xfrm>
          <a:prstGeom prst="rect">
            <a:avLst/>
          </a:prstGeom>
          <a:noFill/>
          <a:ln w="9525">
            <a:noFill/>
            <a:miter lim="800000"/>
            <a:headEnd/>
            <a:tailEnd/>
          </a:ln>
        </p:spPr>
        <p:txBody>
          <a:bodyPr wrap="none" anchor="ctr"/>
          <a:lstStyle/>
          <a:p>
            <a:pPr algn="dist"/>
            <a:r>
              <a:rPr lang="en-US" altLang="ko-KR" sz="1200" b="1"/>
              <a:t>3. Methodology</a:t>
            </a:r>
            <a:endParaRPr lang="ko-KR" altLang="en-US" sz="1200" b="1"/>
          </a:p>
        </p:txBody>
      </p:sp>
      <p:sp>
        <p:nvSpPr>
          <p:cNvPr id="43010" name="Rectangle 52"/>
          <p:cNvSpPr>
            <a:spLocks noChangeArrowheads="1"/>
          </p:cNvSpPr>
          <p:nvPr/>
        </p:nvSpPr>
        <p:spPr bwMode="auto">
          <a:xfrm>
            <a:off x="1125538" y="4143375"/>
            <a:ext cx="5334000" cy="304800"/>
          </a:xfrm>
          <a:prstGeom prst="rect">
            <a:avLst/>
          </a:prstGeom>
          <a:noFill/>
          <a:ln w="9525">
            <a:noFill/>
            <a:miter lim="800000"/>
            <a:headEnd/>
            <a:tailEnd/>
          </a:ln>
        </p:spPr>
        <p:txBody>
          <a:bodyPr wrap="none" anchor="ctr"/>
          <a:lstStyle/>
          <a:p>
            <a:pPr algn="dist"/>
            <a:r>
              <a:rPr lang="en-US" altLang="ko-KR" sz="1200" b="1"/>
              <a:t>4. Content</a:t>
            </a:r>
            <a:endParaRPr lang="ko-KR" altLang="en-US" sz="1200" b="1"/>
          </a:p>
        </p:txBody>
      </p:sp>
      <p:sp>
        <p:nvSpPr>
          <p:cNvPr id="43011" name="Text Box 4"/>
          <p:cNvSpPr txBox="1">
            <a:spLocks noChangeArrowheads="1"/>
          </p:cNvSpPr>
          <p:nvPr/>
        </p:nvSpPr>
        <p:spPr bwMode="auto">
          <a:xfrm>
            <a:off x="1122363" y="1712913"/>
            <a:ext cx="4827587" cy="2057400"/>
          </a:xfrm>
          <a:prstGeom prst="rect">
            <a:avLst/>
          </a:prstGeom>
          <a:noFill/>
          <a:ln w="9525">
            <a:noFill/>
            <a:miter lim="800000"/>
            <a:headEnd/>
            <a:tailEnd/>
          </a:ln>
        </p:spPr>
        <p:txBody>
          <a:bodyPr lIns="0" tIns="0" rIns="0" bIns="0">
            <a:spAutoFit/>
          </a:bodyPr>
          <a:lstStyle/>
          <a:p>
            <a:pPr algn="just">
              <a:lnSpc>
                <a:spcPct val="150000"/>
              </a:lnSpc>
            </a:pPr>
            <a:r>
              <a:rPr lang="en-US" altLang="ko-KR"/>
              <a:t>To ensure objectivity, we have conducted a comprehensive analysis and evaluation through survey, on-site observation, interviews with attendees, professionals and organizational committee members, and have referred to the data circulated by both the organizational committee and media. The area of the research was not limited to attendees of the exhibition alone but comprised the Taean-gun, Seosan-Si, Dangjin-gun, Hongseong-gun, Yaesan-gun and Bohryung-si</a:t>
            </a:r>
            <a:r>
              <a:rPr lang="ko-KR" altLang="en-US"/>
              <a:t> </a:t>
            </a:r>
            <a:r>
              <a:rPr lang="en-US" altLang="ko-KR"/>
              <a:t>areas to analyze the ripple effect on the Chungnam</a:t>
            </a:r>
            <a:r>
              <a:rPr lang="ko-KR" altLang="en-US"/>
              <a:t> </a:t>
            </a:r>
            <a:r>
              <a:rPr lang="en-US" altLang="ko-KR"/>
              <a:t>Area to acquire a more precise scoring of the analysis. A 7-point Likert scale, qualitative analysis to calculate intangible value through technical analysis and quantitative analysis that uses a statistical approach were all used in this study. </a:t>
            </a:r>
          </a:p>
        </p:txBody>
      </p:sp>
      <p:sp>
        <p:nvSpPr>
          <p:cNvPr id="43012" name="Text Box 4"/>
          <p:cNvSpPr txBox="1">
            <a:spLocks noChangeArrowheads="1"/>
          </p:cNvSpPr>
          <p:nvPr/>
        </p:nvSpPr>
        <p:spPr bwMode="auto">
          <a:xfrm>
            <a:off x="1122363" y="4570413"/>
            <a:ext cx="4827587" cy="4198937"/>
          </a:xfrm>
          <a:prstGeom prst="rect">
            <a:avLst/>
          </a:prstGeom>
          <a:noFill/>
          <a:ln w="9525">
            <a:noFill/>
            <a:miter lim="800000"/>
            <a:headEnd/>
            <a:tailEnd/>
          </a:ln>
        </p:spPr>
        <p:txBody>
          <a:bodyPr lIns="0" tIns="0" rIns="0" bIns="0">
            <a:spAutoFit/>
          </a:bodyPr>
          <a:lstStyle/>
          <a:p>
            <a:pPr algn="just">
              <a:lnSpc>
                <a:spcPct val="120000"/>
              </a:lnSpc>
            </a:pPr>
            <a:r>
              <a:rPr lang="en-US" altLang="ko-KR"/>
              <a:t>The Research on the Evaluation of an Analysis of the Impact Created in the Hosting of the 2009 Korea Floritopia is comprised of 6 chapters.</a:t>
            </a:r>
          </a:p>
          <a:p>
            <a:pPr algn="just">
              <a:lnSpc>
                <a:spcPct val="120000"/>
              </a:lnSpc>
            </a:pPr>
            <a:endParaRPr lang="en-US" altLang="ko-KR"/>
          </a:p>
          <a:p>
            <a:pPr algn="just">
              <a:lnSpc>
                <a:spcPct val="120000"/>
              </a:lnSpc>
            </a:pPr>
            <a:r>
              <a:rPr lang="en-US" altLang="ko-KR"/>
              <a:t>Chapter I, “Outline of the 2009 Korea Floritopia,” is an outline of the 2009 Korea Floritopia based on the evaluation and analysis of the expected effects in the actual hosting of the event as well as its bid background.</a:t>
            </a:r>
          </a:p>
          <a:p>
            <a:pPr algn="just">
              <a:lnSpc>
                <a:spcPct val="120000"/>
              </a:lnSpc>
            </a:pPr>
            <a:endParaRPr lang="en-US" altLang="ko-KR"/>
          </a:p>
          <a:p>
            <a:pPr algn="just">
              <a:lnSpc>
                <a:spcPct val="120000"/>
              </a:lnSpc>
            </a:pPr>
            <a:r>
              <a:rPr lang="en-US" altLang="ko-KR"/>
              <a:t>Chapter II, “Results and Major Accomplishments of the 2009 Korea Floritopia,” summarizes the results and accomplishments achieved through the hosting of the 2009 Korea Floritopia.</a:t>
            </a:r>
          </a:p>
          <a:p>
            <a:pPr algn="just">
              <a:lnSpc>
                <a:spcPct val="120000"/>
              </a:lnSpc>
            </a:pPr>
            <a:endParaRPr lang="en-US" altLang="ko-KR"/>
          </a:p>
          <a:p>
            <a:pPr algn="just">
              <a:lnSpc>
                <a:spcPct val="120000"/>
              </a:lnSpc>
            </a:pPr>
            <a:r>
              <a:rPr lang="en-US" altLang="ko-KR"/>
              <a:t>Chapter III, “Analysis of Visitors to the 2009 Korea Floritopia,” provides the results of an analysis of visitor trends, visitor characteristics and behavioral patterns. </a:t>
            </a:r>
          </a:p>
          <a:p>
            <a:pPr algn="just">
              <a:lnSpc>
                <a:spcPct val="120000"/>
              </a:lnSpc>
            </a:pPr>
            <a:endParaRPr lang="en-US" altLang="ko-KR"/>
          </a:p>
          <a:p>
            <a:pPr algn="just">
              <a:lnSpc>
                <a:spcPct val="120000"/>
              </a:lnSpc>
            </a:pPr>
            <a:r>
              <a:rPr lang="en-US" altLang="ko-KR"/>
              <a:t>Chapter IV, “Evaluation of Different Categories of the 2009 Korea Floritopia,” describes the level of satisfaction, the evaluation of the exhibition quality, effects of advertising and visitor attraction. </a:t>
            </a:r>
            <a:endParaRPr lang="ko-KR" altLang="ko-KR"/>
          </a:p>
          <a:p>
            <a:pPr algn="just">
              <a:lnSpc>
                <a:spcPct val="120000"/>
              </a:lnSpc>
            </a:pPr>
            <a:endParaRPr lang="en-US" altLang="ko-KR"/>
          </a:p>
          <a:p>
            <a:pPr algn="just">
              <a:lnSpc>
                <a:spcPct val="120000"/>
              </a:lnSpc>
            </a:pPr>
            <a:r>
              <a:rPr lang="en-US" altLang="ko-KR"/>
              <a:t>Chapter V, “Analysis of the Ripple Effects of the 2009 Korea Floritopia,” describes the expected economic, social and cultural effects on the local region.</a:t>
            </a:r>
          </a:p>
          <a:p>
            <a:pPr algn="just">
              <a:lnSpc>
                <a:spcPct val="120000"/>
              </a:lnSpc>
            </a:pPr>
            <a:endParaRPr lang="en-US" altLang="ko-KR"/>
          </a:p>
          <a:p>
            <a:pPr algn="just">
              <a:lnSpc>
                <a:spcPct val="120000"/>
              </a:lnSpc>
            </a:pPr>
            <a:r>
              <a:rPr lang="en-US" altLang="ko-KR"/>
              <a:t>Chapter VI, “Validity in Hosting Future Korea Floritopias,” describes the validity of hosting such events in the future and examines successful post-exhibition cases for possible benchmarking. </a:t>
            </a:r>
          </a:p>
        </p:txBody>
      </p:sp>
      <p:sp>
        <p:nvSpPr>
          <p:cNvPr id="43013" name="슬라이드 번호 개체 틀 5"/>
          <p:cNvSpPr>
            <a:spLocks noGrp="1"/>
          </p:cNvSpPr>
          <p:nvPr>
            <p:ph type="sldNum" sz="quarter" idx="12"/>
          </p:nvPr>
        </p:nvSpPr>
        <p:spPr>
          <a:noFill/>
        </p:spPr>
        <p:txBody>
          <a:bodyPr/>
          <a:lstStyle/>
          <a:p>
            <a:r>
              <a:rPr lang="en-US" altLang="ko-KR" smtClean="0"/>
              <a:t>11</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50"/>
          <p:cNvSpPr txBox="1">
            <a:spLocks noChangeArrowheads="1"/>
          </p:cNvSpPr>
          <p:nvPr/>
        </p:nvSpPr>
        <p:spPr bwMode="auto">
          <a:xfrm>
            <a:off x="1052513" y="976313"/>
            <a:ext cx="3725862" cy="304800"/>
          </a:xfrm>
          <a:prstGeom prst="rect">
            <a:avLst/>
          </a:prstGeom>
          <a:noFill/>
          <a:ln w="9525">
            <a:noFill/>
            <a:miter lim="800000"/>
            <a:headEnd/>
            <a:tailEnd/>
          </a:ln>
        </p:spPr>
        <p:txBody>
          <a:bodyPr wrap="none">
            <a:spAutoFit/>
          </a:bodyPr>
          <a:lstStyle/>
          <a:p>
            <a:r>
              <a:rPr lang="en-US" altLang="ko-KR" sz="1400" b="1"/>
              <a:t>Section 2. Outline of the 2009 Korea Floritopia</a:t>
            </a:r>
            <a:endParaRPr lang="ko-KR" altLang="en-US" sz="1400" b="1"/>
          </a:p>
        </p:txBody>
      </p:sp>
      <p:sp>
        <p:nvSpPr>
          <p:cNvPr id="44034" name="Rectangle 52"/>
          <p:cNvSpPr>
            <a:spLocks noChangeArrowheads="1"/>
          </p:cNvSpPr>
          <p:nvPr/>
        </p:nvSpPr>
        <p:spPr bwMode="auto">
          <a:xfrm>
            <a:off x="1123950" y="1552575"/>
            <a:ext cx="5334000" cy="304800"/>
          </a:xfrm>
          <a:prstGeom prst="rect">
            <a:avLst/>
          </a:prstGeom>
          <a:noFill/>
          <a:ln w="9525">
            <a:noFill/>
            <a:miter lim="800000"/>
            <a:headEnd/>
            <a:tailEnd/>
          </a:ln>
        </p:spPr>
        <p:txBody>
          <a:bodyPr wrap="none" anchor="ctr"/>
          <a:lstStyle/>
          <a:p>
            <a:pPr algn="dist"/>
            <a:r>
              <a:rPr lang="en-US" altLang="ko-KR" sz="1200" b="1"/>
              <a:t>1. Significance of Hosting the 2009 Korea Floritopia</a:t>
            </a:r>
            <a:endParaRPr lang="ko-KR" altLang="en-US" sz="1200" b="1"/>
          </a:p>
        </p:txBody>
      </p:sp>
      <p:sp>
        <p:nvSpPr>
          <p:cNvPr id="44035" name="Rectangle 52"/>
          <p:cNvSpPr>
            <a:spLocks noChangeArrowheads="1"/>
          </p:cNvSpPr>
          <p:nvPr/>
        </p:nvSpPr>
        <p:spPr bwMode="auto">
          <a:xfrm>
            <a:off x="1125538" y="4432300"/>
            <a:ext cx="5334000" cy="304800"/>
          </a:xfrm>
          <a:prstGeom prst="rect">
            <a:avLst/>
          </a:prstGeom>
          <a:noFill/>
          <a:ln w="9525">
            <a:noFill/>
            <a:miter lim="800000"/>
            <a:headEnd/>
            <a:tailEnd/>
          </a:ln>
        </p:spPr>
        <p:txBody>
          <a:bodyPr wrap="none" anchor="ctr"/>
          <a:lstStyle/>
          <a:p>
            <a:pPr algn="dist"/>
            <a:r>
              <a:rPr lang="en-US" altLang="ko-KR" sz="1200" b="1"/>
              <a:t>2. Reasons for hosting the 2009 Korea Floritopia in Anmyeondo</a:t>
            </a:r>
            <a:endParaRPr lang="ko-KR" altLang="en-US" sz="1200" b="1"/>
          </a:p>
        </p:txBody>
      </p:sp>
      <p:sp>
        <p:nvSpPr>
          <p:cNvPr id="44036" name="Rectangle 3"/>
          <p:cNvSpPr>
            <a:spLocks noChangeArrowheads="1"/>
          </p:cNvSpPr>
          <p:nvPr/>
        </p:nvSpPr>
        <p:spPr bwMode="auto">
          <a:xfrm>
            <a:off x="1311275" y="2012950"/>
            <a:ext cx="4638675" cy="492125"/>
          </a:xfrm>
          <a:prstGeom prst="rect">
            <a:avLst/>
          </a:prstGeom>
          <a:noFill/>
          <a:ln w="9525" algn="ctr">
            <a:solidFill>
              <a:schemeClr val="tx1"/>
            </a:solidFill>
            <a:miter lim="800000"/>
            <a:headEnd/>
            <a:tailEnd/>
          </a:ln>
        </p:spPr>
        <p:txBody>
          <a:bodyPr wrap="none" anchor="ctr"/>
          <a:lstStyle/>
          <a:p>
            <a:pPr marL="266700">
              <a:lnSpc>
                <a:spcPct val="140000"/>
              </a:lnSpc>
            </a:pPr>
            <a:r>
              <a:rPr lang="en-US" altLang="ko-KR"/>
              <a:t>Providing an opportunity to revitalize a local economy devastated by an oil spill</a:t>
            </a:r>
            <a:endParaRPr lang="ko-KR" altLang="en-US"/>
          </a:p>
        </p:txBody>
      </p:sp>
      <p:sp>
        <p:nvSpPr>
          <p:cNvPr id="44037" name="Rectangle 15"/>
          <p:cNvSpPr>
            <a:spLocks noChangeArrowheads="1"/>
          </p:cNvSpPr>
          <p:nvPr/>
        </p:nvSpPr>
        <p:spPr bwMode="auto">
          <a:xfrm>
            <a:off x="1125538" y="2143125"/>
            <a:ext cx="288925" cy="288925"/>
          </a:xfrm>
          <a:prstGeom prst="rect">
            <a:avLst/>
          </a:prstGeom>
          <a:solidFill>
            <a:srgbClr val="C0C0C0"/>
          </a:solidFill>
          <a:ln w="9525">
            <a:solidFill>
              <a:schemeClr val="tx1"/>
            </a:solidFill>
            <a:miter lim="800000"/>
            <a:headEnd/>
            <a:tailEnd/>
          </a:ln>
        </p:spPr>
        <p:txBody>
          <a:bodyPr wrap="none" anchor="ctr"/>
          <a:lstStyle/>
          <a:p>
            <a:pPr algn="ctr">
              <a:lnSpc>
                <a:spcPct val="140000"/>
              </a:lnSpc>
            </a:pPr>
            <a:r>
              <a:rPr lang="en-US" altLang="ko-KR" sz="1200"/>
              <a:t>1</a:t>
            </a:r>
            <a:endParaRPr lang="ko-KR" altLang="ko-KR" sz="1200"/>
          </a:p>
        </p:txBody>
      </p:sp>
      <p:sp>
        <p:nvSpPr>
          <p:cNvPr id="44038" name="Rectangle 3"/>
          <p:cNvSpPr>
            <a:spLocks noChangeArrowheads="1"/>
          </p:cNvSpPr>
          <p:nvPr/>
        </p:nvSpPr>
        <p:spPr bwMode="auto">
          <a:xfrm>
            <a:off x="1311275" y="2589213"/>
            <a:ext cx="4638675" cy="492125"/>
          </a:xfrm>
          <a:prstGeom prst="rect">
            <a:avLst/>
          </a:prstGeom>
          <a:noFill/>
          <a:ln w="9525" algn="ctr">
            <a:solidFill>
              <a:schemeClr val="tx1"/>
            </a:solidFill>
            <a:miter lim="800000"/>
            <a:headEnd/>
            <a:tailEnd/>
          </a:ln>
        </p:spPr>
        <p:txBody>
          <a:bodyPr anchor="ctr"/>
          <a:lstStyle/>
          <a:p>
            <a:pPr marL="182563"/>
            <a:r>
              <a:rPr lang="en-US" altLang="ko-KR"/>
              <a:t>Enhancement of national value through the successful hosting of the internationally-approved 2009 Korea Floritopia as well as quantitatively and qualitatively developing the Korean floral industry</a:t>
            </a:r>
            <a:endParaRPr lang="ko-KR" altLang="en-US"/>
          </a:p>
        </p:txBody>
      </p:sp>
      <p:sp>
        <p:nvSpPr>
          <p:cNvPr id="44039" name="Rectangle 15"/>
          <p:cNvSpPr>
            <a:spLocks noChangeArrowheads="1"/>
          </p:cNvSpPr>
          <p:nvPr/>
        </p:nvSpPr>
        <p:spPr bwMode="auto">
          <a:xfrm>
            <a:off x="1117600" y="2647950"/>
            <a:ext cx="288925" cy="288925"/>
          </a:xfrm>
          <a:prstGeom prst="rect">
            <a:avLst/>
          </a:prstGeom>
          <a:solidFill>
            <a:srgbClr val="C0C0C0"/>
          </a:solidFill>
          <a:ln w="9525">
            <a:solidFill>
              <a:schemeClr val="tx1"/>
            </a:solidFill>
            <a:miter lim="800000"/>
            <a:headEnd/>
            <a:tailEnd/>
          </a:ln>
        </p:spPr>
        <p:txBody>
          <a:bodyPr wrap="none" anchor="ctr"/>
          <a:lstStyle/>
          <a:p>
            <a:pPr algn="ctr">
              <a:lnSpc>
                <a:spcPct val="140000"/>
              </a:lnSpc>
            </a:pPr>
            <a:r>
              <a:rPr lang="en-US" altLang="ko-KR" sz="1200"/>
              <a:t>2</a:t>
            </a:r>
            <a:endParaRPr lang="ko-KR" altLang="ko-KR" sz="1200"/>
          </a:p>
        </p:txBody>
      </p:sp>
      <p:sp>
        <p:nvSpPr>
          <p:cNvPr id="44040" name="Rectangle 3"/>
          <p:cNvSpPr>
            <a:spLocks noChangeArrowheads="1"/>
          </p:cNvSpPr>
          <p:nvPr/>
        </p:nvSpPr>
        <p:spPr bwMode="auto">
          <a:xfrm>
            <a:off x="1311275" y="3152775"/>
            <a:ext cx="4638675" cy="492125"/>
          </a:xfrm>
          <a:prstGeom prst="rect">
            <a:avLst/>
          </a:prstGeom>
          <a:noFill/>
          <a:ln w="9525" algn="ctr">
            <a:solidFill>
              <a:schemeClr val="tx1"/>
            </a:solidFill>
            <a:miter lim="800000"/>
            <a:headEnd/>
            <a:tailEnd/>
          </a:ln>
        </p:spPr>
        <p:txBody>
          <a:bodyPr anchor="ctr"/>
          <a:lstStyle/>
          <a:p>
            <a:pPr marL="182563"/>
            <a:r>
              <a:rPr lang="en-US" altLang="ko-KR"/>
              <a:t>Development of a “Culture and Tourism” Attraction,  full of flowers and natural beauties, by hosting the leading 21</a:t>
            </a:r>
            <a:r>
              <a:rPr lang="en-US" altLang="ko-KR" baseline="30000"/>
              <a:t>st</a:t>
            </a:r>
            <a:r>
              <a:rPr lang="en-US" altLang="ko-KR"/>
              <a:t> Century Floral Exhibition</a:t>
            </a:r>
            <a:endParaRPr lang="ko-KR" altLang="en-US"/>
          </a:p>
        </p:txBody>
      </p:sp>
      <p:sp>
        <p:nvSpPr>
          <p:cNvPr id="44041" name="Rectangle 15"/>
          <p:cNvSpPr>
            <a:spLocks noChangeArrowheads="1"/>
          </p:cNvSpPr>
          <p:nvPr/>
        </p:nvSpPr>
        <p:spPr bwMode="auto">
          <a:xfrm>
            <a:off x="1117600" y="3224213"/>
            <a:ext cx="288925" cy="288925"/>
          </a:xfrm>
          <a:prstGeom prst="rect">
            <a:avLst/>
          </a:prstGeom>
          <a:solidFill>
            <a:srgbClr val="C0C0C0"/>
          </a:solidFill>
          <a:ln w="9525">
            <a:solidFill>
              <a:schemeClr val="tx1"/>
            </a:solidFill>
            <a:miter lim="800000"/>
            <a:headEnd/>
            <a:tailEnd/>
          </a:ln>
        </p:spPr>
        <p:txBody>
          <a:bodyPr wrap="none" anchor="ctr"/>
          <a:lstStyle/>
          <a:p>
            <a:pPr algn="ctr">
              <a:lnSpc>
                <a:spcPct val="140000"/>
              </a:lnSpc>
            </a:pPr>
            <a:r>
              <a:rPr lang="en-US" altLang="ko-KR" sz="1200"/>
              <a:t>3</a:t>
            </a:r>
            <a:endParaRPr lang="ko-KR" altLang="ko-KR" sz="1200"/>
          </a:p>
        </p:txBody>
      </p:sp>
      <p:sp>
        <p:nvSpPr>
          <p:cNvPr id="44042" name="Rectangle 3"/>
          <p:cNvSpPr>
            <a:spLocks noChangeArrowheads="1"/>
          </p:cNvSpPr>
          <p:nvPr/>
        </p:nvSpPr>
        <p:spPr bwMode="auto">
          <a:xfrm>
            <a:off x="1311275" y="3729038"/>
            <a:ext cx="4638675" cy="492125"/>
          </a:xfrm>
          <a:prstGeom prst="rect">
            <a:avLst/>
          </a:prstGeom>
          <a:noFill/>
          <a:ln w="9525" algn="ctr">
            <a:solidFill>
              <a:schemeClr val="tx1"/>
            </a:solidFill>
            <a:miter lim="800000"/>
            <a:headEnd/>
            <a:tailEnd/>
          </a:ln>
        </p:spPr>
        <p:txBody>
          <a:bodyPr anchor="ctr"/>
          <a:lstStyle/>
          <a:p>
            <a:pPr marL="182563"/>
            <a:r>
              <a:rPr lang="en-US" altLang="ko-KR"/>
              <a:t>Providing a new motivation for a green, environmentally-friendly lifestyle and capturing the hearts of the global community through a common love of flowers and nature. </a:t>
            </a:r>
            <a:endParaRPr lang="ko-KR" altLang="en-US"/>
          </a:p>
        </p:txBody>
      </p:sp>
      <p:sp>
        <p:nvSpPr>
          <p:cNvPr id="44043" name="Rectangle 15"/>
          <p:cNvSpPr>
            <a:spLocks noChangeArrowheads="1"/>
          </p:cNvSpPr>
          <p:nvPr/>
        </p:nvSpPr>
        <p:spPr bwMode="auto">
          <a:xfrm>
            <a:off x="1117600" y="3800475"/>
            <a:ext cx="288925" cy="288925"/>
          </a:xfrm>
          <a:prstGeom prst="rect">
            <a:avLst/>
          </a:prstGeom>
          <a:solidFill>
            <a:srgbClr val="C0C0C0"/>
          </a:solidFill>
          <a:ln w="9525">
            <a:solidFill>
              <a:schemeClr val="tx1"/>
            </a:solidFill>
            <a:miter lim="800000"/>
            <a:headEnd/>
            <a:tailEnd/>
          </a:ln>
        </p:spPr>
        <p:txBody>
          <a:bodyPr wrap="none" anchor="ctr"/>
          <a:lstStyle/>
          <a:p>
            <a:pPr algn="ctr">
              <a:lnSpc>
                <a:spcPct val="140000"/>
              </a:lnSpc>
            </a:pPr>
            <a:r>
              <a:rPr lang="en-US" altLang="ko-KR" sz="1200"/>
              <a:t>4</a:t>
            </a:r>
            <a:endParaRPr lang="ko-KR" altLang="ko-KR" sz="1200"/>
          </a:p>
        </p:txBody>
      </p:sp>
      <p:sp>
        <p:nvSpPr>
          <p:cNvPr id="44044" name="Text Box 4"/>
          <p:cNvSpPr txBox="1">
            <a:spLocks noChangeArrowheads="1"/>
          </p:cNvSpPr>
          <p:nvPr/>
        </p:nvSpPr>
        <p:spPr bwMode="auto">
          <a:xfrm>
            <a:off x="1193800" y="4822825"/>
            <a:ext cx="4972050" cy="1277938"/>
          </a:xfrm>
          <a:prstGeom prst="rect">
            <a:avLst/>
          </a:prstGeom>
          <a:noFill/>
          <a:ln w="9525">
            <a:noFill/>
            <a:miter lim="800000"/>
            <a:headEnd/>
            <a:tailEnd/>
          </a:ln>
        </p:spPr>
        <p:txBody>
          <a:bodyPr lIns="0" tIns="0" rIns="0" bIns="0">
            <a:spAutoFit/>
          </a:bodyPr>
          <a:lstStyle/>
          <a:p>
            <a:pPr algn="just">
              <a:lnSpc>
                <a:spcPct val="120000"/>
              </a:lnSpc>
            </a:pPr>
            <a:r>
              <a:rPr lang="ko-KR" altLang="en-US"/>
              <a:t>○ </a:t>
            </a:r>
            <a:r>
              <a:rPr lang="en-US" altLang="ko-KR"/>
              <a:t>Center of the Chungcheongnam-do</a:t>
            </a:r>
            <a:r>
              <a:rPr lang="ko-KR" altLang="en-US"/>
              <a:t> </a:t>
            </a:r>
            <a:r>
              <a:rPr lang="en-US" altLang="ko-KR"/>
              <a:t>floral industry</a:t>
            </a:r>
          </a:p>
          <a:p>
            <a:pPr algn="just">
              <a:lnSpc>
                <a:spcPct val="120000"/>
              </a:lnSpc>
            </a:pPr>
            <a:r>
              <a:rPr lang="en-US" altLang="ko-KR"/>
              <a:t>     (45% of the floral industry: Taean, Seosan, Dangjin) </a:t>
            </a:r>
          </a:p>
          <a:p>
            <a:pPr algn="just">
              <a:lnSpc>
                <a:spcPct val="120000"/>
              </a:lnSpc>
            </a:pPr>
            <a:r>
              <a:rPr lang="en-US" altLang="ko-KR"/>
              <a:t>○ Optimum oceanic climate to provide high-end quality flowers</a:t>
            </a:r>
            <a:endParaRPr lang="ko-KR" altLang="en-US"/>
          </a:p>
          <a:p>
            <a:pPr algn="just">
              <a:lnSpc>
                <a:spcPct val="120000"/>
              </a:lnSpc>
            </a:pPr>
            <a:r>
              <a:rPr lang="ko-KR" altLang="en-US"/>
              <a:t>○ </a:t>
            </a:r>
            <a:r>
              <a:rPr lang="en-US" altLang="ko-KR"/>
              <a:t>Potential for becoming a leading globaly tourist attraction as the only domestic National              </a:t>
            </a:r>
          </a:p>
          <a:p>
            <a:pPr algn="just">
              <a:lnSpc>
                <a:spcPct val="120000"/>
              </a:lnSpc>
            </a:pPr>
            <a:r>
              <a:rPr lang="en-US" altLang="ko-KR"/>
              <a:t>     Oceanic Park</a:t>
            </a:r>
            <a:endParaRPr lang="ko-KR" altLang="en-US"/>
          </a:p>
          <a:p>
            <a:pPr algn="just">
              <a:lnSpc>
                <a:spcPct val="120000"/>
              </a:lnSpc>
            </a:pPr>
            <a:r>
              <a:rPr lang="ko-KR" altLang="en-US"/>
              <a:t>○ </a:t>
            </a:r>
            <a:r>
              <a:rPr lang="en-US" altLang="ko-KR"/>
              <a:t>Enhancing the status and brand value of Chungcheongnam-do as well as becoming a central</a:t>
            </a:r>
          </a:p>
          <a:p>
            <a:pPr algn="just">
              <a:lnSpc>
                <a:spcPct val="120000"/>
              </a:lnSpc>
            </a:pPr>
            <a:r>
              <a:rPr lang="en-US" altLang="ko-KR"/>
              <a:t>     point for culture and tourism</a:t>
            </a:r>
            <a:endParaRPr lang="ko-KR" altLang="en-US"/>
          </a:p>
        </p:txBody>
      </p:sp>
      <p:pic>
        <p:nvPicPr>
          <p:cNvPr id="44045" name="Picture 4" descr="C:\Documents and Settings\Administrator\바탕 화면\크기변환_사본 -DSC_0419.jpg"/>
          <p:cNvPicPr>
            <a:picLocks noChangeAspect="1" noChangeArrowheads="1"/>
          </p:cNvPicPr>
          <p:nvPr/>
        </p:nvPicPr>
        <p:blipFill>
          <a:blip r:embed="rId2" cstate="print"/>
          <a:srcRect/>
          <a:stretch>
            <a:fillRect/>
          </a:stretch>
        </p:blipFill>
        <p:spPr bwMode="auto">
          <a:xfrm>
            <a:off x="1195388" y="6197600"/>
            <a:ext cx="4826000" cy="3076575"/>
          </a:xfrm>
          <a:prstGeom prst="rect">
            <a:avLst/>
          </a:prstGeom>
          <a:noFill/>
          <a:ln w="9525">
            <a:solidFill>
              <a:schemeClr val="tx1"/>
            </a:solidFill>
            <a:miter lim="800000"/>
            <a:headEnd/>
            <a:tailEnd/>
          </a:ln>
        </p:spPr>
      </p:pic>
      <p:sp>
        <p:nvSpPr>
          <p:cNvPr id="44046" name="슬라이드 번호 개체 틀 14"/>
          <p:cNvSpPr>
            <a:spLocks noGrp="1"/>
          </p:cNvSpPr>
          <p:nvPr>
            <p:ph type="sldNum" sz="quarter" idx="12"/>
          </p:nvPr>
        </p:nvSpPr>
        <p:spPr>
          <a:noFill/>
        </p:spPr>
        <p:txBody>
          <a:bodyPr/>
          <a:lstStyle/>
          <a:p>
            <a:r>
              <a:rPr lang="en-US" altLang="ko-KR" smtClean="0"/>
              <a:t>12</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52"/>
          <p:cNvSpPr>
            <a:spLocks noChangeArrowheads="1"/>
          </p:cNvSpPr>
          <p:nvPr/>
        </p:nvSpPr>
        <p:spPr bwMode="auto">
          <a:xfrm>
            <a:off x="1123950" y="1271588"/>
            <a:ext cx="5334000" cy="304800"/>
          </a:xfrm>
          <a:prstGeom prst="rect">
            <a:avLst/>
          </a:prstGeom>
          <a:noFill/>
          <a:ln w="9525">
            <a:noFill/>
            <a:miter lim="800000"/>
            <a:headEnd/>
            <a:tailEnd/>
          </a:ln>
        </p:spPr>
        <p:txBody>
          <a:bodyPr wrap="none" anchor="ctr"/>
          <a:lstStyle/>
          <a:p>
            <a:pPr algn="dist"/>
            <a:r>
              <a:rPr lang="en-US" altLang="ko-KR" sz="1200" b="1"/>
              <a:t>3. Summary of Events</a:t>
            </a:r>
            <a:endParaRPr lang="ko-KR" altLang="en-US" sz="1200" b="1"/>
          </a:p>
        </p:txBody>
      </p:sp>
      <p:sp>
        <p:nvSpPr>
          <p:cNvPr id="45058" name="Text Box 4"/>
          <p:cNvSpPr txBox="1">
            <a:spLocks noChangeArrowheads="1"/>
          </p:cNvSpPr>
          <p:nvPr/>
        </p:nvSpPr>
        <p:spPr bwMode="auto">
          <a:xfrm>
            <a:off x="1125538" y="1712913"/>
            <a:ext cx="4827587" cy="7315200"/>
          </a:xfrm>
          <a:prstGeom prst="rect">
            <a:avLst/>
          </a:prstGeom>
          <a:noFill/>
          <a:ln w="9525">
            <a:noFill/>
            <a:miter lim="800000"/>
            <a:headEnd/>
            <a:tailEnd/>
          </a:ln>
        </p:spPr>
        <p:txBody>
          <a:bodyPr lIns="0" tIns="0" rIns="0" bIns="0">
            <a:spAutoFit/>
          </a:bodyPr>
          <a:lstStyle/>
          <a:p>
            <a:pPr marL="180975" indent="-180975" algn="just">
              <a:lnSpc>
                <a:spcPts val="1600"/>
              </a:lnSpc>
            </a:pPr>
            <a:r>
              <a:rPr lang="ko-KR" altLang="en-US"/>
              <a:t>○  </a:t>
            </a:r>
            <a:r>
              <a:rPr lang="en-US" altLang="ko-KR"/>
              <a:t>Official Name: KOREA FLORITOPIA 2009</a:t>
            </a:r>
          </a:p>
          <a:p>
            <a:pPr marL="180975" indent="-180975" algn="just">
              <a:lnSpc>
                <a:spcPts val="1600"/>
              </a:lnSpc>
            </a:pPr>
            <a:r>
              <a:rPr lang="ko-KR" altLang="en-US"/>
              <a:t>○  </a:t>
            </a:r>
            <a:r>
              <a:rPr lang="en-US" altLang="ko-KR"/>
              <a:t>Period: 2009. 4. 24 (Fri) ~</a:t>
            </a:r>
            <a:r>
              <a:rPr lang="ko-KR" altLang="en-US"/>
              <a:t> </a:t>
            </a:r>
            <a:r>
              <a:rPr lang="en-US" altLang="ko-KR"/>
              <a:t>5. 20 (Wed), 27</a:t>
            </a:r>
            <a:r>
              <a:rPr lang="ko-KR" altLang="en-US"/>
              <a:t> </a:t>
            </a:r>
            <a:r>
              <a:rPr lang="en-US" altLang="ko-KR"/>
              <a:t>days</a:t>
            </a:r>
          </a:p>
          <a:p>
            <a:pPr marL="180975" indent="-180975" algn="just">
              <a:lnSpc>
                <a:spcPts val="1600"/>
              </a:lnSpc>
            </a:pPr>
            <a:r>
              <a:rPr lang="en-US" altLang="ko-KR"/>
              <a:t>○  Location: Chungcheongnam, Taean-gun, Anmyeon-eup, Seungeon-ri, kkotji</a:t>
            </a:r>
            <a:r>
              <a:rPr lang="ko-KR" altLang="en-US"/>
              <a:t>ㆍ</a:t>
            </a:r>
            <a:r>
              <a:rPr lang="en-US" altLang="ko-KR"/>
              <a:t>Arboretum</a:t>
            </a:r>
          </a:p>
          <a:p>
            <a:pPr marL="180975" indent="-180975" algn="just">
              <a:lnSpc>
                <a:spcPts val="1600"/>
              </a:lnSpc>
            </a:pPr>
            <a:r>
              <a:rPr lang="en-US" altLang="ko-KR"/>
              <a:t>    -  Main Exhibition: 137,000 pyung in the kkotji area, for outside exhibitions meeting AIPH </a:t>
            </a:r>
            <a:r>
              <a:rPr lang="ko-KR" altLang="en-US"/>
              <a:t>   </a:t>
            </a:r>
          </a:p>
          <a:p>
            <a:pPr marL="180975" indent="-180975" algn="just">
              <a:lnSpc>
                <a:spcPts val="1600"/>
              </a:lnSpc>
            </a:pPr>
            <a:r>
              <a:rPr lang="en-US" altLang="ko-KR"/>
              <a:t>       standards</a:t>
            </a:r>
            <a:r>
              <a:rPr lang="ko-KR" altLang="en-US"/>
              <a:t> </a:t>
            </a:r>
          </a:p>
          <a:p>
            <a:pPr marL="180975" indent="-180975" algn="just">
              <a:lnSpc>
                <a:spcPts val="1600"/>
              </a:lnSpc>
            </a:pPr>
            <a:r>
              <a:rPr lang="ko-KR" altLang="en-US"/>
              <a:t>    </a:t>
            </a:r>
            <a:r>
              <a:rPr lang="en-US" altLang="ko-KR"/>
              <a:t>-  Minor Exhibition: 103,000 pyung in the Arboretum for outdoor exhibitions</a:t>
            </a:r>
          </a:p>
          <a:p>
            <a:pPr marL="180975" indent="-180975" algn="just">
              <a:lnSpc>
                <a:spcPts val="1600"/>
              </a:lnSpc>
            </a:pPr>
            <a:r>
              <a:rPr lang="ko-KR" altLang="en-US"/>
              <a:t>○  </a:t>
            </a:r>
            <a:r>
              <a:rPr lang="en-US" altLang="ko-KR"/>
              <a:t>Main Theme: Flowers, Oceans &amp; Dreams</a:t>
            </a:r>
          </a:p>
          <a:p>
            <a:pPr marL="180975" indent="-180975" algn="just">
              <a:lnSpc>
                <a:spcPts val="1600"/>
              </a:lnSpc>
            </a:pPr>
            <a:r>
              <a:rPr lang="en-US" altLang="ko-KR"/>
              <a:t>    -  Minor Theme</a:t>
            </a:r>
            <a:r>
              <a:rPr lang="ko-KR" altLang="en-US"/>
              <a:t> ①</a:t>
            </a:r>
            <a:r>
              <a:rPr lang="en-US" altLang="ko-KR"/>
              <a:t>: Enrichment of life through flowers</a:t>
            </a:r>
          </a:p>
          <a:p>
            <a:pPr marL="180975" indent="-180975" algn="just">
              <a:lnSpc>
                <a:spcPts val="1600"/>
              </a:lnSpc>
            </a:pPr>
            <a:r>
              <a:rPr lang="ko-KR" altLang="en-US"/>
              <a:t>    </a:t>
            </a:r>
            <a:r>
              <a:rPr lang="en-US" altLang="ko-KR"/>
              <a:t>-  Minor Theme</a:t>
            </a:r>
            <a:r>
              <a:rPr lang="ko-KR" altLang="en-US"/>
              <a:t> ②</a:t>
            </a:r>
            <a:r>
              <a:rPr lang="en-US" altLang="ko-KR"/>
              <a:t>: Capturing the hearts of 1 million volunteers and the future of Taean</a:t>
            </a:r>
          </a:p>
          <a:p>
            <a:pPr marL="180975" indent="-180975" algn="just">
              <a:lnSpc>
                <a:spcPts val="1600"/>
              </a:lnSpc>
            </a:pPr>
            <a:r>
              <a:rPr lang="ko-KR" altLang="en-US"/>
              <a:t>○  </a:t>
            </a:r>
            <a:r>
              <a:rPr lang="en-US" altLang="ko-KR"/>
              <a:t>Characteristics: </a:t>
            </a:r>
          </a:p>
          <a:p>
            <a:pPr marL="180975" indent="-180975" algn="just">
              <a:lnSpc>
                <a:spcPts val="1600"/>
              </a:lnSpc>
            </a:pPr>
            <a:r>
              <a:rPr lang="en-US" altLang="ko-KR"/>
              <a:t>    - Establishment of the domestic floral industry through the expansion of the flower   </a:t>
            </a:r>
          </a:p>
          <a:p>
            <a:pPr marL="180975" indent="-180975" algn="just">
              <a:lnSpc>
                <a:spcPts val="1600"/>
              </a:lnSpc>
            </a:pPr>
            <a:r>
              <a:rPr lang="en-US" altLang="ko-KR"/>
              <a:t>       consumption culture</a:t>
            </a:r>
          </a:p>
          <a:p>
            <a:pPr marL="180975" indent="-180975" algn="just">
              <a:lnSpc>
                <a:spcPts val="1600"/>
              </a:lnSpc>
            </a:pPr>
            <a:r>
              <a:rPr lang="en-US" altLang="ko-KR"/>
              <a:t>    - International exhibition meeting the standards of the central government and the AIPH</a:t>
            </a:r>
            <a:r>
              <a:rPr lang="ko-KR" altLang="en-US"/>
              <a:t>   </a:t>
            </a:r>
          </a:p>
          <a:p>
            <a:pPr marL="180975" indent="-180975" algn="just">
              <a:lnSpc>
                <a:spcPts val="1600"/>
              </a:lnSpc>
            </a:pPr>
            <a:r>
              <a:rPr lang="en-US" altLang="ko-KR"/>
              <a:t>       (A2, </a:t>
            </a:r>
            <a:r>
              <a:rPr lang="ko-KR" altLang="en-US"/>
              <a:t> </a:t>
            </a:r>
            <a:r>
              <a:rPr lang="en-US" altLang="ko-KR"/>
              <a:t>domestic exhibition)</a:t>
            </a:r>
          </a:p>
          <a:p>
            <a:pPr marL="180975" indent="-180975" algn="just">
              <a:lnSpc>
                <a:spcPts val="1600"/>
              </a:lnSpc>
            </a:pPr>
            <a:r>
              <a:rPr lang="en-US" altLang="ko-KR"/>
              <a:t>    - Restoration of the West coast area previously damaged by a large oil spill and the </a:t>
            </a:r>
          </a:p>
          <a:p>
            <a:pPr marL="180975" indent="-180975" algn="just">
              <a:lnSpc>
                <a:spcPts val="1600"/>
              </a:lnSpc>
            </a:pPr>
            <a:r>
              <a:rPr lang="en-US" altLang="ko-KR"/>
              <a:t>       promotion of the local economy</a:t>
            </a:r>
          </a:p>
          <a:p>
            <a:pPr marL="180975" indent="-180975" algn="just">
              <a:lnSpc>
                <a:spcPts val="1600"/>
              </a:lnSpc>
            </a:pPr>
            <a:r>
              <a:rPr lang="en-US" altLang="ko-KR"/>
              <a:t>○  Total number of visitors: 1,982,538</a:t>
            </a:r>
            <a:r>
              <a:rPr lang="ko-KR" altLang="en-US"/>
              <a:t> </a:t>
            </a:r>
            <a:r>
              <a:rPr lang="en-US" altLang="ko-KR"/>
              <a:t>people (Set goal:</a:t>
            </a:r>
            <a:r>
              <a:rPr lang="ko-KR" altLang="en-US"/>
              <a:t> </a:t>
            </a:r>
            <a:r>
              <a:rPr lang="en-US" altLang="ko-KR"/>
              <a:t>1.1 million visitors)</a:t>
            </a:r>
          </a:p>
          <a:p>
            <a:pPr marL="180975" indent="-180975" algn="just">
              <a:lnSpc>
                <a:spcPts val="1600"/>
              </a:lnSpc>
            </a:pPr>
            <a:r>
              <a:rPr lang="en-US" altLang="ko-KR"/>
              <a:t>○  Participants: 22</a:t>
            </a:r>
            <a:r>
              <a:rPr lang="ko-KR" altLang="en-US"/>
              <a:t> </a:t>
            </a:r>
            <a:r>
              <a:rPr lang="en-US" altLang="ko-KR"/>
              <a:t>different countries</a:t>
            </a:r>
            <a:r>
              <a:rPr lang="ko-KR" altLang="en-US"/>
              <a:t> </a:t>
            </a:r>
            <a:r>
              <a:rPr lang="en-US" altLang="ko-KR"/>
              <a:t>121</a:t>
            </a:r>
            <a:r>
              <a:rPr lang="ko-KR" altLang="en-US"/>
              <a:t> </a:t>
            </a:r>
            <a:r>
              <a:rPr lang="en-US" altLang="ko-KR"/>
              <a:t>corporations and organization (21 foreign  </a:t>
            </a:r>
          </a:p>
          <a:p>
            <a:pPr marL="180975" indent="-180975" algn="just">
              <a:lnSpc>
                <a:spcPts val="1600"/>
              </a:lnSpc>
            </a:pPr>
            <a:r>
              <a:rPr lang="en-US" altLang="ko-KR"/>
              <a:t>      countries,</a:t>
            </a:r>
            <a:r>
              <a:rPr lang="ko-KR" altLang="en-US"/>
              <a:t> </a:t>
            </a:r>
            <a:r>
              <a:rPr lang="en-US" altLang="ko-KR"/>
              <a:t>56 different corporations and organizations) </a:t>
            </a:r>
            <a:endParaRPr lang="ko-KR" altLang="en-US"/>
          </a:p>
          <a:p>
            <a:pPr marL="180975" indent="-180975" algn="just">
              <a:lnSpc>
                <a:spcPts val="1600"/>
              </a:lnSpc>
            </a:pPr>
            <a:r>
              <a:rPr lang="en-US" altLang="ko-KR"/>
              <a:t>○ Business Costs: 16.7 Billion KW</a:t>
            </a:r>
            <a:r>
              <a:rPr lang="ko-KR" altLang="en-US"/>
              <a:t> </a:t>
            </a:r>
            <a:r>
              <a:rPr lang="en-US" altLang="ko-KR"/>
              <a:t>(Government</a:t>
            </a:r>
            <a:r>
              <a:rPr lang="ko-KR" altLang="en-US"/>
              <a:t> </a:t>
            </a:r>
            <a:r>
              <a:rPr lang="en-US" altLang="ko-KR"/>
              <a:t>20, Local Government</a:t>
            </a:r>
            <a:r>
              <a:rPr lang="ko-KR" altLang="en-US"/>
              <a:t> </a:t>
            </a:r>
            <a:r>
              <a:rPr lang="en-US" altLang="ko-KR"/>
              <a:t>20, Development Corporations</a:t>
            </a:r>
            <a:r>
              <a:rPr lang="ko-KR" altLang="en-US"/>
              <a:t> </a:t>
            </a:r>
            <a:r>
              <a:rPr lang="en-US" altLang="ko-KR"/>
              <a:t>90, Other</a:t>
            </a:r>
            <a:r>
              <a:rPr lang="ko-KR" altLang="en-US"/>
              <a:t> </a:t>
            </a:r>
            <a:r>
              <a:rPr lang="en-US" altLang="ko-KR"/>
              <a:t>37) </a:t>
            </a:r>
          </a:p>
          <a:p>
            <a:pPr marL="180975" indent="-180975" algn="just">
              <a:lnSpc>
                <a:spcPts val="1600"/>
              </a:lnSpc>
            </a:pPr>
            <a:r>
              <a:rPr lang="en-US" altLang="ko-KR"/>
              <a:t>○ Host: co-hosted by the local government and the development corporation of                  Chungcheongnam-do</a:t>
            </a:r>
            <a:endParaRPr lang="ko-KR" altLang="en-US"/>
          </a:p>
          <a:p>
            <a:pPr marL="180975" indent="-180975" algn="just">
              <a:lnSpc>
                <a:spcPts val="1600"/>
              </a:lnSpc>
            </a:pPr>
            <a:r>
              <a:rPr lang="ko-KR" altLang="en-US"/>
              <a:t>○  </a:t>
            </a:r>
            <a:r>
              <a:rPr lang="en-US" altLang="ko-KR"/>
              <a:t>Management</a:t>
            </a:r>
          </a:p>
          <a:p>
            <a:pPr marL="180975" indent="-180975" algn="just">
              <a:lnSpc>
                <a:spcPts val="1600"/>
              </a:lnSpc>
            </a:pPr>
            <a:r>
              <a:rPr lang="en-US" altLang="ko-KR"/>
              <a:t>    - 2009 Korea Floritopia Organizing Committee (Committee Chairman</a:t>
            </a:r>
            <a:r>
              <a:rPr lang="ko-KR" altLang="en-US"/>
              <a:t> </a:t>
            </a:r>
            <a:r>
              <a:rPr lang="en-US" altLang="ko-KR"/>
              <a:t>Kim Jong Gu) </a:t>
            </a:r>
          </a:p>
          <a:p>
            <a:pPr marL="180975" indent="-180975" algn="just">
              <a:lnSpc>
                <a:spcPts val="1600"/>
              </a:lnSpc>
            </a:pPr>
            <a:r>
              <a:rPr lang="en-US" altLang="ko-KR"/>
              <a:t>○  Sponsorship:  16 different organizations</a:t>
            </a:r>
            <a:endParaRPr lang="ko-KR" altLang="en-US"/>
          </a:p>
          <a:p>
            <a:pPr marL="180975" indent="-180975" algn="just">
              <a:lnSpc>
                <a:spcPts val="1600"/>
              </a:lnSpc>
            </a:pPr>
            <a:r>
              <a:rPr lang="ko-KR" altLang="en-US"/>
              <a:t>    </a:t>
            </a:r>
            <a:r>
              <a:rPr lang="en-US" altLang="ko-KR"/>
              <a:t>- Central Government (9): The Ministry of Planning and Budget: The Ministry of Education,  Science and Technology: The Ministry of Foreign Affairs and Trade: The Ministry of Public Administration and Security: The Ministry of Culture, Sports, and Tourism: The Ministry of Food, Agriculture, Forestry and Fisheries: The Ministry of Land, Transport and Maritime Affairs: The Forest Service: The Rural Development Administration․</a:t>
            </a:r>
          </a:p>
          <a:p>
            <a:pPr marL="180975" indent="-180975" algn="just">
              <a:lnSpc>
                <a:spcPts val="1600"/>
              </a:lnSpc>
            </a:pPr>
            <a:r>
              <a:rPr lang="ko-KR" altLang="en-US"/>
              <a:t>    </a:t>
            </a:r>
            <a:r>
              <a:rPr lang="en-US" altLang="ko-KR"/>
              <a:t>- Local Government (1): Taean-gun</a:t>
            </a:r>
            <a:r>
              <a:rPr lang="ko-KR" altLang="en-US"/>
              <a:t> </a:t>
            </a:r>
          </a:p>
          <a:p>
            <a:pPr marL="180975" indent="-180975" algn="just">
              <a:lnSpc>
                <a:spcPts val="1600"/>
              </a:lnSpc>
            </a:pPr>
            <a:r>
              <a:rPr lang="ko-KR" altLang="en-US"/>
              <a:t>    </a:t>
            </a:r>
            <a:r>
              <a:rPr lang="en-US" altLang="ko-KR"/>
              <a:t>- International Organizations (1): AIPH</a:t>
            </a:r>
          </a:p>
          <a:p>
            <a:pPr marL="180975" indent="-180975" algn="just">
              <a:lnSpc>
                <a:spcPts val="1600"/>
              </a:lnSpc>
            </a:pPr>
            <a:r>
              <a:rPr lang="en-US" altLang="ko-KR"/>
              <a:t>    - Government Investment Organization </a:t>
            </a:r>
            <a:r>
              <a:rPr lang="ko-KR" altLang="en-US"/>
              <a:t> </a:t>
            </a:r>
            <a:r>
              <a:rPr lang="en-US" altLang="ko-KR"/>
              <a:t>(3): Korea Tourism Organization: The Korea </a:t>
            </a:r>
          </a:p>
          <a:p>
            <a:pPr marL="180975" indent="-180975" algn="just">
              <a:lnSpc>
                <a:spcPts val="1600"/>
              </a:lnSpc>
            </a:pPr>
            <a:r>
              <a:rPr lang="en-US" altLang="ko-KR"/>
              <a:t>      Agro-Fisheries Trade Corporation: The National Cooperative Federation</a:t>
            </a:r>
            <a:endParaRPr lang="ko-KR" altLang="en-US"/>
          </a:p>
          <a:p>
            <a:pPr marL="180975" indent="-180975" algn="just">
              <a:lnSpc>
                <a:spcPts val="1600"/>
              </a:lnSpc>
            </a:pPr>
            <a:r>
              <a:rPr lang="ko-KR" altLang="en-US"/>
              <a:t>    </a:t>
            </a:r>
            <a:r>
              <a:rPr lang="en-US" altLang="ko-KR"/>
              <a:t>- Others (2): The Korea Floral Association, The American Chamber of Commerce in Korea</a:t>
            </a:r>
            <a:endParaRPr lang="ko-KR" altLang="en-US"/>
          </a:p>
        </p:txBody>
      </p:sp>
      <p:sp>
        <p:nvSpPr>
          <p:cNvPr id="45059" name="슬라이드 번호 개체 틀 3"/>
          <p:cNvSpPr>
            <a:spLocks noGrp="1"/>
          </p:cNvSpPr>
          <p:nvPr>
            <p:ph type="sldNum" sz="quarter" idx="12"/>
          </p:nvPr>
        </p:nvSpPr>
        <p:spPr>
          <a:noFill/>
        </p:spPr>
        <p:txBody>
          <a:bodyPr/>
          <a:lstStyle/>
          <a:p>
            <a:r>
              <a:rPr lang="en-US" altLang="ko-KR" smtClean="0"/>
              <a:t>13</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2"/>
          <p:cNvSpPr>
            <a:spLocks noChangeArrowheads="1"/>
          </p:cNvSpPr>
          <p:nvPr/>
        </p:nvSpPr>
        <p:spPr bwMode="auto">
          <a:xfrm>
            <a:off x="376238" y="1285875"/>
            <a:ext cx="1233487" cy="304800"/>
          </a:xfrm>
          <a:prstGeom prst="rect">
            <a:avLst/>
          </a:prstGeom>
          <a:solidFill>
            <a:schemeClr val="bg1">
              <a:lumMod val="85000"/>
            </a:schemeClr>
          </a:solidFill>
          <a:ln w="9525">
            <a:noFill/>
            <a:miter lim="800000"/>
            <a:headEnd/>
            <a:tailEnd/>
          </a:ln>
        </p:spPr>
        <p:txBody>
          <a:bodyPr wrap="none" anchor="ctr"/>
          <a:lstStyle/>
          <a:p>
            <a:pPr algn="ctr">
              <a:defRPr/>
            </a:pPr>
            <a:r>
              <a:rPr lang="en-US" altLang="ko-KR" sz="1200" b="1"/>
              <a:t>Map of the Venue</a:t>
            </a:r>
            <a:endParaRPr lang="ko-KR" altLang="en-US" sz="1200" b="1"/>
          </a:p>
        </p:txBody>
      </p:sp>
      <p:pic>
        <p:nvPicPr>
          <p:cNvPr id="46082" name="Picture 3" descr="C:\Documents and Settings\Administrator\바탕 화면\꽃박람회\자료\조감도.jpg"/>
          <p:cNvPicPr>
            <a:picLocks noChangeAspect="1" noChangeArrowheads="1"/>
          </p:cNvPicPr>
          <p:nvPr/>
        </p:nvPicPr>
        <p:blipFill>
          <a:blip r:embed="rId2" cstate="print"/>
          <a:srcRect t="1129" b="28853"/>
          <a:stretch>
            <a:fillRect/>
          </a:stretch>
        </p:blipFill>
        <p:spPr bwMode="auto">
          <a:xfrm>
            <a:off x="381000" y="1712913"/>
            <a:ext cx="6162675" cy="4087812"/>
          </a:xfrm>
          <a:prstGeom prst="rect">
            <a:avLst/>
          </a:prstGeom>
          <a:noFill/>
          <a:ln w="9525">
            <a:solidFill>
              <a:schemeClr val="tx1"/>
            </a:solidFill>
            <a:miter lim="800000"/>
            <a:headEnd/>
            <a:tailEnd/>
          </a:ln>
        </p:spPr>
      </p:pic>
      <p:sp>
        <p:nvSpPr>
          <p:cNvPr id="46083" name="Rectangle 7"/>
          <p:cNvSpPr>
            <a:spLocks noChangeArrowheads="1"/>
          </p:cNvSpPr>
          <p:nvPr/>
        </p:nvSpPr>
        <p:spPr bwMode="auto">
          <a:xfrm>
            <a:off x="0" y="0"/>
            <a:ext cx="6858000" cy="246063"/>
          </a:xfrm>
          <a:prstGeom prst="rect">
            <a:avLst/>
          </a:prstGeom>
          <a:noFill/>
          <a:ln w="9525">
            <a:noFill/>
            <a:miter lim="800000"/>
            <a:headEnd/>
            <a:tailEnd/>
          </a:ln>
        </p:spPr>
        <p:txBody>
          <a:bodyPr anchor="ctr">
            <a:spAutoFit/>
          </a:bodyPr>
          <a:lstStyle/>
          <a:p>
            <a:pPr eaLnBrk="0" hangingPunct="0"/>
            <a:endParaRPr lang="ko-KR" altLang="ko-KR"/>
          </a:p>
        </p:txBody>
      </p:sp>
      <p:graphicFrame>
        <p:nvGraphicFramePr>
          <p:cNvPr id="26715" name="Group 91"/>
          <p:cNvGraphicFramePr>
            <a:graphicFrameLocks noGrp="1"/>
          </p:cNvGraphicFramePr>
          <p:nvPr/>
        </p:nvGraphicFramePr>
        <p:xfrm>
          <a:off x="547688" y="6446838"/>
          <a:ext cx="2327275" cy="1743075"/>
        </p:xfrm>
        <a:graphic>
          <a:graphicData uri="http://schemas.openxmlformats.org/drawingml/2006/table">
            <a:tbl>
              <a:tblPr/>
              <a:tblGrid>
                <a:gridCol w="1187450"/>
                <a:gridCol w="1139825"/>
              </a:tblGrid>
              <a:tr h="1382713">
                <a:tc>
                  <a:txBody>
                    <a:bodyPr/>
                    <a:lstStyle/>
                    <a:p>
                      <a:pPr marL="0" marR="0" lvl="0" indent="0" algn="just" defTabSz="914400" rtl="0" eaLnBrk="1" fontAlgn="base" latinLnBrk="1" hangingPunct="1">
                        <a:lnSpc>
                          <a:spcPct val="2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Main Entrance</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p>
                      <a:pPr marL="0" marR="0" lvl="0" indent="0" algn="just" defTabSz="914400" rtl="0" eaLnBrk="1" fontAlgn="base" latinLnBrk="1" hangingPunct="1">
                        <a:lnSpc>
                          <a:spcPct val="2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Korean Restaurant</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p>
                      <a:pPr marL="0" marR="0" lvl="0" indent="0" algn="just" defTabSz="914400" rtl="0" eaLnBrk="1" fontAlgn="base" latinLnBrk="1" hangingPunct="1">
                        <a:lnSpc>
                          <a:spcPct val="2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Flower Experience Hall</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p>
                      <a:pPr marL="0" marR="0" lvl="0" indent="0" algn="just" defTabSz="914400" rtl="0" eaLnBrk="1" fontAlgn="base" latinLnBrk="1" hangingPunct="1">
                        <a:lnSpc>
                          <a:spcPct val="2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Floral Food Hall</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p>
                      <a:pPr marL="0" marR="0" lvl="0" indent="0" algn="just" defTabSz="914400" rtl="0" eaLnBrk="1" fontAlgn="base" latinLnBrk="1" hangingPunct="1">
                        <a:lnSpc>
                          <a:spcPct val="2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Flower Symphony Hall</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p>
                      <a:pPr marL="0" marR="0" lvl="0" indent="0" algn="just" defTabSz="914400" rtl="0" eaLnBrk="1" fontAlgn="base" latinLnBrk="1" hangingPunct="1">
                        <a:lnSpc>
                          <a:spcPct val="2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Floral Interaction Hall</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p>
                      <a:pPr marL="0" marR="0" lvl="0" indent="0" algn="just" defTabSz="914400" rtl="0" eaLnBrk="1" fontAlgn="base" latinLnBrk="1" hangingPunct="1">
                        <a:lnSpc>
                          <a:spcPct val="2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Wild Flower Hall</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17907" marR="17907" marT="17907" marB="17907" anchor="ctr"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1" hangingPunct="1">
                        <a:lnSpc>
                          <a:spcPct val="2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Event Square</a:t>
                      </a:r>
                    </a:p>
                    <a:p>
                      <a:pPr marL="0" marR="0" lvl="0" indent="0" algn="just" defTabSz="914400" rtl="0" eaLnBrk="1" fontAlgn="base" latinLnBrk="1" hangingPunct="1">
                        <a:lnSpc>
                          <a:spcPct val="2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Entrance (South Gate)</a:t>
                      </a:r>
                    </a:p>
                    <a:p>
                      <a:pPr marL="0" marR="0" lvl="0" indent="0" algn="just" defTabSz="914400" rtl="0" eaLnBrk="1" fontAlgn="base" latinLnBrk="1" hangingPunct="1">
                        <a:lnSpc>
                          <a:spcPct val="2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Restaurants</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p>
                      <a:pPr marL="0" marR="0" lvl="0" indent="0" algn="just" defTabSz="914400" rtl="0" eaLnBrk="1" fontAlgn="base" latinLnBrk="1" hangingPunct="1">
                        <a:lnSpc>
                          <a:spcPct val="2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Nonhyup Hall</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p>
                      <a:pPr marL="0" marR="0" lvl="0" indent="0" algn="just" defTabSz="914400" rtl="0" eaLnBrk="1" fontAlgn="base" latinLnBrk="1" hangingPunct="1">
                        <a:lnSpc>
                          <a:spcPct val="2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Future Flower Hall</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p>
                      <a:pPr marL="0" marR="0" lvl="0" indent="0" algn="just" defTabSz="914400" rtl="0" eaLnBrk="1" fontAlgn="base" latinLnBrk="1" hangingPunct="1">
                        <a:lnSpc>
                          <a:spcPct val="2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Committee Office</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p>
                      <a:pPr marL="0" marR="0" lvl="0" indent="0" algn="just" defTabSz="914400" rtl="0" eaLnBrk="1" fontAlgn="base" latinLnBrk="1" hangingPunct="1">
                        <a:lnSpc>
                          <a:spcPct val="200000"/>
                        </a:lnSpc>
                        <a:spcBef>
                          <a:spcPct val="0"/>
                        </a:spcBef>
                        <a:spcAft>
                          <a:spcPct val="0"/>
                        </a:spcAft>
                        <a:buClrTx/>
                        <a:buSzTx/>
                        <a:buFontTx/>
                        <a:buNone/>
                        <a:tabLst/>
                      </a:pPr>
                      <a:r>
                        <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rPr>
                        <a:t> </a:t>
                      </a:r>
                    </a:p>
                  </a:txBody>
                  <a:tcPr marL="17907" marR="17907" marT="17907" marB="17907" anchor="ctr" horzOverflow="overflow">
                    <a:lnL>
                      <a:noFill/>
                    </a:lnL>
                    <a:lnR>
                      <a:noFill/>
                    </a:lnR>
                    <a:lnT>
                      <a:noFill/>
                    </a:lnT>
                    <a:lnB>
                      <a:noFill/>
                    </a:lnB>
                    <a:lnTlToBr>
                      <a:noFill/>
                    </a:lnTlToBr>
                    <a:lnBlToTr>
                      <a:noFill/>
                    </a:lnBlToTr>
                    <a:noFill/>
                  </a:tcPr>
                </a:tc>
              </a:tr>
            </a:tbl>
          </a:graphicData>
        </a:graphic>
      </p:graphicFrame>
      <p:sp>
        <p:nvSpPr>
          <p:cNvPr id="46087" name="Rectangle 8"/>
          <p:cNvSpPr>
            <a:spLocks noChangeArrowheads="1"/>
          </p:cNvSpPr>
          <p:nvPr/>
        </p:nvSpPr>
        <p:spPr bwMode="auto">
          <a:xfrm>
            <a:off x="0" y="0"/>
            <a:ext cx="6858000" cy="246063"/>
          </a:xfrm>
          <a:prstGeom prst="rect">
            <a:avLst/>
          </a:prstGeom>
          <a:noFill/>
          <a:ln w="9525">
            <a:noFill/>
            <a:miter lim="800000"/>
            <a:headEnd/>
            <a:tailEnd/>
          </a:ln>
        </p:spPr>
        <p:txBody>
          <a:bodyPr anchor="ctr">
            <a:spAutoFit/>
          </a:bodyPr>
          <a:lstStyle/>
          <a:p>
            <a:pPr eaLnBrk="0" hangingPunct="0"/>
            <a:endParaRPr lang="ko-KR" altLang="ko-KR"/>
          </a:p>
        </p:txBody>
      </p:sp>
      <p:graphicFrame>
        <p:nvGraphicFramePr>
          <p:cNvPr id="26716" name="Group 92"/>
          <p:cNvGraphicFramePr>
            <a:graphicFrameLocks noGrp="1"/>
          </p:cNvGraphicFramePr>
          <p:nvPr/>
        </p:nvGraphicFramePr>
        <p:xfrm>
          <a:off x="3008313" y="6446838"/>
          <a:ext cx="3706812" cy="1743075"/>
        </p:xfrm>
        <a:graphic>
          <a:graphicData uri="http://schemas.openxmlformats.org/drawingml/2006/table">
            <a:tbl>
              <a:tblPr/>
              <a:tblGrid>
                <a:gridCol w="1444625"/>
                <a:gridCol w="1362075"/>
                <a:gridCol w="900112"/>
              </a:tblGrid>
              <a:tr h="1382713">
                <a:tc>
                  <a:txBody>
                    <a:bodyPr/>
                    <a:lstStyle/>
                    <a:p>
                      <a:pPr marL="0" marR="0" lvl="0" indent="0" algn="just" defTabSz="914400" rtl="0" eaLnBrk="1" fontAlgn="base" latinLnBrk="1" hangingPunct="1">
                        <a:lnSpc>
                          <a:spcPct val="2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People’s Square</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p>
                      <a:pPr marL="0" marR="0" lvl="0" indent="0" algn="just" defTabSz="914400" rtl="0" eaLnBrk="1" fontAlgn="base" latinLnBrk="1" hangingPunct="1">
                        <a:lnSpc>
                          <a:spcPct val="2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Ocean Garden </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p>
                      <a:pPr marL="0" marR="0" lvl="0" indent="0" algn="just" defTabSz="914400" rtl="0" eaLnBrk="1" fontAlgn="base" latinLnBrk="1" hangingPunct="1">
                        <a:lnSpc>
                          <a:spcPct val="2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Tree Garden</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p>
                      <a:pPr marL="0" marR="0" lvl="0" indent="0" algn="just" defTabSz="914400" rtl="0" eaLnBrk="1" fontAlgn="base" latinLnBrk="1" hangingPunct="1">
                        <a:lnSpc>
                          <a:spcPct val="2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Hope Garden</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p>
                      <a:pPr marL="0" marR="0" lvl="0" indent="0" algn="just" defTabSz="914400" rtl="0" eaLnBrk="1" fontAlgn="base" latinLnBrk="1" hangingPunct="1">
                        <a:lnSpc>
                          <a:spcPct val="2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Sunrise Garden</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p>
                      <a:pPr marL="0" marR="0" lvl="0" indent="0" algn="just" defTabSz="914400" rtl="0" eaLnBrk="1" fontAlgn="base" latinLnBrk="1" hangingPunct="1">
                        <a:lnSpc>
                          <a:spcPct val="2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Fairy Tale Garden</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p>
                      <a:pPr marL="0" marR="0" lvl="0" indent="0" algn="just" defTabSz="914400" rtl="0" eaLnBrk="1" fontAlgn="base" latinLnBrk="1" hangingPunct="1">
                        <a:lnSpc>
                          <a:spcPct val="2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Tulip Garden</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17907" marR="17907" marT="17907" marB="17907" anchor="ctr"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1" hangingPunct="1">
                        <a:lnSpc>
                          <a:spcPct val="2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Herb Garden</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p>
                      <a:pPr marL="0" marR="0" lvl="0" indent="0" algn="just" defTabSz="914400" rtl="0" eaLnBrk="1" fontAlgn="base" latinLnBrk="1" hangingPunct="1">
                        <a:lnSpc>
                          <a:spcPct val="2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Flower and Butterfly Garden</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p>
                      <a:pPr marL="0" marR="0" lvl="0" indent="0" algn="just" defTabSz="914400" rtl="0" eaLnBrk="1" fontAlgn="base" latinLnBrk="1" hangingPunct="1">
                        <a:lnSpc>
                          <a:spcPct val="2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Wave Garden</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p>
                      <a:pPr marL="0" marR="0" lvl="0" indent="0" algn="just" defTabSz="914400" rtl="0" eaLnBrk="1" fontAlgn="base" latinLnBrk="1" hangingPunct="1">
                        <a:lnSpc>
                          <a:spcPct val="2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Ocean Road Garden</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p>
                      <a:pPr marL="0" marR="0" lvl="0" indent="0" algn="just" defTabSz="914400" rtl="0" eaLnBrk="1" fontAlgn="base" latinLnBrk="1" hangingPunct="1">
                        <a:lnSpc>
                          <a:spcPct val="2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Rose Garden</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p>
                      <a:pPr marL="0" marR="0" lvl="0" indent="0" algn="just" defTabSz="914400" rtl="0" eaLnBrk="1" fontAlgn="base" latinLnBrk="1" hangingPunct="1">
                        <a:lnSpc>
                          <a:spcPct val="2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Container Garden</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p>
                      <a:pPr marL="0" marR="0" lvl="0" indent="0" algn="just" defTabSz="914400" rtl="0" eaLnBrk="1" fontAlgn="base" latinLnBrk="1" hangingPunct="1">
                        <a:lnSpc>
                          <a:spcPct val="2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Dreaming Princess Garden</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17907" marR="17907" marT="17907" marB="17907" anchor="ctr"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1" hangingPunct="1">
                        <a:lnSpc>
                          <a:spcPct val="2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Bottle Gourd Tunnel</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p>
                      <a:pPr marL="0" marR="0" lvl="0" indent="0" algn="just" defTabSz="914400" rtl="0" eaLnBrk="1" fontAlgn="base" latinLnBrk="1" hangingPunct="1">
                        <a:lnSpc>
                          <a:spcPct val="2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Taeguk Garden</a:t>
                      </a:r>
                    </a:p>
                    <a:p>
                      <a:pPr marL="0" marR="0" lvl="0" indent="0" algn="just" defTabSz="914400" rtl="0" eaLnBrk="1" fontAlgn="base" latinLnBrk="1" hangingPunct="1">
                        <a:lnSpc>
                          <a:spcPct val="2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Sungnyemun</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p>
                      <a:pPr marL="0" marR="0" lvl="0" indent="0" algn="just" defTabSz="914400" rtl="0" eaLnBrk="1" fontAlgn="base" latinLnBrk="1" hangingPunct="1">
                        <a:lnSpc>
                          <a:spcPct val="2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Observatory</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p>
                      <a:pPr marL="0" marR="0" lvl="0" indent="0" algn="just" defTabSz="914400" rtl="0" eaLnBrk="1" fontAlgn="base" latinLnBrk="1" hangingPunct="1">
                        <a:lnSpc>
                          <a:spcPct val="2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Sculpture Garden</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p>
                      <a:pPr marL="0" marR="0" lvl="0" indent="0" algn="just" defTabSz="914400" rtl="0" eaLnBrk="1" fontAlgn="base" latinLnBrk="1" hangingPunct="1">
                        <a:lnSpc>
                          <a:spcPct val="2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Picnic Area</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p>
                      <a:pPr marL="0" marR="0" lvl="0" indent="0" algn="just" defTabSz="914400" rtl="0" eaLnBrk="1" fontAlgn="base" latinLnBrk="1" hangingPunct="1">
                        <a:lnSpc>
                          <a:spcPct val="2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Arboretum</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17907" marR="17907" marT="17907" marB="17907" anchor="ctr" horzOverflow="overflow">
                    <a:lnL>
                      <a:noFill/>
                    </a:lnL>
                    <a:lnR>
                      <a:noFill/>
                    </a:lnR>
                    <a:lnT>
                      <a:noFill/>
                    </a:lnT>
                    <a:lnB>
                      <a:noFill/>
                    </a:lnB>
                    <a:lnTlToBr>
                      <a:noFill/>
                    </a:lnTlToBr>
                    <a:lnBlToTr>
                      <a:noFill/>
                    </a:lnBlToTr>
                    <a:noFill/>
                  </a:tcPr>
                </a:tc>
              </a:tr>
            </a:tbl>
          </a:graphicData>
        </a:graphic>
      </p:graphicFrame>
      <p:sp>
        <p:nvSpPr>
          <p:cNvPr id="46092" name="Rectangle 9"/>
          <p:cNvSpPr>
            <a:spLocks noChangeArrowheads="1"/>
          </p:cNvSpPr>
          <p:nvPr/>
        </p:nvSpPr>
        <p:spPr bwMode="auto">
          <a:xfrm>
            <a:off x="0" y="0"/>
            <a:ext cx="6858000" cy="246063"/>
          </a:xfrm>
          <a:prstGeom prst="rect">
            <a:avLst/>
          </a:prstGeom>
          <a:noFill/>
          <a:ln w="9525">
            <a:noFill/>
            <a:miter lim="800000"/>
            <a:headEnd/>
            <a:tailEnd/>
          </a:ln>
        </p:spPr>
        <p:txBody>
          <a:bodyPr anchor="ctr">
            <a:spAutoFit/>
          </a:bodyPr>
          <a:lstStyle/>
          <a:p>
            <a:pPr eaLnBrk="0" hangingPunct="0"/>
            <a:endParaRPr lang="ko-KR" altLang="ko-KR"/>
          </a:p>
        </p:txBody>
      </p:sp>
      <p:sp>
        <p:nvSpPr>
          <p:cNvPr id="46093" name="타원 12"/>
          <p:cNvSpPr>
            <a:spLocks noChangeArrowheads="1"/>
          </p:cNvSpPr>
          <p:nvPr/>
        </p:nvSpPr>
        <p:spPr bwMode="auto">
          <a:xfrm>
            <a:off x="361950" y="6553200"/>
            <a:ext cx="142875" cy="142875"/>
          </a:xfrm>
          <a:prstGeom prst="ellipse">
            <a:avLst/>
          </a:prstGeom>
          <a:solidFill>
            <a:srgbClr val="FFFF00"/>
          </a:solidFill>
          <a:ln w="9525" algn="ctr">
            <a:solidFill>
              <a:schemeClr val="tx1"/>
            </a:solidFill>
            <a:round/>
            <a:headEnd/>
            <a:tailEnd/>
          </a:ln>
        </p:spPr>
        <p:txBody>
          <a:bodyPr lIns="0" tIns="0" rIns="0" bIns="0" anchor="ctr" anchorCtr="1"/>
          <a:lstStyle/>
          <a:p>
            <a:pPr algn="ctr">
              <a:lnSpc>
                <a:spcPct val="140000"/>
              </a:lnSpc>
            </a:pPr>
            <a:r>
              <a:rPr lang="en-US" altLang="ko-KR" sz="700"/>
              <a:t>1</a:t>
            </a:r>
            <a:endParaRPr lang="ko-KR" altLang="en-US" sz="700"/>
          </a:p>
        </p:txBody>
      </p:sp>
      <p:sp>
        <p:nvSpPr>
          <p:cNvPr id="46094" name="타원 13"/>
          <p:cNvSpPr>
            <a:spLocks noChangeArrowheads="1"/>
          </p:cNvSpPr>
          <p:nvPr/>
        </p:nvSpPr>
        <p:spPr bwMode="auto">
          <a:xfrm>
            <a:off x="361950" y="6794500"/>
            <a:ext cx="142875" cy="142875"/>
          </a:xfrm>
          <a:prstGeom prst="ellipse">
            <a:avLst/>
          </a:prstGeom>
          <a:solidFill>
            <a:srgbClr val="FFFF00"/>
          </a:solidFill>
          <a:ln w="9525" algn="ctr">
            <a:solidFill>
              <a:schemeClr val="tx1"/>
            </a:solidFill>
            <a:round/>
            <a:headEnd/>
            <a:tailEnd/>
          </a:ln>
        </p:spPr>
        <p:txBody>
          <a:bodyPr lIns="0" tIns="0" rIns="0" bIns="0" anchor="ctr" anchorCtr="1"/>
          <a:lstStyle/>
          <a:p>
            <a:pPr algn="ctr">
              <a:lnSpc>
                <a:spcPct val="140000"/>
              </a:lnSpc>
            </a:pPr>
            <a:r>
              <a:rPr lang="en-US" altLang="ko-KR" sz="700"/>
              <a:t>2</a:t>
            </a:r>
            <a:endParaRPr lang="ko-KR" altLang="en-US" sz="700"/>
          </a:p>
        </p:txBody>
      </p:sp>
      <p:sp>
        <p:nvSpPr>
          <p:cNvPr id="46095" name="타원 14"/>
          <p:cNvSpPr>
            <a:spLocks noChangeArrowheads="1"/>
          </p:cNvSpPr>
          <p:nvPr/>
        </p:nvSpPr>
        <p:spPr bwMode="auto">
          <a:xfrm>
            <a:off x="361950" y="7035800"/>
            <a:ext cx="142875" cy="142875"/>
          </a:xfrm>
          <a:prstGeom prst="ellipse">
            <a:avLst/>
          </a:prstGeom>
          <a:solidFill>
            <a:srgbClr val="FFFF00"/>
          </a:solidFill>
          <a:ln w="9525" algn="ctr">
            <a:solidFill>
              <a:schemeClr val="tx1"/>
            </a:solidFill>
            <a:round/>
            <a:headEnd/>
            <a:tailEnd/>
          </a:ln>
        </p:spPr>
        <p:txBody>
          <a:bodyPr lIns="0" tIns="0" rIns="0" bIns="0" anchor="ctr" anchorCtr="1"/>
          <a:lstStyle/>
          <a:p>
            <a:pPr algn="ctr">
              <a:lnSpc>
                <a:spcPct val="140000"/>
              </a:lnSpc>
            </a:pPr>
            <a:r>
              <a:rPr lang="en-US" altLang="ko-KR" sz="700"/>
              <a:t>3</a:t>
            </a:r>
            <a:endParaRPr lang="ko-KR" altLang="en-US" sz="700"/>
          </a:p>
        </p:txBody>
      </p:sp>
      <p:sp>
        <p:nvSpPr>
          <p:cNvPr id="46096" name="타원 15"/>
          <p:cNvSpPr>
            <a:spLocks noChangeArrowheads="1"/>
          </p:cNvSpPr>
          <p:nvPr/>
        </p:nvSpPr>
        <p:spPr bwMode="auto">
          <a:xfrm>
            <a:off x="361950" y="7277100"/>
            <a:ext cx="142875" cy="142875"/>
          </a:xfrm>
          <a:prstGeom prst="ellipse">
            <a:avLst/>
          </a:prstGeom>
          <a:solidFill>
            <a:srgbClr val="FFFF00"/>
          </a:solidFill>
          <a:ln w="9525" algn="ctr">
            <a:solidFill>
              <a:schemeClr val="tx1"/>
            </a:solidFill>
            <a:round/>
            <a:headEnd/>
            <a:tailEnd/>
          </a:ln>
        </p:spPr>
        <p:txBody>
          <a:bodyPr lIns="0" tIns="0" rIns="0" bIns="0" anchor="ctr" anchorCtr="1"/>
          <a:lstStyle/>
          <a:p>
            <a:pPr algn="ctr">
              <a:lnSpc>
                <a:spcPct val="140000"/>
              </a:lnSpc>
            </a:pPr>
            <a:r>
              <a:rPr lang="en-US" altLang="ko-KR" sz="700"/>
              <a:t>4</a:t>
            </a:r>
            <a:endParaRPr lang="ko-KR" altLang="en-US" sz="700"/>
          </a:p>
        </p:txBody>
      </p:sp>
      <p:sp>
        <p:nvSpPr>
          <p:cNvPr id="46097" name="타원 16"/>
          <p:cNvSpPr>
            <a:spLocks noChangeArrowheads="1"/>
          </p:cNvSpPr>
          <p:nvPr/>
        </p:nvSpPr>
        <p:spPr bwMode="auto">
          <a:xfrm>
            <a:off x="361950" y="7518400"/>
            <a:ext cx="142875" cy="142875"/>
          </a:xfrm>
          <a:prstGeom prst="ellipse">
            <a:avLst/>
          </a:prstGeom>
          <a:solidFill>
            <a:srgbClr val="FFFF00"/>
          </a:solidFill>
          <a:ln w="9525" algn="ctr">
            <a:solidFill>
              <a:schemeClr val="tx1"/>
            </a:solidFill>
            <a:round/>
            <a:headEnd/>
            <a:tailEnd/>
          </a:ln>
        </p:spPr>
        <p:txBody>
          <a:bodyPr lIns="0" tIns="0" rIns="0" bIns="0" anchor="ctr" anchorCtr="1"/>
          <a:lstStyle/>
          <a:p>
            <a:pPr algn="ctr">
              <a:lnSpc>
                <a:spcPct val="140000"/>
              </a:lnSpc>
            </a:pPr>
            <a:r>
              <a:rPr lang="en-US" altLang="ko-KR" sz="700"/>
              <a:t>5</a:t>
            </a:r>
            <a:endParaRPr lang="ko-KR" altLang="en-US" sz="700"/>
          </a:p>
        </p:txBody>
      </p:sp>
      <p:sp>
        <p:nvSpPr>
          <p:cNvPr id="46098" name="타원 17"/>
          <p:cNvSpPr>
            <a:spLocks noChangeArrowheads="1"/>
          </p:cNvSpPr>
          <p:nvPr/>
        </p:nvSpPr>
        <p:spPr bwMode="auto">
          <a:xfrm>
            <a:off x="361950" y="7759700"/>
            <a:ext cx="142875" cy="142875"/>
          </a:xfrm>
          <a:prstGeom prst="ellipse">
            <a:avLst/>
          </a:prstGeom>
          <a:solidFill>
            <a:srgbClr val="FFFF00"/>
          </a:solidFill>
          <a:ln w="9525" algn="ctr">
            <a:solidFill>
              <a:schemeClr val="tx1"/>
            </a:solidFill>
            <a:round/>
            <a:headEnd/>
            <a:tailEnd/>
          </a:ln>
        </p:spPr>
        <p:txBody>
          <a:bodyPr lIns="0" tIns="0" rIns="0" bIns="0" anchor="ctr" anchorCtr="1"/>
          <a:lstStyle/>
          <a:p>
            <a:pPr algn="ctr">
              <a:lnSpc>
                <a:spcPct val="140000"/>
              </a:lnSpc>
            </a:pPr>
            <a:r>
              <a:rPr lang="en-US" altLang="ko-KR" sz="700"/>
              <a:t>6</a:t>
            </a:r>
            <a:endParaRPr lang="ko-KR" altLang="en-US" sz="700"/>
          </a:p>
        </p:txBody>
      </p:sp>
      <p:sp>
        <p:nvSpPr>
          <p:cNvPr id="46099" name="타원 18"/>
          <p:cNvSpPr>
            <a:spLocks noChangeArrowheads="1"/>
          </p:cNvSpPr>
          <p:nvPr/>
        </p:nvSpPr>
        <p:spPr bwMode="auto">
          <a:xfrm>
            <a:off x="361950" y="8001000"/>
            <a:ext cx="142875" cy="142875"/>
          </a:xfrm>
          <a:prstGeom prst="ellipse">
            <a:avLst/>
          </a:prstGeom>
          <a:solidFill>
            <a:srgbClr val="FFFF00"/>
          </a:solidFill>
          <a:ln w="9525" algn="ctr">
            <a:solidFill>
              <a:schemeClr val="tx1"/>
            </a:solidFill>
            <a:round/>
            <a:headEnd/>
            <a:tailEnd/>
          </a:ln>
        </p:spPr>
        <p:txBody>
          <a:bodyPr lIns="0" tIns="0" rIns="0" bIns="0" anchor="ctr" anchorCtr="1"/>
          <a:lstStyle/>
          <a:p>
            <a:pPr algn="ctr">
              <a:lnSpc>
                <a:spcPct val="140000"/>
              </a:lnSpc>
            </a:pPr>
            <a:r>
              <a:rPr lang="en-US" altLang="ko-KR" sz="700"/>
              <a:t>7</a:t>
            </a:r>
            <a:endParaRPr lang="ko-KR" altLang="en-US" sz="700"/>
          </a:p>
        </p:txBody>
      </p:sp>
      <p:sp>
        <p:nvSpPr>
          <p:cNvPr id="46100" name="타원 20"/>
          <p:cNvSpPr>
            <a:spLocks noChangeArrowheads="1"/>
          </p:cNvSpPr>
          <p:nvPr/>
        </p:nvSpPr>
        <p:spPr bwMode="auto">
          <a:xfrm>
            <a:off x="1557338" y="6553200"/>
            <a:ext cx="142875" cy="142875"/>
          </a:xfrm>
          <a:prstGeom prst="ellipse">
            <a:avLst/>
          </a:prstGeom>
          <a:solidFill>
            <a:srgbClr val="FFFF00"/>
          </a:solidFill>
          <a:ln w="9525" algn="ctr">
            <a:solidFill>
              <a:schemeClr val="tx1"/>
            </a:solidFill>
            <a:round/>
            <a:headEnd/>
            <a:tailEnd/>
          </a:ln>
        </p:spPr>
        <p:txBody>
          <a:bodyPr lIns="0" tIns="0" rIns="0" bIns="0" anchor="ctr" anchorCtr="1"/>
          <a:lstStyle/>
          <a:p>
            <a:pPr algn="ctr">
              <a:lnSpc>
                <a:spcPct val="140000"/>
              </a:lnSpc>
            </a:pPr>
            <a:r>
              <a:rPr lang="en-US" altLang="ko-KR" sz="700"/>
              <a:t>8</a:t>
            </a:r>
            <a:endParaRPr lang="ko-KR" altLang="en-US" sz="700"/>
          </a:p>
        </p:txBody>
      </p:sp>
      <p:sp>
        <p:nvSpPr>
          <p:cNvPr id="46101" name="타원 21"/>
          <p:cNvSpPr>
            <a:spLocks noChangeArrowheads="1"/>
          </p:cNvSpPr>
          <p:nvPr/>
        </p:nvSpPr>
        <p:spPr bwMode="auto">
          <a:xfrm>
            <a:off x="1557338" y="6794500"/>
            <a:ext cx="142875" cy="142875"/>
          </a:xfrm>
          <a:prstGeom prst="ellipse">
            <a:avLst/>
          </a:prstGeom>
          <a:solidFill>
            <a:srgbClr val="FFFF00"/>
          </a:solidFill>
          <a:ln w="9525" algn="ctr">
            <a:solidFill>
              <a:schemeClr val="tx1"/>
            </a:solidFill>
            <a:round/>
            <a:headEnd/>
            <a:tailEnd/>
          </a:ln>
        </p:spPr>
        <p:txBody>
          <a:bodyPr lIns="0" tIns="0" rIns="0" bIns="0" anchor="ctr" anchorCtr="1"/>
          <a:lstStyle/>
          <a:p>
            <a:pPr algn="ctr">
              <a:lnSpc>
                <a:spcPct val="140000"/>
              </a:lnSpc>
            </a:pPr>
            <a:r>
              <a:rPr lang="en-US" altLang="ko-KR" sz="700"/>
              <a:t>9</a:t>
            </a:r>
            <a:endParaRPr lang="ko-KR" altLang="en-US" sz="700"/>
          </a:p>
        </p:txBody>
      </p:sp>
      <p:sp>
        <p:nvSpPr>
          <p:cNvPr id="46102" name="타원 22"/>
          <p:cNvSpPr>
            <a:spLocks noChangeArrowheads="1"/>
          </p:cNvSpPr>
          <p:nvPr/>
        </p:nvSpPr>
        <p:spPr bwMode="auto">
          <a:xfrm>
            <a:off x="1557338" y="7035800"/>
            <a:ext cx="142875" cy="142875"/>
          </a:xfrm>
          <a:prstGeom prst="ellipse">
            <a:avLst/>
          </a:prstGeom>
          <a:solidFill>
            <a:srgbClr val="FFFF00"/>
          </a:solidFill>
          <a:ln w="9525" algn="ctr">
            <a:solidFill>
              <a:schemeClr val="tx1"/>
            </a:solidFill>
            <a:round/>
            <a:headEnd/>
            <a:tailEnd/>
          </a:ln>
        </p:spPr>
        <p:txBody>
          <a:bodyPr lIns="0" tIns="0" rIns="0" bIns="0" anchor="ctr" anchorCtr="1"/>
          <a:lstStyle/>
          <a:p>
            <a:pPr algn="ctr">
              <a:lnSpc>
                <a:spcPct val="140000"/>
              </a:lnSpc>
            </a:pPr>
            <a:r>
              <a:rPr lang="en-US" altLang="ko-KR" sz="600"/>
              <a:t>10</a:t>
            </a:r>
            <a:endParaRPr lang="ko-KR" altLang="en-US" sz="600"/>
          </a:p>
        </p:txBody>
      </p:sp>
      <p:sp>
        <p:nvSpPr>
          <p:cNvPr id="46103" name="타원 27"/>
          <p:cNvSpPr>
            <a:spLocks noChangeArrowheads="1"/>
          </p:cNvSpPr>
          <p:nvPr/>
        </p:nvSpPr>
        <p:spPr bwMode="auto">
          <a:xfrm>
            <a:off x="1557338" y="7277100"/>
            <a:ext cx="142875" cy="142875"/>
          </a:xfrm>
          <a:prstGeom prst="ellipse">
            <a:avLst/>
          </a:prstGeom>
          <a:solidFill>
            <a:srgbClr val="FFFF00"/>
          </a:solidFill>
          <a:ln w="9525" algn="ctr">
            <a:solidFill>
              <a:schemeClr val="tx1"/>
            </a:solidFill>
            <a:round/>
            <a:headEnd/>
            <a:tailEnd/>
          </a:ln>
        </p:spPr>
        <p:txBody>
          <a:bodyPr lIns="0" tIns="0" rIns="0" bIns="0" anchor="ctr" anchorCtr="1"/>
          <a:lstStyle/>
          <a:p>
            <a:pPr algn="ctr">
              <a:lnSpc>
                <a:spcPct val="140000"/>
              </a:lnSpc>
            </a:pPr>
            <a:r>
              <a:rPr lang="en-US" altLang="ko-KR" sz="600"/>
              <a:t>11</a:t>
            </a:r>
            <a:endParaRPr lang="ko-KR" altLang="en-US" sz="600"/>
          </a:p>
        </p:txBody>
      </p:sp>
      <p:sp>
        <p:nvSpPr>
          <p:cNvPr id="46104" name="타원 28"/>
          <p:cNvSpPr>
            <a:spLocks noChangeArrowheads="1"/>
          </p:cNvSpPr>
          <p:nvPr/>
        </p:nvSpPr>
        <p:spPr bwMode="auto">
          <a:xfrm>
            <a:off x="1557338" y="7518400"/>
            <a:ext cx="142875" cy="142875"/>
          </a:xfrm>
          <a:prstGeom prst="ellipse">
            <a:avLst/>
          </a:prstGeom>
          <a:solidFill>
            <a:srgbClr val="FFFF00"/>
          </a:solidFill>
          <a:ln w="9525" algn="ctr">
            <a:solidFill>
              <a:schemeClr val="tx1"/>
            </a:solidFill>
            <a:round/>
            <a:headEnd/>
            <a:tailEnd/>
          </a:ln>
        </p:spPr>
        <p:txBody>
          <a:bodyPr lIns="0" tIns="0" rIns="0" bIns="0" anchor="ctr" anchorCtr="1"/>
          <a:lstStyle/>
          <a:p>
            <a:pPr algn="ctr">
              <a:lnSpc>
                <a:spcPct val="140000"/>
              </a:lnSpc>
            </a:pPr>
            <a:r>
              <a:rPr lang="en-US" altLang="ko-KR" sz="600"/>
              <a:t>12</a:t>
            </a:r>
            <a:endParaRPr lang="ko-KR" altLang="en-US" sz="600"/>
          </a:p>
        </p:txBody>
      </p:sp>
      <p:sp>
        <p:nvSpPr>
          <p:cNvPr id="46105" name="타원 29"/>
          <p:cNvSpPr>
            <a:spLocks noChangeArrowheads="1"/>
          </p:cNvSpPr>
          <p:nvPr/>
        </p:nvSpPr>
        <p:spPr bwMode="auto">
          <a:xfrm>
            <a:off x="1557338" y="7759700"/>
            <a:ext cx="142875" cy="142875"/>
          </a:xfrm>
          <a:prstGeom prst="ellipse">
            <a:avLst/>
          </a:prstGeom>
          <a:solidFill>
            <a:srgbClr val="FFFF00"/>
          </a:solidFill>
          <a:ln w="9525" algn="ctr">
            <a:solidFill>
              <a:schemeClr val="tx1"/>
            </a:solidFill>
            <a:round/>
            <a:headEnd/>
            <a:tailEnd/>
          </a:ln>
        </p:spPr>
        <p:txBody>
          <a:bodyPr lIns="0" tIns="0" rIns="0" bIns="0" anchor="ctr" anchorCtr="1"/>
          <a:lstStyle/>
          <a:p>
            <a:pPr algn="ctr">
              <a:lnSpc>
                <a:spcPct val="140000"/>
              </a:lnSpc>
            </a:pPr>
            <a:r>
              <a:rPr lang="en-US" altLang="ko-KR" sz="600"/>
              <a:t>13</a:t>
            </a:r>
            <a:endParaRPr lang="ko-KR" altLang="en-US" sz="600"/>
          </a:p>
        </p:txBody>
      </p:sp>
      <p:sp>
        <p:nvSpPr>
          <p:cNvPr id="46106" name="타원 30"/>
          <p:cNvSpPr>
            <a:spLocks noChangeArrowheads="1"/>
          </p:cNvSpPr>
          <p:nvPr/>
        </p:nvSpPr>
        <p:spPr bwMode="auto">
          <a:xfrm>
            <a:off x="6324600" y="3762375"/>
            <a:ext cx="142875" cy="142875"/>
          </a:xfrm>
          <a:prstGeom prst="ellipse">
            <a:avLst/>
          </a:prstGeom>
          <a:solidFill>
            <a:srgbClr val="FFFF00"/>
          </a:solidFill>
          <a:ln w="9525" algn="ctr">
            <a:solidFill>
              <a:schemeClr val="tx1"/>
            </a:solidFill>
            <a:round/>
            <a:headEnd/>
            <a:tailEnd/>
          </a:ln>
        </p:spPr>
        <p:txBody>
          <a:bodyPr lIns="0" tIns="0" rIns="0" bIns="0" anchor="ctr" anchorCtr="1"/>
          <a:lstStyle/>
          <a:p>
            <a:pPr algn="ctr">
              <a:lnSpc>
                <a:spcPct val="140000"/>
              </a:lnSpc>
            </a:pPr>
            <a:r>
              <a:rPr lang="en-US" altLang="ko-KR" sz="700"/>
              <a:t>1</a:t>
            </a:r>
            <a:endParaRPr lang="ko-KR" altLang="en-US" sz="700"/>
          </a:p>
        </p:txBody>
      </p:sp>
      <p:sp>
        <p:nvSpPr>
          <p:cNvPr id="46107" name="타원 31"/>
          <p:cNvSpPr>
            <a:spLocks noChangeArrowheads="1"/>
          </p:cNvSpPr>
          <p:nvPr/>
        </p:nvSpPr>
        <p:spPr bwMode="auto">
          <a:xfrm>
            <a:off x="5419725" y="3810000"/>
            <a:ext cx="142875" cy="142875"/>
          </a:xfrm>
          <a:prstGeom prst="ellipse">
            <a:avLst/>
          </a:prstGeom>
          <a:solidFill>
            <a:srgbClr val="FFFF00"/>
          </a:solidFill>
          <a:ln w="9525" algn="ctr">
            <a:solidFill>
              <a:schemeClr val="tx1"/>
            </a:solidFill>
            <a:round/>
            <a:headEnd/>
            <a:tailEnd/>
          </a:ln>
        </p:spPr>
        <p:txBody>
          <a:bodyPr lIns="0" tIns="0" rIns="0" bIns="0" anchor="ctr" anchorCtr="1"/>
          <a:lstStyle/>
          <a:p>
            <a:pPr algn="ctr">
              <a:lnSpc>
                <a:spcPct val="140000"/>
              </a:lnSpc>
            </a:pPr>
            <a:r>
              <a:rPr lang="en-US" altLang="ko-KR" sz="700"/>
              <a:t>2</a:t>
            </a:r>
            <a:endParaRPr lang="ko-KR" altLang="en-US" sz="700"/>
          </a:p>
        </p:txBody>
      </p:sp>
      <p:sp>
        <p:nvSpPr>
          <p:cNvPr id="46108" name="타원 32"/>
          <p:cNvSpPr>
            <a:spLocks noChangeArrowheads="1"/>
          </p:cNvSpPr>
          <p:nvPr/>
        </p:nvSpPr>
        <p:spPr bwMode="auto">
          <a:xfrm>
            <a:off x="4919663" y="4110038"/>
            <a:ext cx="142875" cy="142875"/>
          </a:xfrm>
          <a:prstGeom prst="ellipse">
            <a:avLst/>
          </a:prstGeom>
          <a:solidFill>
            <a:srgbClr val="FFFF00"/>
          </a:solidFill>
          <a:ln w="9525" algn="ctr">
            <a:solidFill>
              <a:schemeClr val="tx1"/>
            </a:solidFill>
            <a:round/>
            <a:headEnd/>
            <a:tailEnd/>
          </a:ln>
        </p:spPr>
        <p:txBody>
          <a:bodyPr lIns="0" tIns="0" rIns="0" bIns="0" anchor="ctr" anchorCtr="1"/>
          <a:lstStyle/>
          <a:p>
            <a:pPr algn="ctr">
              <a:lnSpc>
                <a:spcPct val="140000"/>
              </a:lnSpc>
            </a:pPr>
            <a:r>
              <a:rPr lang="en-US" altLang="ko-KR" sz="700"/>
              <a:t>3</a:t>
            </a:r>
            <a:endParaRPr lang="ko-KR" altLang="en-US" sz="700"/>
          </a:p>
        </p:txBody>
      </p:sp>
      <p:sp>
        <p:nvSpPr>
          <p:cNvPr id="46109" name="타원 33"/>
          <p:cNvSpPr>
            <a:spLocks noChangeArrowheads="1"/>
          </p:cNvSpPr>
          <p:nvPr/>
        </p:nvSpPr>
        <p:spPr bwMode="auto">
          <a:xfrm>
            <a:off x="4171950" y="3924300"/>
            <a:ext cx="142875" cy="142875"/>
          </a:xfrm>
          <a:prstGeom prst="ellipse">
            <a:avLst/>
          </a:prstGeom>
          <a:solidFill>
            <a:srgbClr val="FFFF00"/>
          </a:solidFill>
          <a:ln w="9525" algn="ctr">
            <a:solidFill>
              <a:schemeClr val="tx1"/>
            </a:solidFill>
            <a:round/>
            <a:headEnd/>
            <a:tailEnd/>
          </a:ln>
        </p:spPr>
        <p:txBody>
          <a:bodyPr lIns="0" tIns="0" rIns="0" bIns="0" anchor="ctr" anchorCtr="1"/>
          <a:lstStyle/>
          <a:p>
            <a:pPr algn="ctr">
              <a:lnSpc>
                <a:spcPct val="140000"/>
              </a:lnSpc>
            </a:pPr>
            <a:r>
              <a:rPr lang="en-US" altLang="ko-KR" sz="700"/>
              <a:t>4</a:t>
            </a:r>
            <a:endParaRPr lang="ko-KR" altLang="en-US" sz="700"/>
          </a:p>
        </p:txBody>
      </p:sp>
      <p:sp>
        <p:nvSpPr>
          <p:cNvPr id="46110" name="타원 34"/>
          <p:cNvSpPr>
            <a:spLocks noChangeArrowheads="1"/>
          </p:cNvSpPr>
          <p:nvPr/>
        </p:nvSpPr>
        <p:spPr bwMode="auto">
          <a:xfrm>
            <a:off x="3338513" y="3810000"/>
            <a:ext cx="142875" cy="142875"/>
          </a:xfrm>
          <a:prstGeom prst="ellipse">
            <a:avLst/>
          </a:prstGeom>
          <a:solidFill>
            <a:srgbClr val="FFFF00"/>
          </a:solidFill>
          <a:ln w="9525" algn="ctr">
            <a:solidFill>
              <a:schemeClr val="tx1"/>
            </a:solidFill>
            <a:round/>
            <a:headEnd/>
            <a:tailEnd/>
          </a:ln>
        </p:spPr>
        <p:txBody>
          <a:bodyPr lIns="0" tIns="0" rIns="0" bIns="0" anchor="ctr" anchorCtr="1"/>
          <a:lstStyle/>
          <a:p>
            <a:pPr algn="ctr">
              <a:lnSpc>
                <a:spcPct val="140000"/>
              </a:lnSpc>
            </a:pPr>
            <a:r>
              <a:rPr lang="en-US" altLang="ko-KR" sz="700"/>
              <a:t>5</a:t>
            </a:r>
            <a:endParaRPr lang="ko-KR" altLang="en-US" sz="700"/>
          </a:p>
        </p:txBody>
      </p:sp>
      <p:sp>
        <p:nvSpPr>
          <p:cNvPr id="46111" name="타원 35"/>
          <p:cNvSpPr>
            <a:spLocks noChangeArrowheads="1"/>
          </p:cNvSpPr>
          <p:nvPr/>
        </p:nvSpPr>
        <p:spPr bwMode="auto">
          <a:xfrm>
            <a:off x="342900" y="2762250"/>
            <a:ext cx="142875" cy="142875"/>
          </a:xfrm>
          <a:prstGeom prst="ellipse">
            <a:avLst/>
          </a:prstGeom>
          <a:solidFill>
            <a:srgbClr val="FFFF00"/>
          </a:solidFill>
          <a:ln w="9525" algn="ctr">
            <a:solidFill>
              <a:schemeClr val="tx1"/>
            </a:solidFill>
            <a:round/>
            <a:headEnd/>
            <a:tailEnd/>
          </a:ln>
        </p:spPr>
        <p:txBody>
          <a:bodyPr lIns="0" tIns="0" rIns="0" bIns="0" anchor="ctr" anchorCtr="1"/>
          <a:lstStyle/>
          <a:p>
            <a:pPr algn="ctr">
              <a:lnSpc>
                <a:spcPct val="140000"/>
              </a:lnSpc>
            </a:pPr>
            <a:r>
              <a:rPr lang="en-US" altLang="ko-KR" sz="700"/>
              <a:t>7</a:t>
            </a:r>
            <a:endParaRPr lang="ko-KR" altLang="en-US" sz="700"/>
          </a:p>
        </p:txBody>
      </p:sp>
      <p:sp>
        <p:nvSpPr>
          <p:cNvPr id="46112" name="타원 36"/>
          <p:cNvSpPr>
            <a:spLocks noChangeArrowheads="1"/>
          </p:cNvSpPr>
          <p:nvPr/>
        </p:nvSpPr>
        <p:spPr bwMode="auto">
          <a:xfrm>
            <a:off x="1571625" y="3262313"/>
            <a:ext cx="142875" cy="142875"/>
          </a:xfrm>
          <a:prstGeom prst="ellipse">
            <a:avLst/>
          </a:prstGeom>
          <a:solidFill>
            <a:srgbClr val="FFFF00"/>
          </a:solidFill>
          <a:ln w="9525" algn="ctr">
            <a:solidFill>
              <a:schemeClr val="tx1"/>
            </a:solidFill>
            <a:round/>
            <a:headEnd/>
            <a:tailEnd/>
          </a:ln>
        </p:spPr>
        <p:txBody>
          <a:bodyPr lIns="0" tIns="0" rIns="0" bIns="0" anchor="ctr" anchorCtr="1"/>
          <a:lstStyle/>
          <a:p>
            <a:pPr algn="ctr">
              <a:lnSpc>
                <a:spcPct val="140000"/>
              </a:lnSpc>
            </a:pPr>
            <a:r>
              <a:rPr lang="en-US" altLang="ko-KR" sz="700"/>
              <a:t>6</a:t>
            </a:r>
            <a:endParaRPr lang="ko-KR" altLang="en-US" sz="700"/>
          </a:p>
        </p:txBody>
      </p:sp>
      <p:sp>
        <p:nvSpPr>
          <p:cNvPr id="46113" name="타원 37"/>
          <p:cNvSpPr>
            <a:spLocks noChangeArrowheads="1"/>
          </p:cNvSpPr>
          <p:nvPr/>
        </p:nvSpPr>
        <p:spPr bwMode="auto">
          <a:xfrm>
            <a:off x="1928813" y="2309813"/>
            <a:ext cx="142875" cy="142875"/>
          </a:xfrm>
          <a:prstGeom prst="ellipse">
            <a:avLst/>
          </a:prstGeom>
          <a:solidFill>
            <a:srgbClr val="FFFF00"/>
          </a:solidFill>
          <a:ln w="9525" algn="ctr">
            <a:solidFill>
              <a:schemeClr val="tx1"/>
            </a:solidFill>
            <a:round/>
            <a:headEnd/>
            <a:tailEnd/>
          </a:ln>
        </p:spPr>
        <p:txBody>
          <a:bodyPr lIns="0" tIns="0" rIns="0" bIns="0" anchor="ctr" anchorCtr="1"/>
          <a:lstStyle/>
          <a:p>
            <a:pPr algn="ctr">
              <a:lnSpc>
                <a:spcPct val="140000"/>
              </a:lnSpc>
            </a:pPr>
            <a:r>
              <a:rPr lang="en-US" altLang="ko-KR" sz="700"/>
              <a:t>8</a:t>
            </a:r>
            <a:endParaRPr lang="ko-KR" altLang="en-US" sz="700"/>
          </a:p>
        </p:txBody>
      </p:sp>
      <p:sp>
        <p:nvSpPr>
          <p:cNvPr id="46114" name="타원 38"/>
          <p:cNvSpPr>
            <a:spLocks noChangeArrowheads="1"/>
          </p:cNvSpPr>
          <p:nvPr/>
        </p:nvSpPr>
        <p:spPr bwMode="auto">
          <a:xfrm>
            <a:off x="1643063" y="2095500"/>
            <a:ext cx="142875" cy="142875"/>
          </a:xfrm>
          <a:prstGeom prst="ellipse">
            <a:avLst/>
          </a:prstGeom>
          <a:solidFill>
            <a:srgbClr val="FFFF00"/>
          </a:solidFill>
          <a:ln w="9525" algn="ctr">
            <a:solidFill>
              <a:schemeClr val="tx1"/>
            </a:solidFill>
            <a:round/>
            <a:headEnd/>
            <a:tailEnd/>
          </a:ln>
        </p:spPr>
        <p:txBody>
          <a:bodyPr lIns="0" tIns="0" rIns="0" bIns="0" anchor="ctr" anchorCtr="1"/>
          <a:lstStyle/>
          <a:p>
            <a:pPr algn="ctr">
              <a:lnSpc>
                <a:spcPct val="140000"/>
              </a:lnSpc>
            </a:pPr>
            <a:r>
              <a:rPr lang="en-US" altLang="ko-KR" sz="700"/>
              <a:t>9</a:t>
            </a:r>
            <a:endParaRPr lang="ko-KR" altLang="en-US" sz="700"/>
          </a:p>
        </p:txBody>
      </p:sp>
      <p:sp>
        <p:nvSpPr>
          <p:cNvPr id="46115" name="타원 39"/>
          <p:cNvSpPr>
            <a:spLocks noChangeArrowheads="1"/>
          </p:cNvSpPr>
          <p:nvPr/>
        </p:nvSpPr>
        <p:spPr bwMode="auto">
          <a:xfrm>
            <a:off x="1857375" y="2005013"/>
            <a:ext cx="142875" cy="142875"/>
          </a:xfrm>
          <a:prstGeom prst="ellipse">
            <a:avLst/>
          </a:prstGeom>
          <a:solidFill>
            <a:srgbClr val="FFFF00"/>
          </a:solidFill>
          <a:ln w="9525" algn="ctr">
            <a:solidFill>
              <a:schemeClr val="tx1"/>
            </a:solidFill>
            <a:round/>
            <a:headEnd/>
            <a:tailEnd/>
          </a:ln>
        </p:spPr>
        <p:txBody>
          <a:bodyPr lIns="0" tIns="0" rIns="0" bIns="0" anchor="ctr" anchorCtr="1"/>
          <a:lstStyle/>
          <a:p>
            <a:pPr algn="ctr">
              <a:lnSpc>
                <a:spcPct val="140000"/>
              </a:lnSpc>
            </a:pPr>
            <a:r>
              <a:rPr lang="en-US" altLang="ko-KR" sz="600"/>
              <a:t>10</a:t>
            </a:r>
            <a:endParaRPr lang="ko-KR" altLang="en-US" sz="600"/>
          </a:p>
        </p:txBody>
      </p:sp>
      <p:sp>
        <p:nvSpPr>
          <p:cNvPr id="46116" name="타원 40"/>
          <p:cNvSpPr>
            <a:spLocks noChangeArrowheads="1"/>
          </p:cNvSpPr>
          <p:nvPr/>
        </p:nvSpPr>
        <p:spPr bwMode="auto">
          <a:xfrm>
            <a:off x="2590800" y="2371725"/>
            <a:ext cx="142875" cy="142875"/>
          </a:xfrm>
          <a:prstGeom prst="ellipse">
            <a:avLst/>
          </a:prstGeom>
          <a:solidFill>
            <a:srgbClr val="FFFF00"/>
          </a:solidFill>
          <a:ln w="9525" algn="ctr">
            <a:solidFill>
              <a:schemeClr val="tx1"/>
            </a:solidFill>
            <a:round/>
            <a:headEnd/>
            <a:tailEnd/>
          </a:ln>
        </p:spPr>
        <p:txBody>
          <a:bodyPr lIns="0" tIns="0" rIns="0" bIns="0" anchor="ctr" anchorCtr="1"/>
          <a:lstStyle/>
          <a:p>
            <a:pPr algn="ctr">
              <a:lnSpc>
                <a:spcPct val="140000"/>
              </a:lnSpc>
            </a:pPr>
            <a:r>
              <a:rPr lang="en-US" altLang="ko-KR" sz="600"/>
              <a:t>11</a:t>
            </a:r>
            <a:endParaRPr lang="ko-KR" altLang="en-US" sz="600"/>
          </a:p>
        </p:txBody>
      </p:sp>
      <p:sp>
        <p:nvSpPr>
          <p:cNvPr id="46117" name="타원 41"/>
          <p:cNvSpPr>
            <a:spLocks noChangeArrowheads="1"/>
          </p:cNvSpPr>
          <p:nvPr/>
        </p:nvSpPr>
        <p:spPr bwMode="auto">
          <a:xfrm>
            <a:off x="4886325" y="2667000"/>
            <a:ext cx="142875" cy="142875"/>
          </a:xfrm>
          <a:prstGeom prst="ellipse">
            <a:avLst/>
          </a:prstGeom>
          <a:solidFill>
            <a:srgbClr val="FFFF00"/>
          </a:solidFill>
          <a:ln w="9525" algn="ctr">
            <a:solidFill>
              <a:schemeClr val="tx1"/>
            </a:solidFill>
            <a:round/>
            <a:headEnd/>
            <a:tailEnd/>
          </a:ln>
        </p:spPr>
        <p:txBody>
          <a:bodyPr lIns="0" tIns="0" rIns="0" bIns="0" anchor="ctr" anchorCtr="1"/>
          <a:lstStyle/>
          <a:p>
            <a:pPr algn="ctr">
              <a:lnSpc>
                <a:spcPct val="140000"/>
              </a:lnSpc>
            </a:pPr>
            <a:r>
              <a:rPr lang="en-US" altLang="ko-KR" sz="600"/>
              <a:t>12</a:t>
            </a:r>
            <a:endParaRPr lang="ko-KR" altLang="en-US" sz="600"/>
          </a:p>
        </p:txBody>
      </p:sp>
      <p:sp>
        <p:nvSpPr>
          <p:cNvPr id="46118" name="타원 42"/>
          <p:cNvSpPr>
            <a:spLocks noChangeArrowheads="1"/>
          </p:cNvSpPr>
          <p:nvPr/>
        </p:nvSpPr>
        <p:spPr bwMode="auto">
          <a:xfrm>
            <a:off x="5929313" y="2728913"/>
            <a:ext cx="142875" cy="142875"/>
          </a:xfrm>
          <a:prstGeom prst="ellipse">
            <a:avLst/>
          </a:prstGeom>
          <a:solidFill>
            <a:srgbClr val="FFFF00"/>
          </a:solidFill>
          <a:ln w="9525" algn="ctr">
            <a:solidFill>
              <a:schemeClr val="tx1"/>
            </a:solidFill>
            <a:round/>
            <a:headEnd/>
            <a:tailEnd/>
          </a:ln>
        </p:spPr>
        <p:txBody>
          <a:bodyPr lIns="0" tIns="0" rIns="0" bIns="0" anchor="ctr" anchorCtr="1"/>
          <a:lstStyle/>
          <a:p>
            <a:pPr algn="ctr">
              <a:lnSpc>
                <a:spcPct val="140000"/>
              </a:lnSpc>
            </a:pPr>
            <a:r>
              <a:rPr lang="en-US" altLang="ko-KR" sz="600"/>
              <a:t>13</a:t>
            </a:r>
            <a:endParaRPr lang="ko-KR" altLang="en-US" sz="600"/>
          </a:p>
        </p:txBody>
      </p:sp>
      <p:sp>
        <p:nvSpPr>
          <p:cNvPr id="46119" name="타원 43"/>
          <p:cNvSpPr>
            <a:spLocks noChangeArrowheads="1"/>
          </p:cNvSpPr>
          <p:nvPr/>
        </p:nvSpPr>
        <p:spPr bwMode="auto">
          <a:xfrm>
            <a:off x="2833688" y="6553200"/>
            <a:ext cx="142875" cy="142875"/>
          </a:xfrm>
          <a:prstGeom prst="ellipse">
            <a:avLst/>
          </a:prstGeom>
          <a:solidFill>
            <a:srgbClr val="00B0F0"/>
          </a:solidFill>
          <a:ln w="9525" algn="ctr">
            <a:solidFill>
              <a:schemeClr val="tx1"/>
            </a:solidFill>
            <a:round/>
            <a:headEnd/>
            <a:tailEnd/>
          </a:ln>
        </p:spPr>
        <p:txBody>
          <a:bodyPr lIns="0" tIns="0" rIns="0" bIns="0" anchor="ctr" anchorCtr="1"/>
          <a:lstStyle/>
          <a:p>
            <a:pPr algn="ctr">
              <a:lnSpc>
                <a:spcPct val="140000"/>
              </a:lnSpc>
            </a:pPr>
            <a:r>
              <a:rPr lang="en-US" altLang="ko-KR" sz="700"/>
              <a:t>1</a:t>
            </a:r>
            <a:endParaRPr lang="ko-KR" altLang="en-US" sz="700"/>
          </a:p>
        </p:txBody>
      </p:sp>
      <p:sp>
        <p:nvSpPr>
          <p:cNvPr id="46120" name="타원 44"/>
          <p:cNvSpPr>
            <a:spLocks noChangeArrowheads="1"/>
          </p:cNvSpPr>
          <p:nvPr/>
        </p:nvSpPr>
        <p:spPr bwMode="auto">
          <a:xfrm>
            <a:off x="2833688" y="6794500"/>
            <a:ext cx="142875" cy="142875"/>
          </a:xfrm>
          <a:prstGeom prst="ellipse">
            <a:avLst/>
          </a:prstGeom>
          <a:solidFill>
            <a:srgbClr val="00B0F0"/>
          </a:solidFill>
          <a:ln w="9525" algn="ctr">
            <a:solidFill>
              <a:schemeClr val="tx1"/>
            </a:solidFill>
            <a:round/>
            <a:headEnd/>
            <a:tailEnd/>
          </a:ln>
        </p:spPr>
        <p:txBody>
          <a:bodyPr lIns="0" tIns="0" rIns="0" bIns="0" anchor="ctr" anchorCtr="1"/>
          <a:lstStyle/>
          <a:p>
            <a:pPr algn="ctr">
              <a:lnSpc>
                <a:spcPct val="140000"/>
              </a:lnSpc>
            </a:pPr>
            <a:r>
              <a:rPr lang="en-US" altLang="ko-KR" sz="700"/>
              <a:t>2</a:t>
            </a:r>
            <a:endParaRPr lang="ko-KR" altLang="en-US" sz="700"/>
          </a:p>
        </p:txBody>
      </p:sp>
      <p:sp>
        <p:nvSpPr>
          <p:cNvPr id="46121" name="타원 45"/>
          <p:cNvSpPr>
            <a:spLocks noChangeArrowheads="1"/>
          </p:cNvSpPr>
          <p:nvPr/>
        </p:nvSpPr>
        <p:spPr bwMode="auto">
          <a:xfrm>
            <a:off x="2833688" y="7035800"/>
            <a:ext cx="142875" cy="142875"/>
          </a:xfrm>
          <a:prstGeom prst="ellipse">
            <a:avLst/>
          </a:prstGeom>
          <a:solidFill>
            <a:srgbClr val="00B0F0"/>
          </a:solidFill>
          <a:ln w="9525" algn="ctr">
            <a:solidFill>
              <a:schemeClr val="tx1"/>
            </a:solidFill>
            <a:round/>
            <a:headEnd/>
            <a:tailEnd/>
          </a:ln>
        </p:spPr>
        <p:txBody>
          <a:bodyPr lIns="0" tIns="0" rIns="0" bIns="0" anchor="ctr" anchorCtr="1"/>
          <a:lstStyle/>
          <a:p>
            <a:pPr algn="ctr">
              <a:lnSpc>
                <a:spcPct val="140000"/>
              </a:lnSpc>
            </a:pPr>
            <a:r>
              <a:rPr lang="en-US" altLang="ko-KR" sz="700"/>
              <a:t>3</a:t>
            </a:r>
            <a:endParaRPr lang="ko-KR" altLang="en-US" sz="700"/>
          </a:p>
        </p:txBody>
      </p:sp>
      <p:sp>
        <p:nvSpPr>
          <p:cNvPr id="46122" name="타원 46"/>
          <p:cNvSpPr>
            <a:spLocks noChangeArrowheads="1"/>
          </p:cNvSpPr>
          <p:nvPr/>
        </p:nvSpPr>
        <p:spPr bwMode="auto">
          <a:xfrm>
            <a:off x="2833688" y="7277100"/>
            <a:ext cx="142875" cy="142875"/>
          </a:xfrm>
          <a:prstGeom prst="ellipse">
            <a:avLst/>
          </a:prstGeom>
          <a:solidFill>
            <a:srgbClr val="00B0F0"/>
          </a:solidFill>
          <a:ln w="9525" algn="ctr">
            <a:solidFill>
              <a:schemeClr val="tx1"/>
            </a:solidFill>
            <a:round/>
            <a:headEnd/>
            <a:tailEnd/>
          </a:ln>
        </p:spPr>
        <p:txBody>
          <a:bodyPr lIns="0" tIns="0" rIns="0" bIns="0" anchor="ctr" anchorCtr="1"/>
          <a:lstStyle/>
          <a:p>
            <a:pPr algn="ctr">
              <a:lnSpc>
                <a:spcPct val="140000"/>
              </a:lnSpc>
            </a:pPr>
            <a:r>
              <a:rPr lang="en-US" altLang="ko-KR" sz="700"/>
              <a:t>4</a:t>
            </a:r>
            <a:endParaRPr lang="ko-KR" altLang="en-US" sz="700"/>
          </a:p>
        </p:txBody>
      </p:sp>
      <p:sp>
        <p:nvSpPr>
          <p:cNvPr id="46123" name="타원 47"/>
          <p:cNvSpPr>
            <a:spLocks noChangeArrowheads="1"/>
          </p:cNvSpPr>
          <p:nvPr/>
        </p:nvSpPr>
        <p:spPr bwMode="auto">
          <a:xfrm>
            <a:off x="2833688" y="7518400"/>
            <a:ext cx="142875" cy="142875"/>
          </a:xfrm>
          <a:prstGeom prst="ellipse">
            <a:avLst/>
          </a:prstGeom>
          <a:solidFill>
            <a:srgbClr val="00B0F0"/>
          </a:solidFill>
          <a:ln w="9525" algn="ctr">
            <a:solidFill>
              <a:schemeClr val="tx1"/>
            </a:solidFill>
            <a:round/>
            <a:headEnd/>
            <a:tailEnd/>
          </a:ln>
        </p:spPr>
        <p:txBody>
          <a:bodyPr lIns="0" tIns="0" rIns="0" bIns="0" anchor="ctr" anchorCtr="1"/>
          <a:lstStyle/>
          <a:p>
            <a:pPr algn="ctr">
              <a:lnSpc>
                <a:spcPct val="140000"/>
              </a:lnSpc>
            </a:pPr>
            <a:r>
              <a:rPr lang="en-US" altLang="ko-KR" sz="700"/>
              <a:t>5</a:t>
            </a:r>
            <a:endParaRPr lang="ko-KR" altLang="en-US" sz="700"/>
          </a:p>
        </p:txBody>
      </p:sp>
      <p:sp>
        <p:nvSpPr>
          <p:cNvPr id="46124" name="타원 48"/>
          <p:cNvSpPr>
            <a:spLocks noChangeArrowheads="1"/>
          </p:cNvSpPr>
          <p:nvPr/>
        </p:nvSpPr>
        <p:spPr bwMode="auto">
          <a:xfrm>
            <a:off x="2833688" y="7759700"/>
            <a:ext cx="142875" cy="142875"/>
          </a:xfrm>
          <a:prstGeom prst="ellipse">
            <a:avLst/>
          </a:prstGeom>
          <a:solidFill>
            <a:srgbClr val="00B0F0"/>
          </a:solidFill>
          <a:ln w="9525" algn="ctr">
            <a:solidFill>
              <a:schemeClr val="tx1"/>
            </a:solidFill>
            <a:round/>
            <a:headEnd/>
            <a:tailEnd/>
          </a:ln>
        </p:spPr>
        <p:txBody>
          <a:bodyPr lIns="0" tIns="0" rIns="0" bIns="0" anchor="ctr" anchorCtr="1"/>
          <a:lstStyle/>
          <a:p>
            <a:pPr algn="ctr">
              <a:lnSpc>
                <a:spcPct val="140000"/>
              </a:lnSpc>
            </a:pPr>
            <a:r>
              <a:rPr lang="en-US" altLang="ko-KR" sz="700"/>
              <a:t>6</a:t>
            </a:r>
            <a:endParaRPr lang="ko-KR" altLang="en-US" sz="700"/>
          </a:p>
        </p:txBody>
      </p:sp>
      <p:sp>
        <p:nvSpPr>
          <p:cNvPr id="46125" name="타원 49"/>
          <p:cNvSpPr>
            <a:spLocks noChangeArrowheads="1"/>
          </p:cNvSpPr>
          <p:nvPr/>
        </p:nvSpPr>
        <p:spPr bwMode="auto">
          <a:xfrm>
            <a:off x="2833688" y="8001000"/>
            <a:ext cx="142875" cy="142875"/>
          </a:xfrm>
          <a:prstGeom prst="ellipse">
            <a:avLst/>
          </a:prstGeom>
          <a:solidFill>
            <a:srgbClr val="00B0F0"/>
          </a:solidFill>
          <a:ln w="9525" algn="ctr">
            <a:solidFill>
              <a:schemeClr val="tx1"/>
            </a:solidFill>
            <a:round/>
            <a:headEnd/>
            <a:tailEnd/>
          </a:ln>
        </p:spPr>
        <p:txBody>
          <a:bodyPr lIns="0" tIns="0" rIns="0" bIns="0" anchor="ctr" anchorCtr="1"/>
          <a:lstStyle/>
          <a:p>
            <a:pPr algn="ctr">
              <a:lnSpc>
                <a:spcPct val="140000"/>
              </a:lnSpc>
            </a:pPr>
            <a:r>
              <a:rPr lang="en-US" altLang="ko-KR" sz="700"/>
              <a:t>7</a:t>
            </a:r>
            <a:endParaRPr lang="ko-KR" altLang="en-US" sz="700"/>
          </a:p>
        </p:txBody>
      </p:sp>
      <p:sp>
        <p:nvSpPr>
          <p:cNvPr id="46126" name="타원 50"/>
          <p:cNvSpPr>
            <a:spLocks noChangeArrowheads="1"/>
          </p:cNvSpPr>
          <p:nvPr/>
        </p:nvSpPr>
        <p:spPr bwMode="auto">
          <a:xfrm>
            <a:off x="4271963" y="6572250"/>
            <a:ext cx="142875" cy="142875"/>
          </a:xfrm>
          <a:prstGeom prst="ellipse">
            <a:avLst/>
          </a:prstGeom>
          <a:solidFill>
            <a:srgbClr val="00B0F0"/>
          </a:solidFill>
          <a:ln w="9525" algn="ctr">
            <a:solidFill>
              <a:schemeClr val="tx1"/>
            </a:solidFill>
            <a:round/>
            <a:headEnd/>
            <a:tailEnd/>
          </a:ln>
        </p:spPr>
        <p:txBody>
          <a:bodyPr lIns="0" tIns="0" rIns="0" bIns="0" anchor="ctr" anchorCtr="1"/>
          <a:lstStyle/>
          <a:p>
            <a:pPr algn="ctr">
              <a:lnSpc>
                <a:spcPct val="140000"/>
              </a:lnSpc>
            </a:pPr>
            <a:r>
              <a:rPr lang="en-US" altLang="ko-KR" sz="700"/>
              <a:t>8</a:t>
            </a:r>
            <a:endParaRPr lang="ko-KR" altLang="en-US" sz="700"/>
          </a:p>
        </p:txBody>
      </p:sp>
      <p:sp>
        <p:nvSpPr>
          <p:cNvPr id="46127" name="타원 51"/>
          <p:cNvSpPr>
            <a:spLocks noChangeArrowheads="1"/>
          </p:cNvSpPr>
          <p:nvPr/>
        </p:nvSpPr>
        <p:spPr bwMode="auto">
          <a:xfrm>
            <a:off x="4271963" y="6813550"/>
            <a:ext cx="142875" cy="142875"/>
          </a:xfrm>
          <a:prstGeom prst="ellipse">
            <a:avLst/>
          </a:prstGeom>
          <a:solidFill>
            <a:srgbClr val="00B0F0"/>
          </a:solidFill>
          <a:ln w="9525" algn="ctr">
            <a:solidFill>
              <a:schemeClr val="tx1"/>
            </a:solidFill>
            <a:round/>
            <a:headEnd/>
            <a:tailEnd/>
          </a:ln>
        </p:spPr>
        <p:txBody>
          <a:bodyPr lIns="0" tIns="0" rIns="0" bIns="0" anchor="ctr" anchorCtr="1"/>
          <a:lstStyle/>
          <a:p>
            <a:pPr algn="ctr">
              <a:lnSpc>
                <a:spcPct val="140000"/>
              </a:lnSpc>
            </a:pPr>
            <a:r>
              <a:rPr lang="en-US" altLang="ko-KR" sz="700"/>
              <a:t>9</a:t>
            </a:r>
            <a:endParaRPr lang="ko-KR" altLang="en-US" sz="700"/>
          </a:p>
        </p:txBody>
      </p:sp>
      <p:sp>
        <p:nvSpPr>
          <p:cNvPr id="46128" name="타원 52"/>
          <p:cNvSpPr>
            <a:spLocks noChangeArrowheads="1"/>
          </p:cNvSpPr>
          <p:nvPr/>
        </p:nvSpPr>
        <p:spPr bwMode="auto">
          <a:xfrm>
            <a:off x="4271963" y="7054850"/>
            <a:ext cx="142875" cy="142875"/>
          </a:xfrm>
          <a:prstGeom prst="ellipse">
            <a:avLst/>
          </a:prstGeom>
          <a:solidFill>
            <a:srgbClr val="00B0F0"/>
          </a:solidFill>
          <a:ln w="9525" algn="ctr">
            <a:solidFill>
              <a:schemeClr val="tx1"/>
            </a:solidFill>
            <a:round/>
            <a:headEnd/>
            <a:tailEnd/>
          </a:ln>
        </p:spPr>
        <p:txBody>
          <a:bodyPr lIns="0" tIns="0" rIns="0" bIns="0" anchor="ctr" anchorCtr="1"/>
          <a:lstStyle/>
          <a:p>
            <a:pPr algn="ctr">
              <a:lnSpc>
                <a:spcPct val="140000"/>
              </a:lnSpc>
            </a:pPr>
            <a:r>
              <a:rPr lang="en-US" altLang="ko-KR" sz="600"/>
              <a:t>10</a:t>
            </a:r>
            <a:endParaRPr lang="ko-KR" altLang="en-US" sz="600"/>
          </a:p>
        </p:txBody>
      </p:sp>
      <p:sp>
        <p:nvSpPr>
          <p:cNvPr id="46129" name="타원 53"/>
          <p:cNvSpPr>
            <a:spLocks noChangeArrowheads="1"/>
          </p:cNvSpPr>
          <p:nvPr/>
        </p:nvSpPr>
        <p:spPr bwMode="auto">
          <a:xfrm>
            <a:off x="4271963" y="7296150"/>
            <a:ext cx="142875" cy="142875"/>
          </a:xfrm>
          <a:prstGeom prst="ellipse">
            <a:avLst/>
          </a:prstGeom>
          <a:solidFill>
            <a:srgbClr val="00B0F0"/>
          </a:solidFill>
          <a:ln w="9525" algn="ctr">
            <a:solidFill>
              <a:schemeClr val="tx1"/>
            </a:solidFill>
            <a:round/>
            <a:headEnd/>
            <a:tailEnd/>
          </a:ln>
        </p:spPr>
        <p:txBody>
          <a:bodyPr lIns="0" tIns="0" rIns="0" bIns="0" anchor="ctr" anchorCtr="1"/>
          <a:lstStyle/>
          <a:p>
            <a:pPr algn="ctr">
              <a:lnSpc>
                <a:spcPct val="140000"/>
              </a:lnSpc>
            </a:pPr>
            <a:r>
              <a:rPr lang="en-US" altLang="ko-KR" sz="600"/>
              <a:t>11</a:t>
            </a:r>
            <a:endParaRPr lang="ko-KR" altLang="en-US" sz="600"/>
          </a:p>
        </p:txBody>
      </p:sp>
      <p:sp>
        <p:nvSpPr>
          <p:cNvPr id="46130" name="타원 54"/>
          <p:cNvSpPr>
            <a:spLocks noChangeArrowheads="1"/>
          </p:cNvSpPr>
          <p:nvPr/>
        </p:nvSpPr>
        <p:spPr bwMode="auto">
          <a:xfrm>
            <a:off x="4271963" y="7537450"/>
            <a:ext cx="142875" cy="142875"/>
          </a:xfrm>
          <a:prstGeom prst="ellipse">
            <a:avLst/>
          </a:prstGeom>
          <a:solidFill>
            <a:srgbClr val="00B0F0"/>
          </a:solidFill>
          <a:ln w="9525" algn="ctr">
            <a:solidFill>
              <a:schemeClr val="tx1"/>
            </a:solidFill>
            <a:round/>
            <a:headEnd/>
            <a:tailEnd/>
          </a:ln>
        </p:spPr>
        <p:txBody>
          <a:bodyPr lIns="0" tIns="0" rIns="0" bIns="0" anchor="ctr" anchorCtr="1"/>
          <a:lstStyle/>
          <a:p>
            <a:pPr algn="ctr">
              <a:lnSpc>
                <a:spcPct val="140000"/>
              </a:lnSpc>
            </a:pPr>
            <a:r>
              <a:rPr lang="en-US" altLang="ko-KR" sz="600"/>
              <a:t>12</a:t>
            </a:r>
            <a:endParaRPr lang="ko-KR" altLang="en-US" sz="600"/>
          </a:p>
        </p:txBody>
      </p:sp>
      <p:sp>
        <p:nvSpPr>
          <p:cNvPr id="46131" name="타원 55"/>
          <p:cNvSpPr>
            <a:spLocks noChangeArrowheads="1"/>
          </p:cNvSpPr>
          <p:nvPr/>
        </p:nvSpPr>
        <p:spPr bwMode="auto">
          <a:xfrm>
            <a:off x="4271963" y="7778750"/>
            <a:ext cx="142875" cy="142875"/>
          </a:xfrm>
          <a:prstGeom prst="ellipse">
            <a:avLst/>
          </a:prstGeom>
          <a:solidFill>
            <a:srgbClr val="00B0F0"/>
          </a:solidFill>
          <a:ln w="9525" algn="ctr">
            <a:solidFill>
              <a:schemeClr val="tx1"/>
            </a:solidFill>
            <a:round/>
            <a:headEnd/>
            <a:tailEnd/>
          </a:ln>
        </p:spPr>
        <p:txBody>
          <a:bodyPr lIns="0" tIns="0" rIns="0" bIns="0" anchor="ctr" anchorCtr="1"/>
          <a:lstStyle/>
          <a:p>
            <a:pPr algn="ctr">
              <a:lnSpc>
                <a:spcPct val="140000"/>
              </a:lnSpc>
            </a:pPr>
            <a:r>
              <a:rPr lang="en-US" altLang="ko-KR" sz="600"/>
              <a:t>13</a:t>
            </a:r>
            <a:endParaRPr lang="ko-KR" altLang="en-US" sz="600"/>
          </a:p>
        </p:txBody>
      </p:sp>
      <p:sp>
        <p:nvSpPr>
          <p:cNvPr id="46132" name="타원 56"/>
          <p:cNvSpPr>
            <a:spLocks noChangeArrowheads="1"/>
          </p:cNvSpPr>
          <p:nvPr/>
        </p:nvSpPr>
        <p:spPr bwMode="auto">
          <a:xfrm>
            <a:off x="4271963" y="8018463"/>
            <a:ext cx="142875" cy="142875"/>
          </a:xfrm>
          <a:prstGeom prst="ellipse">
            <a:avLst/>
          </a:prstGeom>
          <a:solidFill>
            <a:srgbClr val="00B0F0"/>
          </a:solidFill>
          <a:ln w="9525" algn="ctr">
            <a:solidFill>
              <a:schemeClr val="tx1"/>
            </a:solidFill>
            <a:round/>
            <a:headEnd/>
            <a:tailEnd/>
          </a:ln>
        </p:spPr>
        <p:txBody>
          <a:bodyPr lIns="0" tIns="0" rIns="0" bIns="0" anchor="ctr" anchorCtr="1"/>
          <a:lstStyle/>
          <a:p>
            <a:pPr algn="ctr">
              <a:lnSpc>
                <a:spcPct val="140000"/>
              </a:lnSpc>
            </a:pPr>
            <a:r>
              <a:rPr lang="en-US" altLang="ko-KR" sz="600"/>
              <a:t>14</a:t>
            </a:r>
            <a:endParaRPr lang="ko-KR" altLang="en-US" sz="600"/>
          </a:p>
        </p:txBody>
      </p:sp>
      <p:sp>
        <p:nvSpPr>
          <p:cNvPr id="46133" name="타원 57"/>
          <p:cNvSpPr>
            <a:spLocks noChangeArrowheads="1"/>
          </p:cNvSpPr>
          <p:nvPr/>
        </p:nvSpPr>
        <p:spPr bwMode="auto">
          <a:xfrm>
            <a:off x="5610225" y="7054850"/>
            <a:ext cx="142875" cy="142875"/>
          </a:xfrm>
          <a:prstGeom prst="ellipse">
            <a:avLst/>
          </a:prstGeom>
          <a:solidFill>
            <a:srgbClr val="00B0F0"/>
          </a:solidFill>
          <a:ln w="9525" algn="ctr">
            <a:solidFill>
              <a:schemeClr val="tx1"/>
            </a:solidFill>
            <a:round/>
            <a:headEnd/>
            <a:tailEnd/>
          </a:ln>
        </p:spPr>
        <p:txBody>
          <a:bodyPr lIns="0" tIns="0" rIns="0" bIns="0" anchor="ctr" anchorCtr="1"/>
          <a:lstStyle/>
          <a:p>
            <a:pPr algn="ctr">
              <a:lnSpc>
                <a:spcPct val="140000"/>
              </a:lnSpc>
            </a:pPr>
            <a:r>
              <a:rPr lang="en-US" altLang="ko-KR" sz="600"/>
              <a:t>17</a:t>
            </a:r>
            <a:endParaRPr lang="ko-KR" altLang="en-US" sz="600"/>
          </a:p>
        </p:txBody>
      </p:sp>
      <p:sp>
        <p:nvSpPr>
          <p:cNvPr id="46134" name="타원 58"/>
          <p:cNvSpPr>
            <a:spLocks noChangeArrowheads="1"/>
          </p:cNvSpPr>
          <p:nvPr/>
        </p:nvSpPr>
        <p:spPr bwMode="auto">
          <a:xfrm>
            <a:off x="5610225" y="7296150"/>
            <a:ext cx="142875" cy="142875"/>
          </a:xfrm>
          <a:prstGeom prst="ellipse">
            <a:avLst/>
          </a:prstGeom>
          <a:solidFill>
            <a:srgbClr val="00B0F0"/>
          </a:solidFill>
          <a:ln w="9525" algn="ctr">
            <a:solidFill>
              <a:schemeClr val="tx1"/>
            </a:solidFill>
            <a:round/>
            <a:headEnd/>
            <a:tailEnd/>
          </a:ln>
        </p:spPr>
        <p:txBody>
          <a:bodyPr lIns="0" tIns="0" rIns="0" bIns="0" anchor="ctr" anchorCtr="1"/>
          <a:lstStyle/>
          <a:p>
            <a:pPr algn="ctr">
              <a:lnSpc>
                <a:spcPct val="140000"/>
              </a:lnSpc>
            </a:pPr>
            <a:r>
              <a:rPr lang="en-US" altLang="ko-KR" sz="600"/>
              <a:t>18</a:t>
            </a:r>
            <a:endParaRPr lang="ko-KR" altLang="en-US" sz="600"/>
          </a:p>
        </p:txBody>
      </p:sp>
      <p:sp>
        <p:nvSpPr>
          <p:cNvPr id="46135" name="타원 59"/>
          <p:cNvSpPr>
            <a:spLocks noChangeArrowheads="1"/>
          </p:cNvSpPr>
          <p:nvPr/>
        </p:nvSpPr>
        <p:spPr bwMode="auto">
          <a:xfrm>
            <a:off x="5610225" y="7537450"/>
            <a:ext cx="142875" cy="142875"/>
          </a:xfrm>
          <a:prstGeom prst="ellipse">
            <a:avLst/>
          </a:prstGeom>
          <a:solidFill>
            <a:srgbClr val="00B0F0"/>
          </a:solidFill>
          <a:ln w="9525" algn="ctr">
            <a:solidFill>
              <a:schemeClr val="tx1"/>
            </a:solidFill>
            <a:round/>
            <a:headEnd/>
            <a:tailEnd/>
          </a:ln>
        </p:spPr>
        <p:txBody>
          <a:bodyPr lIns="0" tIns="0" rIns="0" bIns="0" anchor="ctr" anchorCtr="1"/>
          <a:lstStyle/>
          <a:p>
            <a:pPr algn="ctr">
              <a:lnSpc>
                <a:spcPct val="140000"/>
              </a:lnSpc>
            </a:pPr>
            <a:r>
              <a:rPr lang="en-US" altLang="ko-KR" sz="600"/>
              <a:t>19</a:t>
            </a:r>
            <a:endParaRPr lang="ko-KR" altLang="en-US" sz="600"/>
          </a:p>
        </p:txBody>
      </p:sp>
      <p:sp>
        <p:nvSpPr>
          <p:cNvPr id="46136" name="타원 60"/>
          <p:cNvSpPr>
            <a:spLocks noChangeArrowheads="1"/>
          </p:cNvSpPr>
          <p:nvPr/>
        </p:nvSpPr>
        <p:spPr bwMode="auto">
          <a:xfrm>
            <a:off x="5610225" y="7778750"/>
            <a:ext cx="142875" cy="142875"/>
          </a:xfrm>
          <a:prstGeom prst="ellipse">
            <a:avLst/>
          </a:prstGeom>
          <a:solidFill>
            <a:srgbClr val="00B0F0"/>
          </a:solidFill>
          <a:ln w="9525" algn="ctr">
            <a:solidFill>
              <a:schemeClr val="tx1"/>
            </a:solidFill>
            <a:round/>
            <a:headEnd/>
            <a:tailEnd/>
          </a:ln>
        </p:spPr>
        <p:txBody>
          <a:bodyPr lIns="0" tIns="0" rIns="0" bIns="0" anchor="ctr" anchorCtr="1"/>
          <a:lstStyle/>
          <a:p>
            <a:pPr algn="ctr">
              <a:lnSpc>
                <a:spcPct val="140000"/>
              </a:lnSpc>
            </a:pPr>
            <a:r>
              <a:rPr lang="en-US" altLang="ko-KR" sz="600"/>
              <a:t>20</a:t>
            </a:r>
            <a:endParaRPr lang="ko-KR" altLang="en-US" sz="600"/>
          </a:p>
        </p:txBody>
      </p:sp>
      <p:sp>
        <p:nvSpPr>
          <p:cNvPr id="46137" name="타원 61"/>
          <p:cNvSpPr>
            <a:spLocks noChangeArrowheads="1"/>
          </p:cNvSpPr>
          <p:nvPr/>
        </p:nvSpPr>
        <p:spPr bwMode="auto">
          <a:xfrm>
            <a:off x="5610225" y="8018463"/>
            <a:ext cx="142875" cy="142875"/>
          </a:xfrm>
          <a:prstGeom prst="ellipse">
            <a:avLst/>
          </a:prstGeom>
          <a:solidFill>
            <a:srgbClr val="00B0F0"/>
          </a:solidFill>
          <a:ln w="9525" algn="ctr">
            <a:solidFill>
              <a:schemeClr val="tx1"/>
            </a:solidFill>
            <a:round/>
            <a:headEnd/>
            <a:tailEnd/>
          </a:ln>
        </p:spPr>
        <p:txBody>
          <a:bodyPr lIns="0" tIns="0" rIns="0" bIns="0" anchor="ctr" anchorCtr="1"/>
          <a:lstStyle/>
          <a:p>
            <a:pPr algn="ctr">
              <a:lnSpc>
                <a:spcPct val="140000"/>
              </a:lnSpc>
            </a:pPr>
            <a:r>
              <a:rPr lang="en-US" altLang="ko-KR" sz="600"/>
              <a:t>21</a:t>
            </a:r>
            <a:endParaRPr lang="ko-KR" altLang="en-US" sz="600"/>
          </a:p>
        </p:txBody>
      </p:sp>
      <p:sp>
        <p:nvSpPr>
          <p:cNvPr id="46138" name="타원 62"/>
          <p:cNvSpPr>
            <a:spLocks noChangeArrowheads="1"/>
          </p:cNvSpPr>
          <p:nvPr/>
        </p:nvSpPr>
        <p:spPr bwMode="auto">
          <a:xfrm>
            <a:off x="5610225" y="6562725"/>
            <a:ext cx="142875" cy="142875"/>
          </a:xfrm>
          <a:prstGeom prst="ellipse">
            <a:avLst/>
          </a:prstGeom>
          <a:solidFill>
            <a:srgbClr val="00B0F0"/>
          </a:solidFill>
          <a:ln w="9525" algn="ctr">
            <a:solidFill>
              <a:schemeClr val="tx1"/>
            </a:solidFill>
            <a:round/>
            <a:headEnd/>
            <a:tailEnd/>
          </a:ln>
        </p:spPr>
        <p:txBody>
          <a:bodyPr lIns="0" tIns="0" rIns="0" bIns="0" anchor="ctr" anchorCtr="1"/>
          <a:lstStyle/>
          <a:p>
            <a:pPr algn="ctr">
              <a:lnSpc>
                <a:spcPct val="140000"/>
              </a:lnSpc>
            </a:pPr>
            <a:r>
              <a:rPr lang="en-US" altLang="ko-KR" sz="600"/>
              <a:t>15</a:t>
            </a:r>
            <a:endParaRPr lang="ko-KR" altLang="en-US" sz="600"/>
          </a:p>
        </p:txBody>
      </p:sp>
      <p:sp>
        <p:nvSpPr>
          <p:cNvPr id="46139" name="타원 63"/>
          <p:cNvSpPr>
            <a:spLocks noChangeArrowheads="1"/>
          </p:cNvSpPr>
          <p:nvPr/>
        </p:nvSpPr>
        <p:spPr bwMode="auto">
          <a:xfrm>
            <a:off x="5610225" y="6804025"/>
            <a:ext cx="142875" cy="142875"/>
          </a:xfrm>
          <a:prstGeom prst="ellipse">
            <a:avLst/>
          </a:prstGeom>
          <a:solidFill>
            <a:srgbClr val="00B0F0"/>
          </a:solidFill>
          <a:ln w="9525" algn="ctr">
            <a:solidFill>
              <a:schemeClr val="tx1"/>
            </a:solidFill>
            <a:round/>
            <a:headEnd/>
            <a:tailEnd/>
          </a:ln>
        </p:spPr>
        <p:txBody>
          <a:bodyPr lIns="0" tIns="0" rIns="0" bIns="0" anchor="ctr" anchorCtr="1"/>
          <a:lstStyle/>
          <a:p>
            <a:pPr algn="ctr">
              <a:lnSpc>
                <a:spcPct val="140000"/>
              </a:lnSpc>
            </a:pPr>
            <a:r>
              <a:rPr lang="en-US" altLang="ko-KR" sz="600"/>
              <a:t>16</a:t>
            </a:r>
            <a:endParaRPr lang="ko-KR" altLang="en-US" sz="600"/>
          </a:p>
        </p:txBody>
      </p:sp>
      <p:sp>
        <p:nvSpPr>
          <p:cNvPr id="46140" name="타원 64"/>
          <p:cNvSpPr>
            <a:spLocks noChangeArrowheads="1"/>
          </p:cNvSpPr>
          <p:nvPr/>
        </p:nvSpPr>
        <p:spPr bwMode="auto">
          <a:xfrm>
            <a:off x="5838825" y="3524250"/>
            <a:ext cx="142875" cy="142875"/>
          </a:xfrm>
          <a:prstGeom prst="ellipse">
            <a:avLst/>
          </a:prstGeom>
          <a:solidFill>
            <a:srgbClr val="00B0F0"/>
          </a:solidFill>
          <a:ln w="9525" algn="ctr">
            <a:solidFill>
              <a:schemeClr val="tx1"/>
            </a:solidFill>
            <a:round/>
            <a:headEnd/>
            <a:tailEnd/>
          </a:ln>
        </p:spPr>
        <p:txBody>
          <a:bodyPr lIns="0" tIns="0" rIns="0" bIns="0" anchor="ctr" anchorCtr="1"/>
          <a:lstStyle/>
          <a:p>
            <a:pPr algn="ctr">
              <a:lnSpc>
                <a:spcPct val="140000"/>
              </a:lnSpc>
            </a:pPr>
            <a:r>
              <a:rPr lang="en-US" altLang="ko-KR" sz="700"/>
              <a:t>1</a:t>
            </a:r>
            <a:endParaRPr lang="ko-KR" altLang="en-US" sz="700"/>
          </a:p>
        </p:txBody>
      </p:sp>
      <p:sp>
        <p:nvSpPr>
          <p:cNvPr id="46141" name="타원 65"/>
          <p:cNvSpPr>
            <a:spLocks noChangeArrowheads="1"/>
          </p:cNvSpPr>
          <p:nvPr/>
        </p:nvSpPr>
        <p:spPr bwMode="auto">
          <a:xfrm>
            <a:off x="5357813" y="3381375"/>
            <a:ext cx="142875" cy="142875"/>
          </a:xfrm>
          <a:prstGeom prst="ellipse">
            <a:avLst/>
          </a:prstGeom>
          <a:solidFill>
            <a:srgbClr val="00B0F0"/>
          </a:solidFill>
          <a:ln w="9525" algn="ctr">
            <a:solidFill>
              <a:schemeClr val="tx1"/>
            </a:solidFill>
            <a:round/>
            <a:headEnd/>
            <a:tailEnd/>
          </a:ln>
        </p:spPr>
        <p:txBody>
          <a:bodyPr lIns="0" tIns="0" rIns="0" bIns="0" anchor="ctr" anchorCtr="1"/>
          <a:lstStyle/>
          <a:p>
            <a:pPr algn="ctr">
              <a:lnSpc>
                <a:spcPct val="140000"/>
              </a:lnSpc>
            </a:pPr>
            <a:r>
              <a:rPr lang="en-US" altLang="ko-KR" sz="700"/>
              <a:t>2</a:t>
            </a:r>
            <a:endParaRPr lang="ko-KR" altLang="en-US" sz="700"/>
          </a:p>
        </p:txBody>
      </p:sp>
      <p:sp>
        <p:nvSpPr>
          <p:cNvPr id="46142" name="타원 66"/>
          <p:cNvSpPr>
            <a:spLocks noChangeArrowheads="1"/>
          </p:cNvSpPr>
          <p:nvPr/>
        </p:nvSpPr>
        <p:spPr bwMode="auto">
          <a:xfrm>
            <a:off x="4857750" y="3667125"/>
            <a:ext cx="142875" cy="142875"/>
          </a:xfrm>
          <a:prstGeom prst="ellipse">
            <a:avLst/>
          </a:prstGeom>
          <a:solidFill>
            <a:srgbClr val="00B0F0"/>
          </a:solidFill>
          <a:ln w="9525" algn="ctr">
            <a:solidFill>
              <a:schemeClr val="tx1"/>
            </a:solidFill>
            <a:round/>
            <a:headEnd/>
            <a:tailEnd/>
          </a:ln>
        </p:spPr>
        <p:txBody>
          <a:bodyPr lIns="0" tIns="0" rIns="0" bIns="0" anchor="ctr" anchorCtr="1"/>
          <a:lstStyle/>
          <a:p>
            <a:pPr algn="ctr">
              <a:lnSpc>
                <a:spcPct val="140000"/>
              </a:lnSpc>
            </a:pPr>
            <a:r>
              <a:rPr lang="en-US" altLang="ko-KR" sz="700"/>
              <a:t>3</a:t>
            </a:r>
            <a:endParaRPr lang="ko-KR" altLang="en-US" sz="700"/>
          </a:p>
        </p:txBody>
      </p:sp>
      <p:sp>
        <p:nvSpPr>
          <p:cNvPr id="46143" name="타원 67"/>
          <p:cNvSpPr>
            <a:spLocks noChangeArrowheads="1"/>
          </p:cNvSpPr>
          <p:nvPr/>
        </p:nvSpPr>
        <p:spPr bwMode="auto">
          <a:xfrm>
            <a:off x="4695825" y="3309938"/>
            <a:ext cx="142875" cy="142875"/>
          </a:xfrm>
          <a:prstGeom prst="ellipse">
            <a:avLst/>
          </a:prstGeom>
          <a:solidFill>
            <a:srgbClr val="00B0F0"/>
          </a:solidFill>
          <a:ln w="9525" algn="ctr">
            <a:solidFill>
              <a:schemeClr val="tx1"/>
            </a:solidFill>
            <a:round/>
            <a:headEnd/>
            <a:tailEnd/>
          </a:ln>
        </p:spPr>
        <p:txBody>
          <a:bodyPr lIns="0" tIns="0" rIns="0" bIns="0" anchor="ctr" anchorCtr="1"/>
          <a:lstStyle/>
          <a:p>
            <a:pPr algn="ctr">
              <a:lnSpc>
                <a:spcPct val="140000"/>
              </a:lnSpc>
            </a:pPr>
            <a:r>
              <a:rPr lang="en-US" altLang="ko-KR" sz="700"/>
              <a:t>4</a:t>
            </a:r>
            <a:endParaRPr lang="ko-KR" altLang="en-US" sz="700"/>
          </a:p>
        </p:txBody>
      </p:sp>
      <p:sp>
        <p:nvSpPr>
          <p:cNvPr id="46144" name="타원 68"/>
          <p:cNvSpPr>
            <a:spLocks noChangeArrowheads="1"/>
          </p:cNvSpPr>
          <p:nvPr/>
        </p:nvSpPr>
        <p:spPr bwMode="auto">
          <a:xfrm>
            <a:off x="4286250" y="3476625"/>
            <a:ext cx="142875" cy="142875"/>
          </a:xfrm>
          <a:prstGeom prst="ellipse">
            <a:avLst/>
          </a:prstGeom>
          <a:solidFill>
            <a:srgbClr val="00B0F0"/>
          </a:solidFill>
          <a:ln w="9525" algn="ctr">
            <a:solidFill>
              <a:schemeClr val="tx1"/>
            </a:solidFill>
            <a:round/>
            <a:headEnd/>
            <a:tailEnd/>
          </a:ln>
        </p:spPr>
        <p:txBody>
          <a:bodyPr lIns="0" tIns="0" rIns="0" bIns="0" anchor="ctr" anchorCtr="1"/>
          <a:lstStyle/>
          <a:p>
            <a:pPr algn="ctr">
              <a:lnSpc>
                <a:spcPct val="140000"/>
              </a:lnSpc>
            </a:pPr>
            <a:r>
              <a:rPr lang="en-US" altLang="ko-KR" sz="700"/>
              <a:t>5</a:t>
            </a:r>
            <a:endParaRPr lang="ko-KR" altLang="en-US" sz="700"/>
          </a:p>
        </p:txBody>
      </p:sp>
      <p:sp>
        <p:nvSpPr>
          <p:cNvPr id="46145" name="타원 69"/>
          <p:cNvSpPr>
            <a:spLocks noChangeArrowheads="1"/>
          </p:cNvSpPr>
          <p:nvPr/>
        </p:nvSpPr>
        <p:spPr bwMode="auto">
          <a:xfrm>
            <a:off x="4162425" y="3148013"/>
            <a:ext cx="142875" cy="142875"/>
          </a:xfrm>
          <a:prstGeom prst="ellipse">
            <a:avLst/>
          </a:prstGeom>
          <a:solidFill>
            <a:srgbClr val="00B0F0"/>
          </a:solidFill>
          <a:ln w="9525" algn="ctr">
            <a:solidFill>
              <a:schemeClr val="tx1"/>
            </a:solidFill>
            <a:round/>
            <a:headEnd/>
            <a:tailEnd/>
          </a:ln>
        </p:spPr>
        <p:txBody>
          <a:bodyPr lIns="0" tIns="0" rIns="0" bIns="0" anchor="ctr" anchorCtr="1"/>
          <a:lstStyle/>
          <a:p>
            <a:pPr algn="ctr">
              <a:lnSpc>
                <a:spcPct val="140000"/>
              </a:lnSpc>
            </a:pPr>
            <a:r>
              <a:rPr lang="en-US" altLang="ko-KR" sz="700"/>
              <a:t>6</a:t>
            </a:r>
            <a:endParaRPr lang="ko-KR" altLang="en-US" sz="700"/>
          </a:p>
        </p:txBody>
      </p:sp>
      <p:sp>
        <p:nvSpPr>
          <p:cNvPr id="46146" name="타원 70"/>
          <p:cNvSpPr>
            <a:spLocks noChangeArrowheads="1"/>
          </p:cNvSpPr>
          <p:nvPr/>
        </p:nvSpPr>
        <p:spPr bwMode="auto">
          <a:xfrm>
            <a:off x="2143125" y="3381375"/>
            <a:ext cx="142875" cy="142875"/>
          </a:xfrm>
          <a:prstGeom prst="ellipse">
            <a:avLst/>
          </a:prstGeom>
          <a:solidFill>
            <a:srgbClr val="00B0F0"/>
          </a:solidFill>
          <a:ln w="9525" algn="ctr">
            <a:solidFill>
              <a:schemeClr val="tx1"/>
            </a:solidFill>
            <a:round/>
            <a:headEnd/>
            <a:tailEnd/>
          </a:ln>
        </p:spPr>
        <p:txBody>
          <a:bodyPr lIns="0" tIns="0" rIns="0" bIns="0" anchor="ctr" anchorCtr="1"/>
          <a:lstStyle/>
          <a:p>
            <a:pPr algn="ctr">
              <a:lnSpc>
                <a:spcPct val="140000"/>
              </a:lnSpc>
            </a:pPr>
            <a:r>
              <a:rPr lang="en-US" altLang="ko-KR" sz="700"/>
              <a:t>7</a:t>
            </a:r>
            <a:endParaRPr lang="ko-KR" altLang="en-US" sz="700"/>
          </a:p>
        </p:txBody>
      </p:sp>
      <p:sp>
        <p:nvSpPr>
          <p:cNvPr id="46147" name="타원 72"/>
          <p:cNvSpPr>
            <a:spLocks noChangeArrowheads="1"/>
          </p:cNvSpPr>
          <p:nvPr/>
        </p:nvSpPr>
        <p:spPr bwMode="auto">
          <a:xfrm>
            <a:off x="1695450" y="3667125"/>
            <a:ext cx="142875" cy="142875"/>
          </a:xfrm>
          <a:prstGeom prst="ellipse">
            <a:avLst/>
          </a:prstGeom>
          <a:solidFill>
            <a:srgbClr val="00B0F0"/>
          </a:solidFill>
          <a:ln w="9525" algn="ctr">
            <a:solidFill>
              <a:schemeClr val="tx1"/>
            </a:solidFill>
            <a:round/>
            <a:headEnd/>
            <a:tailEnd/>
          </a:ln>
        </p:spPr>
        <p:txBody>
          <a:bodyPr lIns="0" tIns="0" rIns="0" bIns="0" anchor="ctr" anchorCtr="1"/>
          <a:lstStyle/>
          <a:p>
            <a:pPr algn="ctr">
              <a:lnSpc>
                <a:spcPct val="140000"/>
              </a:lnSpc>
            </a:pPr>
            <a:r>
              <a:rPr lang="en-US" altLang="ko-KR" sz="700"/>
              <a:t>8</a:t>
            </a:r>
            <a:endParaRPr lang="ko-KR" altLang="en-US" sz="700"/>
          </a:p>
        </p:txBody>
      </p:sp>
      <p:sp>
        <p:nvSpPr>
          <p:cNvPr id="46148" name="타원 73"/>
          <p:cNvSpPr>
            <a:spLocks noChangeArrowheads="1"/>
          </p:cNvSpPr>
          <p:nvPr/>
        </p:nvSpPr>
        <p:spPr bwMode="auto">
          <a:xfrm>
            <a:off x="3081338" y="3238500"/>
            <a:ext cx="142875" cy="142875"/>
          </a:xfrm>
          <a:prstGeom prst="ellipse">
            <a:avLst/>
          </a:prstGeom>
          <a:solidFill>
            <a:srgbClr val="00B0F0"/>
          </a:solidFill>
          <a:ln w="9525" algn="ctr">
            <a:solidFill>
              <a:schemeClr val="tx1"/>
            </a:solidFill>
            <a:round/>
            <a:headEnd/>
            <a:tailEnd/>
          </a:ln>
        </p:spPr>
        <p:txBody>
          <a:bodyPr lIns="0" tIns="0" rIns="0" bIns="0" anchor="ctr" anchorCtr="1"/>
          <a:lstStyle/>
          <a:p>
            <a:pPr algn="ctr">
              <a:lnSpc>
                <a:spcPct val="140000"/>
              </a:lnSpc>
            </a:pPr>
            <a:r>
              <a:rPr lang="en-US" altLang="ko-KR" sz="700"/>
              <a:t>9</a:t>
            </a:r>
            <a:endParaRPr lang="ko-KR" altLang="en-US" sz="700"/>
          </a:p>
        </p:txBody>
      </p:sp>
      <p:sp>
        <p:nvSpPr>
          <p:cNvPr id="46149" name="타원 74"/>
          <p:cNvSpPr>
            <a:spLocks noChangeArrowheads="1"/>
          </p:cNvSpPr>
          <p:nvPr/>
        </p:nvSpPr>
        <p:spPr bwMode="auto">
          <a:xfrm>
            <a:off x="3367088" y="2962275"/>
            <a:ext cx="142875" cy="142875"/>
          </a:xfrm>
          <a:prstGeom prst="ellipse">
            <a:avLst/>
          </a:prstGeom>
          <a:solidFill>
            <a:srgbClr val="00B0F0"/>
          </a:solidFill>
          <a:ln w="9525" algn="ctr">
            <a:solidFill>
              <a:schemeClr val="tx1"/>
            </a:solidFill>
            <a:round/>
            <a:headEnd/>
            <a:tailEnd/>
          </a:ln>
        </p:spPr>
        <p:txBody>
          <a:bodyPr lIns="0" tIns="0" rIns="0" bIns="0" anchor="ctr" anchorCtr="1"/>
          <a:lstStyle/>
          <a:p>
            <a:pPr algn="ctr">
              <a:lnSpc>
                <a:spcPct val="140000"/>
              </a:lnSpc>
            </a:pPr>
            <a:r>
              <a:rPr lang="en-US" altLang="ko-KR" sz="600"/>
              <a:t>10</a:t>
            </a:r>
            <a:endParaRPr lang="ko-KR" altLang="en-US" sz="600"/>
          </a:p>
        </p:txBody>
      </p:sp>
      <p:sp>
        <p:nvSpPr>
          <p:cNvPr id="46150" name="타원 75"/>
          <p:cNvSpPr>
            <a:spLocks noChangeArrowheads="1"/>
          </p:cNvSpPr>
          <p:nvPr/>
        </p:nvSpPr>
        <p:spPr bwMode="auto">
          <a:xfrm>
            <a:off x="3662363" y="2809875"/>
            <a:ext cx="142875" cy="142875"/>
          </a:xfrm>
          <a:prstGeom prst="ellipse">
            <a:avLst/>
          </a:prstGeom>
          <a:solidFill>
            <a:srgbClr val="00B0F0"/>
          </a:solidFill>
          <a:ln w="9525" algn="ctr">
            <a:solidFill>
              <a:schemeClr val="tx1"/>
            </a:solidFill>
            <a:round/>
            <a:headEnd/>
            <a:tailEnd/>
          </a:ln>
        </p:spPr>
        <p:txBody>
          <a:bodyPr lIns="0" tIns="0" rIns="0" bIns="0" anchor="ctr" anchorCtr="1"/>
          <a:lstStyle/>
          <a:p>
            <a:pPr algn="ctr">
              <a:lnSpc>
                <a:spcPct val="140000"/>
              </a:lnSpc>
            </a:pPr>
            <a:r>
              <a:rPr lang="en-US" altLang="ko-KR" sz="600"/>
              <a:t>11</a:t>
            </a:r>
            <a:endParaRPr lang="ko-KR" altLang="en-US" sz="600"/>
          </a:p>
        </p:txBody>
      </p:sp>
      <p:sp>
        <p:nvSpPr>
          <p:cNvPr id="46151" name="타원 76"/>
          <p:cNvSpPr>
            <a:spLocks noChangeArrowheads="1"/>
          </p:cNvSpPr>
          <p:nvPr/>
        </p:nvSpPr>
        <p:spPr bwMode="auto">
          <a:xfrm>
            <a:off x="2500313" y="3024188"/>
            <a:ext cx="142875" cy="142875"/>
          </a:xfrm>
          <a:prstGeom prst="ellipse">
            <a:avLst/>
          </a:prstGeom>
          <a:solidFill>
            <a:srgbClr val="00B0F0"/>
          </a:solidFill>
          <a:ln w="9525" algn="ctr">
            <a:solidFill>
              <a:schemeClr val="tx1"/>
            </a:solidFill>
            <a:round/>
            <a:headEnd/>
            <a:tailEnd/>
          </a:ln>
        </p:spPr>
        <p:txBody>
          <a:bodyPr lIns="0" tIns="0" rIns="0" bIns="0" anchor="ctr" anchorCtr="1"/>
          <a:lstStyle/>
          <a:p>
            <a:pPr algn="ctr">
              <a:lnSpc>
                <a:spcPct val="140000"/>
              </a:lnSpc>
            </a:pPr>
            <a:r>
              <a:rPr lang="en-US" altLang="ko-KR" sz="600"/>
              <a:t>12</a:t>
            </a:r>
            <a:endParaRPr lang="ko-KR" altLang="en-US" sz="600"/>
          </a:p>
        </p:txBody>
      </p:sp>
      <p:sp>
        <p:nvSpPr>
          <p:cNvPr id="46152" name="타원 77"/>
          <p:cNvSpPr>
            <a:spLocks noChangeArrowheads="1"/>
          </p:cNvSpPr>
          <p:nvPr/>
        </p:nvSpPr>
        <p:spPr bwMode="auto">
          <a:xfrm>
            <a:off x="2052638" y="2619375"/>
            <a:ext cx="142875" cy="142875"/>
          </a:xfrm>
          <a:prstGeom prst="ellipse">
            <a:avLst/>
          </a:prstGeom>
          <a:solidFill>
            <a:srgbClr val="00B0F0"/>
          </a:solidFill>
          <a:ln w="9525" algn="ctr">
            <a:solidFill>
              <a:schemeClr val="tx1"/>
            </a:solidFill>
            <a:round/>
            <a:headEnd/>
            <a:tailEnd/>
          </a:ln>
        </p:spPr>
        <p:txBody>
          <a:bodyPr lIns="0" tIns="0" rIns="0" bIns="0" anchor="ctr" anchorCtr="1"/>
          <a:lstStyle/>
          <a:p>
            <a:pPr algn="ctr">
              <a:lnSpc>
                <a:spcPct val="140000"/>
              </a:lnSpc>
            </a:pPr>
            <a:r>
              <a:rPr lang="en-US" altLang="ko-KR" sz="600"/>
              <a:t>13</a:t>
            </a:r>
            <a:endParaRPr lang="ko-KR" altLang="en-US" sz="600"/>
          </a:p>
        </p:txBody>
      </p:sp>
      <p:sp>
        <p:nvSpPr>
          <p:cNvPr id="46153" name="타원 78"/>
          <p:cNvSpPr>
            <a:spLocks noChangeArrowheads="1"/>
          </p:cNvSpPr>
          <p:nvPr/>
        </p:nvSpPr>
        <p:spPr bwMode="auto">
          <a:xfrm>
            <a:off x="2674938" y="2600325"/>
            <a:ext cx="142875" cy="142875"/>
          </a:xfrm>
          <a:prstGeom prst="ellipse">
            <a:avLst/>
          </a:prstGeom>
          <a:solidFill>
            <a:srgbClr val="00B0F0"/>
          </a:solidFill>
          <a:ln w="9525" algn="ctr">
            <a:solidFill>
              <a:schemeClr val="tx1"/>
            </a:solidFill>
            <a:round/>
            <a:headEnd/>
            <a:tailEnd/>
          </a:ln>
        </p:spPr>
        <p:txBody>
          <a:bodyPr lIns="0" tIns="0" rIns="0" bIns="0" anchor="ctr" anchorCtr="1"/>
          <a:lstStyle/>
          <a:p>
            <a:pPr algn="ctr">
              <a:lnSpc>
                <a:spcPct val="140000"/>
              </a:lnSpc>
            </a:pPr>
            <a:r>
              <a:rPr lang="en-US" altLang="ko-KR" sz="600"/>
              <a:t>14</a:t>
            </a:r>
            <a:endParaRPr lang="ko-KR" altLang="en-US" sz="600"/>
          </a:p>
        </p:txBody>
      </p:sp>
      <p:sp>
        <p:nvSpPr>
          <p:cNvPr id="46154" name="타원 79"/>
          <p:cNvSpPr>
            <a:spLocks noChangeArrowheads="1"/>
          </p:cNvSpPr>
          <p:nvPr/>
        </p:nvSpPr>
        <p:spPr bwMode="auto">
          <a:xfrm>
            <a:off x="3195638" y="2762250"/>
            <a:ext cx="142875" cy="142875"/>
          </a:xfrm>
          <a:prstGeom prst="ellipse">
            <a:avLst/>
          </a:prstGeom>
          <a:solidFill>
            <a:srgbClr val="00B0F0"/>
          </a:solidFill>
          <a:ln w="9525" algn="ctr">
            <a:solidFill>
              <a:schemeClr val="tx1"/>
            </a:solidFill>
            <a:round/>
            <a:headEnd/>
            <a:tailEnd/>
          </a:ln>
        </p:spPr>
        <p:txBody>
          <a:bodyPr lIns="0" tIns="0" rIns="0" bIns="0" anchor="ctr" anchorCtr="1"/>
          <a:lstStyle/>
          <a:p>
            <a:pPr algn="ctr">
              <a:lnSpc>
                <a:spcPct val="140000"/>
              </a:lnSpc>
            </a:pPr>
            <a:r>
              <a:rPr lang="en-US" altLang="ko-KR" sz="600"/>
              <a:t>15</a:t>
            </a:r>
            <a:endParaRPr lang="ko-KR" altLang="en-US" sz="600"/>
          </a:p>
        </p:txBody>
      </p:sp>
      <p:sp>
        <p:nvSpPr>
          <p:cNvPr id="46155" name="타원 80"/>
          <p:cNvSpPr>
            <a:spLocks noChangeArrowheads="1"/>
          </p:cNvSpPr>
          <p:nvPr/>
        </p:nvSpPr>
        <p:spPr bwMode="auto">
          <a:xfrm>
            <a:off x="3081338" y="2486025"/>
            <a:ext cx="142875" cy="142875"/>
          </a:xfrm>
          <a:prstGeom prst="ellipse">
            <a:avLst/>
          </a:prstGeom>
          <a:solidFill>
            <a:srgbClr val="00B0F0"/>
          </a:solidFill>
          <a:ln w="9525" algn="ctr">
            <a:solidFill>
              <a:schemeClr val="tx1"/>
            </a:solidFill>
            <a:round/>
            <a:headEnd/>
            <a:tailEnd/>
          </a:ln>
        </p:spPr>
        <p:txBody>
          <a:bodyPr lIns="0" tIns="0" rIns="0" bIns="0" anchor="ctr" anchorCtr="1"/>
          <a:lstStyle/>
          <a:p>
            <a:pPr algn="ctr">
              <a:lnSpc>
                <a:spcPct val="140000"/>
              </a:lnSpc>
            </a:pPr>
            <a:r>
              <a:rPr lang="en-US" altLang="ko-KR" sz="600"/>
              <a:t>16</a:t>
            </a:r>
            <a:endParaRPr lang="ko-KR" altLang="en-US" sz="600"/>
          </a:p>
        </p:txBody>
      </p:sp>
      <p:sp>
        <p:nvSpPr>
          <p:cNvPr id="46156" name="타원 81"/>
          <p:cNvSpPr>
            <a:spLocks noChangeArrowheads="1"/>
          </p:cNvSpPr>
          <p:nvPr/>
        </p:nvSpPr>
        <p:spPr bwMode="auto">
          <a:xfrm>
            <a:off x="2681288" y="3267075"/>
            <a:ext cx="142875" cy="142875"/>
          </a:xfrm>
          <a:prstGeom prst="ellipse">
            <a:avLst/>
          </a:prstGeom>
          <a:solidFill>
            <a:srgbClr val="00B0F0"/>
          </a:solidFill>
          <a:ln w="9525" algn="ctr">
            <a:solidFill>
              <a:schemeClr val="tx1"/>
            </a:solidFill>
            <a:round/>
            <a:headEnd/>
            <a:tailEnd/>
          </a:ln>
        </p:spPr>
        <p:txBody>
          <a:bodyPr lIns="0" tIns="0" rIns="0" bIns="0" anchor="ctr" anchorCtr="1"/>
          <a:lstStyle/>
          <a:p>
            <a:pPr algn="ctr">
              <a:lnSpc>
                <a:spcPct val="140000"/>
              </a:lnSpc>
            </a:pPr>
            <a:r>
              <a:rPr lang="en-US" altLang="ko-KR" sz="600"/>
              <a:t>17</a:t>
            </a:r>
            <a:endParaRPr lang="ko-KR" altLang="en-US" sz="600"/>
          </a:p>
        </p:txBody>
      </p:sp>
      <p:sp>
        <p:nvSpPr>
          <p:cNvPr id="46157" name="타원 82"/>
          <p:cNvSpPr>
            <a:spLocks noChangeArrowheads="1"/>
          </p:cNvSpPr>
          <p:nvPr/>
        </p:nvSpPr>
        <p:spPr bwMode="auto">
          <a:xfrm>
            <a:off x="2262188" y="3876675"/>
            <a:ext cx="142875" cy="142875"/>
          </a:xfrm>
          <a:prstGeom prst="ellipse">
            <a:avLst/>
          </a:prstGeom>
          <a:solidFill>
            <a:srgbClr val="00B0F0"/>
          </a:solidFill>
          <a:ln w="9525" algn="ctr">
            <a:solidFill>
              <a:schemeClr val="tx1"/>
            </a:solidFill>
            <a:round/>
            <a:headEnd/>
            <a:tailEnd/>
          </a:ln>
        </p:spPr>
        <p:txBody>
          <a:bodyPr lIns="0" tIns="0" rIns="0" bIns="0" anchor="ctr" anchorCtr="1"/>
          <a:lstStyle/>
          <a:p>
            <a:pPr algn="ctr">
              <a:lnSpc>
                <a:spcPct val="140000"/>
              </a:lnSpc>
            </a:pPr>
            <a:r>
              <a:rPr lang="en-US" altLang="ko-KR" sz="600"/>
              <a:t>18</a:t>
            </a:r>
            <a:endParaRPr lang="ko-KR" altLang="en-US" sz="600"/>
          </a:p>
        </p:txBody>
      </p:sp>
      <p:sp>
        <p:nvSpPr>
          <p:cNvPr id="46158" name="타원 83"/>
          <p:cNvSpPr>
            <a:spLocks noChangeArrowheads="1"/>
          </p:cNvSpPr>
          <p:nvPr/>
        </p:nvSpPr>
        <p:spPr bwMode="auto">
          <a:xfrm>
            <a:off x="2290763" y="3629025"/>
            <a:ext cx="142875" cy="142875"/>
          </a:xfrm>
          <a:prstGeom prst="ellipse">
            <a:avLst/>
          </a:prstGeom>
          <a:solidFill>
            <a:srgbClr val="00B0F0"/>
          </a:solidFill>
          <a:ln w="9525" algn="ctr">
            <a:solidFill>
              <a:schemeClr val="tx1"/>
            </a:solidFill>
            <a:round/>
            <a:headEnd/>
            <a:tailEnd/>
          </a:ln>
        </p:spPr>
        <p:txBody>
          <a:bodyPr lIns="0" tIns="0" rIns="0" bIns="0" anchor="ctr" anchorCtr="1"/>
          <a:lstStyle/>
          <a:p>
            <a:pPr algn="ctr">
              <a:lnSpc>
                <a:spcPct val="140000"/>
              </a:lnSpc>
            </a:pPr>
            <a:r>
              <a:rPr lang="en-US" altLang="ko-KR" sz="600"/>
              <a:t>19</a:t>
            </a:r>
            <a:endParaRPr lang="ko-KR" altLang="en-US" sz="600"/>
          </a:p>
        </p:txBody>
      </p:sp>
      <p:sp>
        <p:nvSpPr>
          <p:cNvPr id="46159" name="타원 84"/>
          <p:cNvSpPr>
            <a:spLocks noChangeArrowheads="1"/>
          </p:cNvSpPr>
          <p:nvPr/>
        </p:nvSpPr>
        <p:spPr bwMode="auto">
          <a:xfrm>
            <a:off x="1252538" y="2476500"/>
            <a:ext cx="142875" cy="142875"/>
          </a:xfrm>
          <a:prstGeom prst="ellipse">
            <a:avLst/>
          </a:prstGeom>
          <a:solidFill>
            <a:srgbClr val="00B0F0"/>
          </a:solidFill>
          <a:ln w="9525" algn="ctr">
            <a:solidFill>
              <a:schemeClr val="tx1"/>
            </a:solidFill>
            <a:round/>
            <a:headEnd/>
            <a:tailEnd/>
          </a:ln>
        </p:spPr>
        <p:txBody>
          <a:bodyPr lIns="0" tIns="0" rIns="0" bIns="0" anchor="ctr" anchorCtr="1"/>
          <a:lstStyle/>
          <a:p>
            <a:pPr algn="ctr">
              <a:lnSpc>
                <a:spcPct val="140000"/>
              </a:lnSpc>
            </a:pPr>
            <a:r>
              <a:rPr lang="en-US" altLang="ko-KR" sz="600"/>
              <a:t>20</a:t>
            </a:r>
            <a:endParaRPr lang="ko-KR" altLang="en-US" sz="600"/>
          </a:p>
        </p:txBody>
      </p:sp>
      <p:sp>
        <p:nvSpPr>
          <p:cNvPr id="46160" name="타원 85"/>
          <p:cNvSpPr>
            <a:spLocks noChangeArrowheads="1"/>
          </p:cNvSpPr>
          <p:nvPr/>
        </p:nvSpPr>
        <p:spPr bwMode="auto">
          <a:xfrm>
            <a:off x="2603500" y="5097463"/>
            <a:ext cx="142875" cy="142875"/>
          </a:xfrm>
          <a:prstGeom prst="ellipse">
            <a:avLst/>
          </a:prstGeom>
          <a:solidFill>
            <a:srgbClr val="00B0F0"/>
          </a:solidFill>
          <a:ln w="9525" algn="ctr">
            <a:solidFill>
              <a:schemeClr val="tx1"/>
            </a:solidFill>
            <a:round/>
            <a:headEnd/>
            <a:tailEnd/>
          </a:ln>
        </p:spPr>
        <p:txBody>
          <a:bodyPr lIns="0" tIns="0" rIns="0" bIns="0" anchor="ctr" anchorCtr="1"/>
          <a:lstStyle/>
          <a:p>
            <a:pPr algn="ctr">
              <a:lnSpc>
                <a:spcPct val="140000"/>
              </a:lnSpc>
            </a:pPr>
            <a:r>
              <a:rPr lang="en-US" altLang="ko-KR" sz="600"/>
              <a:t>21</a:t>
            </a:r>
            <a:endParaRPr lang="ko-KR" altLang="en-US" sz="600"/>
          </a:p>
        </p:txBody>
      </p:sp>
      <p:sp>
        <p:nvSpPr>
          <p:cNvPr id="46161" name="슬라이드 번호 개체 틀 78"/>
          <p:cNvSpPr>
            <a:spLocks noGrp="1"/>
          </p:cNvSpPr>
          <p:nvPr>
            <p:ph type="sldNum" sz="quarter" idx="12"/>
          </p:nvPr>
        </p:nvSpPr>
        <p:spPr>
          <a:noFill/>
        </p:spPr>
        <p:txBody>
          <a:bodyPr/>
          <a:lstStyle/>
          <a:p>
            <a:r>
              <a:rPr lang="en-US" altLang="ko-KR" smtClean="0"/>
              <a:t>14</a:t>
            </a:r>
          </a:p>
        </p:txBody>
      </p:sp>
      <p:sp>
        <p:nvSpPr>
          <p:cNvPr id="46162" name="TextBox 79"/>
          <p:cNvSpPr txBox="1">
            <a:spLocks noChangeArrowheads="1"/>
          </p:cNvSpPr>
          <p:nvPr/>
        </p:nvSpPr>
        <p:spPr bwMode="auto">
          <a:xfrm>
            <a:off x="5613400" y="8145463"/>
            <a:ext cx="1200150" cy="336550"/>
          </a:xfrm>
          <a:prstGeom prst="rect">
            <a:avLst/>
          </a:prstGeom>
          <a:noFill/>
          <a:ln w="9525">
            <a:noFill/>
            <a:miter lim="800000"/>
            <a:headEnd/>
            <a:tailEnd/>
          </a:ln>
        </p:spPr>
        <p:txBody>
          <a:bodyPr>
            <a:spAutoFit/>
          </a:bodyPr>
          <a:lstStyle/>
          <a:p>
            <a:r>
              <a:rPr lang="en-US" altLang="ko-KR" sz="800"/>
              <a:t>(Fern Exhibition Hall, etc.)</a:t>
            </a:r>
            <a:endParaRPr lang="ko-KR" altLang="en-US" sz="800"/>
          </a:p>
        </p:txBody>
      </p:sp>
      <p:sp>
        <p:nvSpPr>
          <p:cNvPr id="79" name="Rectangle 52"/>
          <p:cNvSpPr>
            <a:spLocks noChangeArrowheads="1"/>
          </p:cNvSpPr>
          <p:nvPr/>
        </p:nvSpPr>
        <p:spPr bwMode="auto">
          <a:xfrm>
            <a:off x="376238" y="6161088"/>
            <a:ext cx="1233487" cy="304800"/>
          </a:xfrm>
          <a:prstGeom prst="rect">
            <a:avLst/>
          </a:prstGeom>
          <a:solidFill>
            <a:schemeClr val="bg1">
              <a:lumMod val="85000"/>
            </a:schemeClr>
          </a:solidFill>
          <a:ln w="9525">
            <a:noFill/>
            <a:miter lim="800000"/>
            <a:headEnd/>
            <a:tailEnd/>
          </a:ln>
        </p:spPr>
        <p:txBody>
          <a:bodyPr wrap="none" anchor="ctr"/>
          <a:lstStyle/>
          <a:p>
            <a:pPr algn="ctr">
              <a:defRPr/>
            </a:pPr>
            <a:r>
              <a:rPr lang="en-US" altLang="ko-KR" sz="1100" dirty="0">
                <a:cs typeface="Times New Roman" pitchFamily="18" charset="0"/>
              </a:rPr>
              <a:t>Exhibition Hall</a:t>
            </a:r>
            <a:endParaRPr lang="ko-KR" altLang="en-US" sz="1100" dirty="0">
              <a:cs typeface="Times New Roman" pitchFamily="18" charset="0"/>
            </a:endParaRPr>
          </a:p>
        </p:txBody>
      </p:sp>
      <p:sp>
        <p:nvSpPr>
          <p:cNvPr id="80" name="Rectangle 52"/>
          <p:cNvSpPr>
            <a:spLocks noChangeArrowheads="1"/>
          </p:cNvSpPr>
          <p:nvPr/>
        </p:nvSpPr>
        <p:spPr bwMode="auto">
          <a:xfrm>
            <a:off x="2751138" y="6161088"/>
            <a:ext cx="1231900" cy="304800"/>
          </a:xfrm>
          <a:prstGeom prst="rect">
            <a:avLst/>
          </a:prstGeom>
          <a:solidFill>
            <a:schemeClr val="bg1">
              <a:lumMod val="85000"/>
            </a:schemeClr>
          </a:solidFill>
          <a:ln w="9525">
            <a:noFill/>
            <a:miter lim="800000"/>
            <a:headEnd/>
            <a:tailEnd/>
          </a:ln>
        </p:spPr>
        <p:txBody>
          <a:bodyPr wrap="none" anchor="ctr"/>
          <a:lstStyle/>
          <a:p>
            <a:pPr algn="ctr">
              <a:defRPr/>
            </a:pPr>
            <a:r>
              <a:rPr lang="en-US" altLang="ko-KR" sz="1100" dirty="0">
                <a:cs typeface="Times New Roman" pitchFamily="18" charset="0"/>
              </a:rPr>
              <a:t>Outside Gardens</a:t>
            </a:r>
            <a:endParaRPr lang="ko-KR" altLang="en-US" sz="1100" dirty="0">
              <a:cs typeface="Times New Roman" pitchFamily="18" charset="0"/>
            </a:endParaRPr>
          </a:p>
        </p:txBody>
      </p:sp>
      <p:sp>
        <p:nvSpPr>
          <p:cNvPr id="81" name="Rectangle 52"/>
          <p:cNvSpPr>
            <a:spLocks noChangeArrowheads="1"/>
          </p:cNvSpPr>
          <p:nvPr/>
        </p:nvSpPr>
        <p:spPr bwMode="auto">
          <a:xfrm>
            <a:off x="495300" y="2225675"/>
            <a:ext cx="1008063" cy="584200"/>
          </a:xfrm>
          <a:prstGeom prst="rect">
            <a:avLst/>
          </a:prstGeom>
          <a:solidFill>
            <a:schemeClr val="bg1">
              <a:lumMod val="85000"/>
            </a:schemeClr>
          </a:solidFill>
          <a:ln w="9525">
            <a:noFill/>
            <a:miter lim="800000"/>
            <a:headEnd/>
            <a:tailEnd/>
          </a:ln>
        </p:spPr>
        <p:txBody>
          <a:bodyPr wrap="none" anchor="ctr"/>
          <a:lstStyle/>
          <a:p>
            <a:pPr algn="ctr">
              <a:defRPr/>
            </a:pPr>
            <a:r>
              <a:rPr lang="en-US" altLang="ko-KR" sz="900" dirty="0">
                <a:cs typeface="Times New Roman" pitchFamily="18" charset="0"/>
              </a:rPr>
              <a:t>Flower Beds</a:t>
            </a:r>
          </a:p>
          <a:p>
            <a:pPr algn="ctr">
              <a:defRPr/>
            </a:pPr>
            <a:r>
              <a:rPr lang="en-US" altLang="ko-KR" sz="900" dirty="0">
                <a:cs typeface="Times New Roman" pitchFamily="18" charset="0"/>
              </a:rPr>
              <a:t>Primary Venue </a:t>
            </a:r>
            <a:endParaRPr lang="ko-KR" altLang="en-US" sz="900" dirty="0">
              <a:cs typeface="Times New Roman" pitchFamily="18" charset="0"/>
            </a:endParaRPr>
          </a:p>
        </p:txBody>
      </p:sp>
      <p:sp>
        <p:nvSpPr>
          <p:cNvPr id="82" name="Rectangle 52"/>
          <p:cNvSpPr>
            <a:spLocks noChangeArrowheads="1"/>
          </p:cNvSpPr>
          <p:nvPr/>
        </p:nvSpPr>
        <p:spPr bwMode="auto">
          <a:xfrm>
            <a:off x="495300" y="4233863"/>
            <a:ext cx="1008063" cy="361950"/>
          </a:xfrm>
          <a:prstGeom prst="rect">
            <a:avLst/>
          </a:prstGeom>
          <a:solidFill>
            <a:schemeClr val="bg1">
              <a:lumMod val="85000"/>
            </a:schemeClr>
          </a:solidFill>
          <a:ln w="9525">
            <a:noFill/>
            <a:miter lim="800000"/>
            <a:headEnd/>
            <a:tailEnd/>
          </a:ln>
        </p:spPr>
        <p:txBody>
          <a:bodyPr wrap="none" anchor="ctr"/>
          <a:lstStyle/>
          <a:p>
            <a:pPr algn="ctr">
              <a:defRPr/>
            </a:pPr>
            <a:r>
              <a:rPr lang="en-US" altLang="ko-KR" sz="900" dirty="0">
                <a:cs typeface="Times New Roman" pitchFamily="18" charset="0"/>
              </a:rPr>
              <a:t>Arboretum</a:t>
            </a:r>
          </a:p>
          <a:p>
            <a:pPr algn="ctr">
              <a:defRPr/>
            </a:pPr>
            <a:r>
              <a:rPr lang="en-US" altLang="ko-KR" sz="900" dirty="0">
                <a:cs typeface="Times New Roman" pitchFamily="18" charset="0"/>
              </a:rPr>
              <a:t>Secondary Venue</a:t>
            </a:r>
            <a:endParaRPr lang="ko-KR" altLang="en-US" sz="900" dirty="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p:cNvPicPr>
            <a:picLocks noChangeAspect="1" noChangeArrowheads="1"/>
          </p:cNvPicPr>
          <p:nvPr/>
        </p:nvPicPr>
        <p:blipFill>
          <a:blip r:embed="rId2" cstate="print"/>
          <a:srcRect/>
          <a:stretch>
            <a:fillRect/>
          </a:stretch>
        </p:blipFill>
        <p:spPr bwMode="auto">
          <a:xfrm>
            <a:off x="1773238" y="4554538"/>
            <a:ext cx="4032250" cy="2414587"/>
          </a:xfrm>
          <a:prstGeom prst="rect">
            <a:avLst/>
          </a:prstGeom>
          <a:noFill/>
          <a:ln w="9525">
            <a:noFill/>
            <a:miter lim="800000"/>
            <a:headEnd/>
            <a:tailEnd/>
          </a:ln>
        </p:spPr>
      </p:pic>
      <p:sp>
        <p:nvSpPr>
          <p:cNvPr id="20482" name="Line 2"/>
          <p:cNvSpPr>
            <a:spLocks noChangeShapeType="1"/>
          </p:cNvSpPr>
          <p:nvPr/>
        </p:nvSpPr>
        <p:spPr bwMode="auto">
          <a:xfrm>
            <a:off x="908050" y="2432050"/>
            <a:ext cx="5400675" cy="0"/>
          </a:xfrm>
          <a:prstGeom prst="line">
            <a:avLst/>
          </a:prstGeom>
          <a:noFill/>
          <a:ln w="38100">
            <a:solidFill>
              <a:schemeClr val="tx1"/>
            </a:solidFill>
            <a:round/>
            <a:headEnd/>
            <a:tailEnd/>
          </a:ln>
        </p:spPr>
        <p:txBody>
          <a:bodyPr anchor="ctr"/>
          <a:lstStyle/>
          <a:p>
            <a:pPr algn="ctr">
              <a:defRPr/>
            </a:pPr>
            <a:endParaRPr lang="ko-KR" altLang="en-US" sz="1800" dirty="0">
              <a:effectLst>
                <a:outerShdw blurRad="38100" dist="38100" dir="2700000" algn="tl">
                  <a:srgbClr val="000000">
                    <a:alpha val="43137"/>
                  </a:srgbClr>
                </a:outerShdw>
              </a:effectLst>
              <a:ea typeface="굴림" pitchFamily="50" charset="-127"/>
              <a:cs typeface="Times New Roman" pitchFamily="18" charset="0"/>
            </a:endParaRPr>
          </a:p>
        </p:txBody>
      </p:sp>
      <p:sp>
        <p:nvSpPr>
          <p:cNvPr id="20483" name="Line 3"/>
          <p:cNvSpPr>
            <a:spLocks noChangeShapeType="1"/>
          </p:cNvSpPr>
          <p:nvPr/>
        </p:nvSpPr>
        <p:spPr bwMode="auto">
          <a:xfrm>
            <a:off x="908050" y="3511550"/>
            <a:ext cx="5400675" cy="0"/>
          </a:xfrm>
          <a:prstGeom prst="line">
            <a:avLst/>
          </a:prstGeom>
          <a:noFill/>
          <a:ln w="38100">
            <a:solidFill>
              <a:schemeClr val="tx1"/>
            </a:solidFill>
            <a:round/>
            <a:headEnd/>
            <a:tailEnd/>
          </a:ln>
        </p:spPr>
        <p:txBody>
          <a:bodyPr anchor="ctr"/>
          <a:lstStyle/>
          <a:p>
            <a:pPr algn="ctr">
              <a:defRPr/>
            </a:pPr>
            <a:endParaRPr lang="ko-KR" altLang="en-US" sz="1800" dirty="0">
              <a:effectLst>
                <a:outerShdw blurRad="38100" dist="38100" dir="2700000" algn="tl">
                  <a:srgbClr val="000000">
                    <a:alpha val="43137"/>
                  </a:srgbClr>
                </a:outerShdw>
              </a:effectLst>
              <a:ea typeface="굴림" pitchFamily="50" charset="-127"/>
              <a:cs typeface="Times New Roman" pitchFamily="18" charset="0"/>
            </a:endParaRPr>
          </a:p>
        </p:txBody>
      </p:sp>
      <p:sp>
        <p:nvSpPr>
          <p:cNvPr id="48132" name="Text Box 4"/>
          <p:cNvSpPr txBox="1">
            <a:spLocks noChangeArrowheads="1"/>
          </p:cNvSpPr>
          <p:nvPr/>
        </p:nvSpPr>
        <p:spPr bwMode="auto">
          <a:xfrm>
            <a:off x="908050" y="2792413"/>
            <a:ext cx="5400675" cy="609600"/>
          </a:xfrm>
          <a:prstGeom prst="rect">
            <a:avLst/>
          </a:prstGeom>
          <a:noFill/>
          <a:ln w="9525">
            <a:noFill/>
            <a:miter lim="800000"/>
            <a:headEnd/>
            <a:tailEnd/>
          </a:ln>
        </p:spPr>
        <p:txBody>
          <a:bodyPr lIns="0" tIns="0" rIns="0" bIns="0">
            <a:spAutoFit/>
          </a:bodyPr>
          <a:lstStyle/>
          <a:p>
            <a:pPr algn="ctr">
              <a:spcBef>
                <a:spcPct val="50000"/>
              </a:spcBef>
            </a:pPr>
            <a:r>
              <a:rPr lang="en-US" altLang="ko-KR" sz="2000" b="1"/>
              <a:t>Results and Major Accomplishments of the 2009 Korea Floritopia</a:t>
            </a:r>
            <a:endParaRPr lang="ko-KR" altLang="en-US" sz="2000" b="1"/>
          </a:p>
        </p:txBody>
      </p:sp>
      <p:sp>
        <p:nvSpPr>
          <p:cNvPr id="48133" name="AutoShape 5"/>
          <p:cNvSpPr>
            <a:spLocks noChangeArrowheads="1"/>
          </p:cNvSpPr>
          <p:nvPr/>
        </p:nvSpPr>
        <p:spPr bwMode="auto">
          <a:xfrm>
            <a:off x="2565400" y="2000250"/>
            <a:ext cx="2016125" cy="431800"/>
          </a:xfrm>
          <a:prstGeom prst="roundRect">
            <a:avLst>
              <a:gd name="adj" fmla="val 50000"/>
            </a:avLst>
          </a:prstGeom>
          <a:solidFill>
            <a:schemeClr val="tx1"/>
          </a:solidFill>
          <a:ln w="9525" algn="ctr">
            <a:solidFill>
              <a:schemeClr val="tx1"/>
            </a:solidFill>
            <a:round/>
            <a:headEnd/>
            <a:tailEnd/>
          </a:ln>
        </p:spPr>
        <p:txBody>
          <a:bodyPr wrap="none" anchor="ctr"/>
          <a:lstStyle/>
          <a:p>
            <a:pPr algn="ctr">
              <a:spcBef>
                <a:spcPct val="50000"/>
              </a:spcBef>
            </a:pPr>
            <a:r>
              <a:rPr lang="en-US" altLang="ko-KR" sz="2000">
                <a:solidFill>
                  <a:schemeClr val="bg1"/>
                </a:solidFill>
              </a:rPr>
              <a:t>Chapter II</a:t>
            </a:r>
            <a:endParaRPr lang="ko-KR" altLang="en-US" sz="2000">
              <a:solidFill>
                <a:schemeClr val="bg1"/>
              </a:solidFill>
            </a:endParaRPr>
          </a:p>
        </p:txBody>
      </p:sp>
      <p:sp>
        <p:nvSpPr>
          <p:cNvPr id="48134" name="슬라이드 번호 개체 틀 6"/>
          <p:cNvSpPr>
            <a:spLocks noGrp="1"/>
          </p:cNvSpPr>
          <p:nvPr>
            <p:ph type="sldNum" sz="quarter" idx="12"/>
          </p:nvPr>
        </p:nvSpPr>
        <p:spPr>
          <a:noFill/>
        </p:spPr>
        <p:txBody>
          <a:bodyPr/>
          <a:lstStyle/>
          <a:p>
            <a:r>
              <a:rPr lang="en-US" altLang="ko-KR" smtClean="0"/>
              <a:t>15</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p:cNvSpPr/>
          <p:nvPr/>
        </p:nvSpPr>
        <p:spPr bwMode="auto">
          <a:xfrm>
            <a:off x="908050" y="1281113"/>
            <a:ext cx="5068888" cy="631825"/>
          </a:xfrm>
          <a:prstGeom prst="rect">
            <a:avLst/>
          </a:prstGeom>
          <a:solidFill>
            <a:schemeClr val="bg1">
              <a:lumMod val="85000"/>
            </a:schemeClr>
          </a:solidFill>
          <a:ln w="9525" cap="flat" cmpd="sng" algn="ctr">
            <a:solidFill>
              <a:srgbClr val="000000"/>
            </a:solidFill>
            <a:prstDash val="solid"/>
            <a:round/>
            <a:headEnd type="none" w="med" len="med"/>
            <a:tailEnd type="none" w="med" len="med"/>
          </a:ln>
          <a:effectLst/>
        </p:spPr>
        <p:txBody>
          <a:bodyPr lIns="0" tIns="0" rIns="0" bIns="0" anchor="ctr"/>
          <a:lstStyle/>
          <a:p>
            <a:pPr marL="809625" algn="ctr">
              <a:lnSpc>
                <a:spcPct val="120000"/>
              </a:lnSpc>
              <a:defRPr/>
            </a:pPr>
            <a:r>
              <a:rPr lang="en-US" altLang="ko-KR" sz="1200" b="1"/>
              <a:t>1.98 Million People Nurtured through the 2009 Korea Floritopia</a:t>
            </a:r>
          </a:p>
          <a:p>
            <a:pPr marL="809625" algn="ctr">
              <a:lnSpc>
                <a:spcPct val="120000"/>
              </a:lnSpc>
              <a:defRPr/>
            </a:pPr>
            <a:r>
              <a:rPr lang="en-US" altLang="ko-KR" sz="1100"/>
              <a:t> - Revitalization of a Clean Western Coastline, Recovering its blue image</a:t>
            </a:r>
          </a:p>
        </p:txBody>
      </p:sp>
      <p:sp>
        <p:nvSpPr>
          <p:cNvPr id="50178" name="직사각형 4"/>
          <p:cNvSpPr>
            <a:spLocks noChangeArrowheads="1"/>
          </p:cNvSpPr>
          <p:nvPr/>
        </p:nvSpPr>
        <p:spPr bwMode="auto">
          <a:xfrm>
            <a:off x="620713" y="1423988"/>
            <a:ext cx="1017587" cy="360362"/>
          </a:xfrm>
          <a:prstGeom prst="rect">
            <a:avLst/>
          </a:prstGeom>
          <a:solidFill>
            <a:schemeClr val="tx1"/>
          </a:solidFill>
          <a:ln w="9525" algn="ctr">
            <a:solidFill>
              <a:srgbClr val="000000"/>
            </a:solidFill>
            <a:round/>
            <a:headEnd/>
            <a:tailEnd/>
          </a:ln>
        </p:spPr>
        <p:txBody>
          <a:bodyPr lIns="0" tIns="0" rIns="0" bIns="0" anchor="ctr"/>
          <a:lstStyle/>
          <a:p>
            <a:pPr algn="ctr"/>
            <a:r>
              <a:rPr lang="en-US" altLang="ko-KR" b="1">
                <a:solidFill>
                  <a:schemeClr val="bg1"/>
                </a:solidFill>
              </a:rPr>
              <a:t>Major Accomplishment</a:t>
            </a:r>
            <a:r>
              <a:rPr lang="ko-KR" altLang="en-US" b="1">
                <a:solidFill>
                  <a:schemeClr val="bg1"/>
                </a:solidFill>
              </a:rPr>
              <a:t> </a:t>
            </a:r>
            <a:r>
              <a:rPr lang="en-US" altLang="ko-KR" b="1">
                <a:solidFill>
                  <a:schemeClr val="bg1"/>
                </a:solidFill>
              </a:rPr>
              <a:t>1</a:t>
            </a:r>
            <a:endParaRPr lang="ko-KR" altLang="en-US" b="1">
              <a:solidFill>
                <a:schemeClr val="bg1"/>
              </a:solidFill>
            </a:endParaRPr>
          </a:p>
        </p:txBody>
      </p:sp>
      <p:sp>
        <p:nvSpPr>
          <p:cNvPr id="50179" name="Rectangle 4"/>
          <p:cNvSpPr>
            <a:spLocks noChangeArrowheads="1"/>
          </p:cNvSpPr>
          <p:nvPr/>
        </p:nvSpPr>
        <p:spPr bwMode="auto">
          <a:xfrm>
            <a:off x="0" y="0"/>
            <a:ext cx="6858000" cy="173038"/>
          </a:xfrm>
          <a:prstGeom prst="rect">
            <a:avLst/>
          </a:prstGeom>
          <a:noFill/>
          <a:ln w="9525">
            <a:noFill/>
            <a:miter lim="800000"/>
            <a:headEnd/>
            <a:tailEnd/>
          </a:ln>
        </p:spPr>
        <p:txBody>
          <a:bodyPr lIns="0" tIns="0" rIns="0" bIns="0" anchor="ctr">
            <a:spAutoFit/>
          </a:bodyPr>
          <a:lstStyle/>
          <a:p>
            <a:pPr algn="ctr" eaLnBrk="0" hangingPunct="0">
              <a:lnSpc>
                <a:spcPct val="140000"/>
              </a:lnSpc>
            </a:pPr>
            <a:endParaRPr lang="ko-KR" altLang="ko-KR" sz="800"/>
          </a:p>
        </p:txBody>
      </p:sp>
      <p:sp>
        <p:nvSpPr>
          <p:cNvPr id="50180" name="Rectangle 9"/>
          <p:cNvSpPr>
            <a:spLocks noChangeArrowheads="1"/>
          </p:cNvSpPr>
          <p:nvPr/>
        </p:nvSpPr>
        <p:spPr bwMode="auto">
          <a:xfrm>
            <a:off x="0" y="0"/>
            <a:ext cx="6858000" cy="173038"/>
          </a:xfrm>
          <a:prstGeom prst="rect">
            <a:avLst/>
          </a:prstGeom>
          <a:noFill/>
          <a:ln w="9525">
            <a:noFill/>
            <a:miter lim="800000"/>
            <a:headEnd/>
            <a:tailEnd/>
          </a:ln>
        </p:spPr>
        <p:txBody>
          <a:bodyPr lIns="0" tIns="0" rIns="0" bIns="0" anchor="ctr">
            <a:spAutoFit/>
          </a:bodyPr>
          <a:lstStyle/>
          <a:p>
            <a:pPr algn="ctr" eaLnBrk="0" hangingPunct="0">
              <a:lnSpc>
                <a:spcPct val="140000"/>
              </a:lnSpc>
            </a:pPr>
            <a:endParaRPr lang="ko-KR" altLang="ko-KR" sz="800"/>
          </a:p>
        </p:txBody>
      </p:sp>
      <p:sp>
        <p:nvSpPr>
          <p:cNvPr id="50181" name="직사각형 13"/>
          <p:cNvSpPr>
            <a:spLocks noChangeArrowheads="1"/>
          </p:cNvSpPr>
          <p:nvPr/>
        </p:nvSpPr>
        <p:spPr bwMode="auto">
          <a:xfrm>
            <a:off x="1104900" y="2073275"/>
            <a:ext cx="4845050" cy="1463675"/>
          </a:xfrm>
          <a:prstGeom prst="rect">
            <a:avLst/>
          </a:prstGeom>
          <a:noFill/>
          <a:ln w="9525">
            <a:noFill/>
            <a:miter lim="800000"/>
            <a:headEnd/>
            <a:tailEnd/>
          </a:ln>
        </p:spPr>
        <p:txBody>
          <a:bodyPr lIns="0" rIns="0">
            <a:spAutoFit/>
          </a:bodyPr>
          <a:lstStyle/>
          <a:p>
            <a:pPr algn="just">
              <a:lnSpc>
                <a:spcPct val="150000"/>
              </a:lnSpc>
            </a:pPr>
            <a:r>
              <a:rPr lang="en-US" altLang="ko-KR"/>
              <a:t>On December 2007, Chungnam’s Taean faced its worst environmental disaster with the oil spill of the </a:t>
            </a:r>
            <a:r>
              <a:rPr lang="en-US" altLang="ko-KR" i="1"/>
              <a:t>Herei Spirit</a:t>
            </a:r>
            <a:r>
              <a:rPr lang="en-US" altLang="ko-KR"/>
              <a:t>. The sea that was once laden with the stench of oil was transformed into a place filled with hope as the host of the 2009 Korea Floritopia  under the title “Flowers, Oceans, and Dreams.” By revitalizing the floral industry and regional economy, the 2009 Korea Floritopia is considered “another miracle” following the human wave of volunteers who created a human wall to clean the polluted area at the time of the spill. </a:t>
            </a:r>
          </a:p>
        </p:txBody>
      </p:sp>
      <p:graphicFrame>
        <p:nvGraphicFramePr>
          <p:cNvPr id="28758" name="Group 86"/>
          <p:cNvGraphicFramePr>
            <a:graphicFrameLocks noGrp="1"/>
          </p:cNvGraphicFramePr>
          <p:nvPr/>
        </p:nvGraphicFramePr>
        <p:xfrm>
          <a:off x="1133475" y="3944938"/>
          <a:ext cx="4799013" cy="622300"/>
        </p:xfrm>
        <a:graphic>
          <a:graphicData uri="http://schemas.openxmlformats.org/drawingml/2006/table">
            <a:tbl>
              <a:tblPr/>
              <a:tblGrid>
                <a:gridCol w="1471613"/>
                <a:gridCol w="885825"/>
                <a:gridCol w="1479550"/>
                <a:gridCol w="962025"/>
              </a:tblGrid>
              <a:tr h="311150">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Classification</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15144" marR="15144" marT="15144" marB="15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Visitors in 2009</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15144" marR="15144" marT="15144" marB="15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Expected Number for 2009</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15144" marR="15144" marT="15144" marB="15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Visitors in 2002</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15144" marR="15144" marT="15144" marB="15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BFBFBF"/>
                    </a:solidFill>
                  </a:tcPr>
                </a:tc>
              </a:tr>
              <a:tr h="311150">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Total Number of Visitors</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15144" marR="15144" marT="15144" marB="15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1.98 Million</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15144" marR="15144" marT="15144" marB="15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1.1 Million</a:t>
                      </a:r>
                      <a:r>
                        <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rPr>
                        <a:t> </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15144" marR="15144" marT="15144" marB="15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1.65 Million</a:t>
                      </a:r>
                      <a:r>
                        <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rPr>
                        <a:t> </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15144" marR="15144" marT="15144" marB="15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0199" name="직사각형 13"/>
          <p:cNvSpPr>
            <a:spLocks noChangeArrowheads="1"/>
          </p:cNvSpPr>
          <p:nvPr/>
        </p:nvSpPr>
        <p:spPr bwMode="auto">
          <a:xfrm>
            <a:off x="1133475" y="4576763"/>
            <a:ext cx="4824413" cy="304800"/>
          </a:xfrm>
          <a:prstGeom prst="rect">
            <a:avLst/>
          </a:prstGeom>
          <a:noFill/>
          <a:ln w="9525">
            <a:noFill/>
            <a:miter lim="800000"/>
            <a:headEnd/>
            <a:tailEnd/>
          </a:ln>
        </p:spPr>
        <p:txBody>
          <a:bodyPr lIns="0">
            <a:spAutoFit/>
          </a:bodyPr>
          <a:lstStyle/>
          <a:p>
            <a:pPr>
              <a:lnSpc>
                <a:spcPct val="140000"/>
              </a:lnSpc>
            </a:pPr>
            <a:r>
              <a:rPr lang="ko-KR" altLang="en-US"/>
              <a:t>▣ </a:t>
            </a:r>
            <a:r>
              <a:rPr lang="en-US" altLang="ko-KR"/>
              <a:t>Attracted visitors: 1.98 million (180% of the originally expected number of 1.1 million) </a:t>
            </a:r>
          </a:p>
        </p:txBody>
      </p:sp>
      <p:sp>
        <p:nvSpPr>
          <p:cNvPr id="50200" name="직사각형 13"/>
          <p:cNvSpPr>
            <a:spLocks noChangeArrowheads="1"/>
          </p:cNvSpPr>
          <p:nvPr/>
        </p:nvSpPr>
        <p:spPr bwMode="auto">
          <a:xfrm>
            <a:off x="1123950" y="3584575"/>
            <a:ext cx="4824413" cy="304800"/>
          </a:xfrm>
          <a:prstGeom prst="rect">
            <a:avLst/>
          </a:prstGeom>
          <a:noFill/>
          <a:ln w="9525">
            <a:noFill/>
            <a:miter lim="800000"/>
            <a:headEnd/>
            <a:tailEnd/>
          </a:ln>
        </p:spPr>
        <p:txBody>
          <a:bodyPr lIns="0">
            <a:spAutoFit/>
          </a:bodyPr>
          <a:lstStyle/>
          <a:p>
            <a:pPr>
              <a:lnSpc>
                <a:spcPct val="140000"/>
              </a:lnSpc>
            </a:pPr>
            <a:r>
              <a:rPr lang="en-US" altLang="ko-KR"/>
              <a:t>[Table</a:t>
            </a:r>
            <a:r>
              <a:rPr lang="ko-KR" altLang="en-US"/>
              <a:t> </a:t>
            </a:r>
            <a:r>
              <a:rPr lang="en-US" altLang="ko-KR"/>
              <a:t>2-1-1] Total Number of visitors to the 2009 Korea Floritopia</a:t>
            </a:r>
          </a:p>
        </p:txBody>
      </p:sp>
      <p:sp>
        <p:nvSpPr>
          <p:cNvPr id="50201" name="슬라이드 번호 개체 틀 34"/>
          <p:cNvSpPr>
            <a:spLocks noGrp="1"/>
          </p:cNvSpPr>
          <p:nvPr>
            <p:ph type="sldNum" sz="quarter" idx="12"/>
          </p:nvPr>
        </p:nvSpPr>
        <p:spPr>
          <a:noFill/>
        </p:spPr>
        <p:txBody>
          <a:bodyPr/>
          <a:lstStyle/>
          <a:p>
            <a:r>
              <a:rPr lang="en-US" altLang="ko-KR" smtClean="0"/>
              <a:t>16</a:t>
            </a:r>
          </a:p>
        </p:txBody>
      </p:sp>
      <p:sp>
        <p:nvSpPr>
          <p:cNvPr id="50202" name="직사각형 13"/>
          <p:cNvSpPr>
            <a:spLocks noChangeArrowheads="1"/>
          </p:cNvSpPr>
          <p:nvPr/>
        </p:nvSpPr>
        <p:spPr bwMode="auto">
          <a:xfrm>
            <a:off x="1125538" y="4884738"/>
            <a:ext cx="4845050" cy="1581150"/>
          </a:xfrm>
          <a:prstGeom prst="rect">
            <a:avLst/>
          </a:prstGeom>
          <a:noFill/>
          <a:ln w="9525">
            <a:noFill/>
            <a:miter lim="800000"/>
            <a:headEnd/>
            <a:tailEnd/>
          </a:ln>
        </p:spPr>
        <p:txBody>
          <a:bodyPr lIns="0" rIns="0">
            <a:spAutoFit/>
          </a:bodyPr>
          <a:lstStyle/>
          <a:p>
            <a:pPr algn="just">
              <a:lnSpc>
                <a:spcPct val="140000"/>
              </a:lnSpc>
            </a:pPr>
            <a:r>
              <a:rPr lang="en-US" altLang="ko-KR"/>
              <a:t>The 2009 Korea Floritopia was originally prepared with a goal of hosting 1.1 million visitors. From April 24</a:t>
            </a:r>
            <a:r>
              <a:rPr lang="en-US" altLang="ko-KR" baseline="30000"/>
              <a:t>th</a:t>
            </a:r>
            <a:r>
              <a:rPr lang="en-US" altLang="ko-KR"/>
              <a:t> to May 20</a:t>
            </a:r>
            <a:r>
              <a:rPr lang="en-US" altLang="ko-KR" baseline="30000"/>
              <a:t>th</a:t>
            </a:r>
            <a:r>
              <a:rPr lang="en-US" altLang="ko-KR"/>
              <a:t>, over 1.98 million visitors visited the floral exhibition over its 27 days, overshooting the original goal by 180%. Chungnam-Do and the organizational committee were at first skeptical about the potential for success of the exhibition due to the economic recession and the oil spill that occurred in Taean. The 1.23 million volunteers who stepped up during the Taean oil spill played a major role in attracting visitors and, of the 1.23 million volunteers, 0.72 million made pre-reservations for the event. </a:t>
            </a:r>
          </a:p>
        </p:txBody>
      </p:sp>
      <p:graphicFrame>
        <p:nvGraphicFramePr>
          <p:cNvPr id="28798" name="Group 126"/>
          <p:cNvGraphicFramePr>
            <a:graphicFrameLocks noGrp="1"/>
          </p:cNvGraphicFramePr>
          <p:nvPr/>
        </p:nvGraphicFramePr>
        <p:xfrm>
          <a:off x="1114425" y="6938963"/>
          <a:ext cx="4818063" cy="606425"/>
        </p:xfrm>
        <a:graphic>
          <a:graphicData uri="http://schemas.openxmlformats.org/drawingml/2006/table">
            <a:tbl>
              <a:tblPr/>
              <a:tblGrid>
                <a:gridCol w="919163"/>
                <a:gridCol w="1073150"/>
                <a:gridCol w="1049337"/>
                <a:gridCol w="1011238"/>
                <a:gridCol w="765175"/>
              </a:tblGrid>
              <a:tr h="201613">
                <a:tc rowSpan="2">
                  <a:txBody>
                    <a:bodyPr/>
                    <a:lstStyle/>
                    <a:p>
                      <a:pPr marL="0" marR="0" lvl="0" indent="0" algn="ctr" defTabSz="914400" rtl="0" eaLnBrk="0" fontAlgn="base" latinLnBrk="1" hangingPunct="0">
                        <a:lnSpc>
                          <a:spcPct val="100000"/>
                        </a:lnSpc>
                        <a:spcBef>
                          <a:spcPct val="0"/>
                        </a:spcBef>
                        <a:spcAft>
                          <a:spcPct val="0"/>
                        </a:spcAft>
                        <a:buClrTx/>
                        <a:buSzTx/>
                        <a:buFontTx/>
                        <a:buNone/>
                        <a:tabLst/>
                      </a:pPr>
                      <a:r>
                        <a:rPr kumimoji="1" lang="en-US" altLang="ko-KR" sz="1000" b="0" i="0" u="none" strike="noStrike" cap="none" normalizeH="0" baseline="0" smtClean="0">
                          <a:ln>
                            <a:noFill/>
                          </a:ln>
                          <a:solidFill>
                            <a:schemeClr val="tx1"/>
                          </a:solidFill>
                          <a:effectLst/>
                          <a:latin typeface="Times New Roman" pitchFamily="18" charset="0"/>
                          <a:ea typeface="HY헤드라인M" pitchFamily="18" charset="-127"/>
                        </a:rPr>
                        <a:t>Total</a:t>
                      </a:r>
                      <a:endParaRPr kumimoji="1"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BFBFBF"/>
                    </a:solidFill>
                  </a:tcPr>
                </a:tc>
                <a:tc gridSpan="3">
                  <a:txBody>
                    <a:bodyPr/>
                    <a:lstStyle/>
                    <a:p>
                      <a:pPr marL="0" marR="0" lvl="0" indent="0" algn="ctr" defTabSz="914400" rtl="0" eaLnBrk="0" fontAlgn="base" latinLnBrk="1" hangingPunct="0">
                        <a:lnSpc>
                          <a:spcPct val="100000"/>
                        </a:lnSpc>
                        <a:spcBef>
                          <a:spcPct val="0"/>
                        </a:spcBef>
                        <a:spcAft>
                          <a:spcPct val="0"/>
                        </a:spcAft>
                        <a:buClrTx/>
                        <a:buSzTx/>
                        <a:buFontTx/>
                        <a:buNone/>
                        <a:tabLst/>
                      </a:pPr>
                      <a:r>
                        <a:rPr kumimoji="1" lang="en-US" altLang="ko-KR" sz="1000" b="0" i="0" u="none" strike="noStrike" cap="none" normalizeH="0" baseline="0" smtClean="0">
                          <a:ln>
                            <a:noFill/>
                          </a:ln>
                          <a:solidFill>
                            <a:schemeClr val="tx1"/>
                          </a:solidFill>
                          <a:effectLst/>
                          <a:latin typeface="Times New Roman" pitchFamily="18" charset="0"/>
                          <a:ea typeface="HY헤드라인M" pitchFamily="18" charset="-127"/>
                        </a:rPr>
                        <a:t>Domestic Visitors</a:t>
                      </a:r>
                      <a:endParaRPr kumimoji="1"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BFBFBF"/>
                    </a:solidFill>
                  </a:tcPr>
                </a:tc>
                <a:tc hMerge="1">
                  <a:txBody>
                    <a:bodyPr/>
                    <a:lstStyle/>
                    <a:p>
                      <a:pPr latinLnBrk="1"/>
                      <a:endParaRPr lang="ko-KR" altLang="en-US"/>
                    </a:p>
                  </a:txBody>
                  <a:tcPr/>
                </a:tc>
                <a:tc hMerge="1">
                  <a:txBody>
                    <a:bodyPr/>
                    <a:lstStyle/>
                    <a:p>
                      <a:pPr latinLnBrk="1"/>
                      <a:endParaRPr lang="ko-KR" altLang="en-US"/>
                    </a:p>
                  </a:txBody>
                  <a:tcPr/>
                </a:tc>
                <a:tc rowSpan="2">
                  <a:txBody>
                    <a:bodyPr/>
                    <a:lstStyle/>
                    <a:p>
                      <a:pPr marL="0" marR="0" lvl="0" indent="0" algn="ctr" defTabSz="914400" rtl="0" eaLnBrk="0" fontAlgn="base" latinLnBrk="1" hangingPunct="0">
                        <a:lnSpc>
                          <a:spcPct val="100000"/>
                        </a:lnSpc>
                        <a:spcBef>
                          <a:spcPct val="0"/>
                        </a:spcBef>
                        <a:spcAft>
                          <a:spcPct val="0"/>
                        </a:spcAft>
                        <a:buClrTx/>
                        <a:buSzTx/>
                        <a:buFontTx/>
                        <a:buNone/>
                        <a:tabLst/>
                      </a:pPr>
                      <a:r>
                        <a:rPr kumimoji="1" lang="en-US" altLang="ko-KR" sz="1000" b="0" i="0" u="none" strike="noStrike" cap="none" normalizeH="0" baseline="0" smtClean="0">
                          <a:ln>
                            <a:noFill/>
                          </a:ln>
                          <a:solidFill>
                            <a:schemeClr val="tx1"/>
                          </a:solidFill>
                          <a:effectLst/>
                          <a:latin typeface="Times New Roman" pitchFamily="18" charset="0"/>
                          <a:ea typeface="HY헤드라인M" pitchFamily="18" charset="-127"/>
                        </a:rPr>
                        <a:t>Foreigners</a:t>
                      </a:r>
                      <a:endParaRPr kumimoji="1"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BFBFBF"/>
                    </a:solidFill>
                  </a:tcPr>
                </a:tc>
              </a:tr>
              <a:tr h="195263">
                <a:tc vMerge="1">
                  <a:txBody>
                    <a:bodyPr/>
                    <a:lstStyle/>
                    <a:p>
                      <a:pPr latinLnBrk="1"/>
                      <a:endParaRPr lang="ko-KR" altLang="en-US"/>
                    </a:p>
                  </a:txBody>
                  <a:tcPr/>
                </a:tc>
                <a:tc>
                  <a:txBody>
                    <a:bodyPr/>
                    <a:lstStyle/>
                    <a:p>
                      <a:pPr marL="0" marR="0" lvl="0" indent="0" algn="ctr" defTabSz="914400" rtl="0" eaLnBrk="0" fontAlgn="base" latinLnBrk="1" hangingPunct="0">
                        <a:lnSpc>
                          <a:spcPct val="100000"/>
                        </a:lnSpc>
                        <a:spcBef>
                          <a:spcPct val="0"/>
                        </a:spcBef>
                        <a:spcAft>
                          <a:spcPct val="0"/>
                        </a:spcAft>
                        <a:buClrTx/>
                        <a:buSzTx/>
                        <a:buFontTx/>
                        <a:buNone/>
                        <a:tabLst/>
                      </a:pPr>
                      <a:r>
                        <a:rPr kumimoji="1" lang="en-US" altLang="ko-KR" sz="1000" b="0" i="0" u="none" strike="noStrike" cap="none" normalizeH="0" baseline="0" smtClean="0">
                          <a:ln>
                            <a:noFill/>
                          </a:ln>
                          <a:solidFill>
                            <a:schemeClr val="tx1"/>
                          </a:solidFill>
                          <a:effectLst/>
                          <a:latin typeface="Times New Roman" pitchFamily="18" charset="0"/>
                          <a:ea typeface="HY헤드라인M" pitchFamily="18" charset="-127"/>
                        </a:rPr>
                        <a:t>Total</a:t>
                      </a:r>
                      <a:endParaRPr kumimoji="1"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0" fontAlgn="base" latinLnBrk="1" hangingPunct="0">
                        <a:lnSpc>
                          <a:spcPct val="100000"/>
                        </a:lnSpc>
                        <a:spcBef>
                          <a:spcPct val="0"/>
                        </a:spcBef>
                        <a:spcAft>
                          <a:spcPct val="0"/>
                        </a:spcAft>
                        <a:buClrTx/>
                        <a:buSzTx/>
                        <a:buFontTx/>
                        <a:buNone/>
                        <a:tabLst/>
                      </a:pPr>
                      <a:r>
                        <a:rPr kumimoji="1" lang="en-US" altLang="ko-KR" sz="1000" b="0" i="0" u="none" strike="noStrike" cap="none" normalizeH="0" baseline="0" smtClean="0">
                          <a:ln>
                            <a:noFill/>
                          </a:ln>
                          <a:solidFill>
                            <a:schemeClr val="tx1"/>
                          </a:solidFill>
                          <a:effectLst/>
                          <a:latin typeface="Times New Roman" pitchFamily="18" charset="0"/>
                          <a:ea typeface="HY헤드라인M" pitchFamily="18" charset="-127"/>
                        </a:rPr>
                        <a:t>General Admissions</a:t>
                      </a:r>
                      <a:endParaRPr kumimoji="1"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0" fontAlgn="base" latinLnBrk="1" hangingPunct="0">
                        <a:lnSpc>
                          <a:spcPct val="100000"/>
                        </a:lnSpc>
                        <a:spcBef>
                          <a:spcPct val="0"/>
                        </a:spcBef>
                        <a:spcAft>
                          <a:spcPct val="0"/>
                        </a:spcAft>
                        <a:buClrTx/>
                        <a:buSzTx/>
                        <a:buFontTx/>
                        <a:buNone/>
                        <a:tabLst/>
                      </a:pPr>
                      <a:r>
                        <a:rPr kumimoji="1" lang="en-US" altLang="ko-KR" sz="1000" b="0" i="0" u="none" strike="noStrike" cap="none" normalizeH="0" baseline="0" smtClean="0">
                          <a:ln>
                            <a:noFill/>
                          </a:ln>
                          <a:solidFill>
                            <a:schemeClr val="tx1"/>
                          </a:solidFill>
                          <a:effectLst/>
                          <a:latin typeface="Times New Roman" pitchFamily="18" charset="0"/>
                          <a:ea typeface="HY헤드라인M" pitchFamily="18" charset="-127"/>
                        </a:rPr>
                        <a:t>Free Admissions</a:t>
                      </a:r>
                      <a:endParaRPr kumimoji="1"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BFBFBF"/>
                    </a:solidFill>
                  </a:tcPr>
                </a:tc>
                <a:tc vMerge="1">
                  <a:txBody>
                    <a:bodyPr/>
                    <a:lstStyle/>
                    <a:p>
                      <a:pPr latinLnBrk="1"/>
                      <a:endParaRPr lang="ko-KR" altLang="en-US"/>
                    </a:p>
                  </a:txBody>
                  <a:tcPr/>
                </a:tc>
              </a:tr>
              <a:tr h="209550">
                <a:tc>
                  <a:txBody>
                    <a:bodyPr/>
                    <a:lstStyle/>
                    <a:p>
                      <a:pPr marL="0" marR="0" lvl="0" indent="0" algn="ctr" defTabSz="914400" rtl="0" eaLnBrk="0" fontAlgn="base" latinLnBrk="1" hangingPunct="0">
                        <a:lnSpc>
                          <a:spcPct val="100000"/>
                        </a:lnSpc>
                        <a:spcBef>
                          <a:spcPct val="0"/>
                        </a:spcBef>
                        <a:spcAft>
                          <a:spcPct val="0"/>
                        </a:spcAft>
                        <a:buClrTx/>
                        <a:buSzTx/>
                        <a:buFontTx/>
                        <a:buNone/>
                        <a:tabLst/>
                      </a:pPr>
                      <a:r>
                        <a:rPr kumimoji="1" lang="en-US" altLang="ko-KR" sz="1000" b="0" i="0" u="none" strike="noStrike" cap="none" normalizeH="0" baseline="0" smtClean="0">
                          <a:ln>
                            <a:noFill/>
                          </a:ln>
                          <a:solidFill>
                            <a:schemeClr val="tx1"/>
                          </a:solidFill>
                          <a:effectLst/>
                          <a:latin typeface="Times New Roman" pitchFamily="18" charset="0"/>
                          <a:ea typeface="HY헤드라인M" pitchFamily="18" charset="-127"/>
                        </a:rPr>
                        <a:t>1,982,538</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1" hangingPunct="0">
                        <a:lnSpc>
                          <a:spcPct val="100000"/>
                        </a:lnSpc>
                        <a:spcBef>
                          <a:spcPct val="0"/>
                        </a:spcBef>
                        <a:spcAft>
                          <a:spcPct val="0"/>
                        </a:spcAft>
                        <a:buClrTx/>
                        <a:buSzTx/>
                        <a:buFontTx/>
                        <a:buNone/>
                        <a:tabLst/>
                      </a:pPr>
                      <a:r>
                        <a:rPr kumimoji="1" lang="en-US" altLang="ko-KR" sz="1000" b="0" i="0" u="none" strike="noStrike" cap="none" normalizeH="0" baseline="0" smtClean="0">
                          <a:ln>
                            <a:noFill/>
                          </a:ln>
                          <a:solidFill>
                            <a:schemeClr val="tx1"/>
                          </a:solidFill>
                          <a:effectLst/>
                          <a:latin typeface="Times New Roman" pitchFamily="18" charset="0"/>
                          <a:ea typeface="HY헤드라인M" pitchFamily="18" charset="-127"/>
                        </a:rPr>
                        <a:t>1,939,105</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1" hangingPunct="0">
                        <a:lnSpc>
                          <a:spcPct val="100000"/>
                        </a:lnSpc>
                        <a:spcBef>
                          <a:spcPct val="0"/>
                        </a:spcBef>
                        <a:spcAft>
                          <a:spcPct val="0"/>
                        </a:spcAft>
                        <a:buClrTx/>
                        <a:buSzTx/>
                        <a:buFontTx/>
                        <a:buNone/>
                        <a:tabLst/>
                      </a:pPr>
                      <a:r>
                        <a:rPr kumimoji="1" lang="en-US" altLang="ko-KR" sz="1000" b="0" i="0" u="none" strike="noStrike" cap="none" normalizeH="0" baseline="0" smtClean="0">
                          <a:ln>
                            <a:noFill/>
                          </a:ln>
                          <a:solidFill>
                            <a:schemeClr val="tx1"/>
                          </a:solidFill>
                          <a:effectLst/>
                          <a:latin typeface="Times New Roman" pitchFamily="18" charset="0"/>
                          <a:ea typeface="HY헤드라인M" pitchFamily="18" charset="-127"/>
                        </a:rPr>
                        <a:t>1,697,028</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1" hangingPunct="0">
                        <a:lnSpc>
                          <a:spcPct val="100000"/>
                        </a:lnSpc>
                        <a:spcBef>
                          <a:spcPct val="0"/>
                        </a:spcBef>
                        <a:spcAft>
                          <a:spcPct val="0"/>
                        </a:spcAft>
                        <a:buClrTx/>
                        <a:buSzTx/>
                        <a:buFontTx/>
                        <a:buNone/>
                        <a:tabLst/>
                      </a:pPr>
                      <a:r>
                        <a:rPr kumimoji="1" lang="en-US" altLang="ko-KR" sz="1000" b="0" i="0" u="none" strike="noStrike" cap="none" normalizeH="0" baseline="0" smtClean="0">
                          <a:ln>
                            <a:noFill/>
                          </a:ln>
                          <a:solidFill>
                            <a:schemeClr val="tx1"/>
                          </a:solidFill>
                          <a:effectLst/>
                          <a:latin typeface="Times New Roman" pitchFamily="18" charset="0"/>
                          <a:ea typeface="HY헤드라인M" pitchFamily="18" charset="-127"/>
                        </a:rPr>
                        <a:t>242,077</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1" hangingPunct="0">
                        <a:lnSpc>
                          <a:spcPct val="100000"/>
                        </a:lnSpc>
                        <a:spcBef>
                          <a:spcPct val="0"/>
                        </a:spcBef>
                        <a:spcAft>
                          <a:spcPct val="0"/>
                        </a:spcAft>
                        <a:buClrTx/>
                        <a:buSzTx/>
                        <a:buFontTx/>
                        <a:buNone/>
                        <a:tabLst/>
                      </a:pPr>
                      <a:r>
                        <a:rPr kumimoji="1" lang="en-US" altLang="ko-KR" sz="1000" b="0" i="0" u="none" strike="noStrike" cap="none" normalizeH="0" baseline="0" smtClean="0">
                          <a:ln>
                            <a:noFill/>
                          </a:ln>
                          <a:solidFill>
                            <a:schemeClr val="tx1"/>
                          </a:solidFill>
                          <a:effectLst/>
                          <a:latin typeface="Times New Roman" pitchFamily="18" charset="0"/>
                          <a:ea typeface="HY헤드라인M" pitchFamily="18" charset="-127"/>
                        </a:rPr>
                        <a:t>43,433</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0225" name="직사각형 13"/>
          <p:cNvSpPr>
            <a:spLocks noChangeArrowheads="1"/>
          </p:cNvSpPr>
          <p:nvPr/>
        </p:nvSpPr>
        <p:spPr bwMode="auto">
          <a:xfrm>
            <a:off x="1123950" y="6592888"/>
            <a:ext cx="4824413" cy="304800"/>
          </a:xfrm>
          <a:prstGeom prst="rect">
            <a:avLst/>
          </a:prstGeom>
          <a:noFill/>
          <a:ln w="9525">
            <a:noFill/>
            <a:miter lim="800000"/>
            <a:headEnd/>
            <a:tailEnd/>
          </a:ln>
        </p:spPr>
        <p:txBody>
          <a:bodyPr lIns="0">
            <a:spAutoFit/>
          </a:bodyPr>
          <a:lstStyle/>
          <a:p>
            <a:pPr>
              <a:lnSpc>
                <a:spcPct val="140000"/>
              </a:lnSpc>
            </a:pPr>
            <a:r>
              <a:rPr lang="en-US" altLang="ko-KR"/>
              <a:t>[Table</a:t>
            </a:r>
            <a:r>
              <a:rPr lang="ko-KR" altLang="en-US"/>
              <a:t> </a:t>
            </a:r>
            <a:r>
              <a:rPr lang="en-US" altLang="ko-KR"/>
              <a:t>2-1-2] Visitor trends of the 2009 Korea Floritopia</a:t>
            </a:r>
          </a:p>
        </p:txBody>
      </p:sp>
      <p:sp>
        <p:nvSpPr>
          <p:cNvPr id="50226" name="직사각형 39"/>
          <p:cNvSpPr>
            <a:spLocks noChangeArrowheads="1"/>
          </p:cNvSpPr>
          <p:nvPr/>
        </p:nvSpPr>
        <p:spPr bwMode="auto">
          <a:xfrm>
            <a:off x="1096963" y="7593013"/>
            <a:ext cx="4835525" cy="1463675"/>
          </a:xfrm>
          <a:prstGeom prst="rect">
            <a:avLst/>
          </a:prstGeom>
          <a:noFill/>
          <a:ln w="9525">
            <a:noFill/>
            <a:miter lim="800000"/>
            <a:headEnd/>
            <a:tailEnd/>
          </a:ln>
        </p:spPr>
        <p:txBody>
          <a:bodyPr lIns="0" rIns="0">
            <a:spAutoFit/>
          </a:bodyPr>
          <a:lstStyle/>
          <a:p>
            <a:pPr algn="just">
              <a:lnSpc>
                <a:spcPct val="150000"/>
              </a:lnSpc>
            </a:pPr>
            <a:r>
              <a:rPr lang="en-US" altLang="ko-KR"/>
              <a:t>Taean at first was in danger of  being</a:t>
            </a:r>
            <a:r>
              <a:rPr lang="ko-KR" altLang="en-US"/>
              <a:t> </a:t>
            </a:r>
            <a:r>
              <a:rPr lang="en-US" altLang="ko-KR"/>
              <a:t>branded as a sea of black calamity due to the oil spill. However, with the noble efforts by the helping hands of the 1.23 million volunteers it has regained its former reputation as a clean sea area. With the successful hosting of the 2009 Korea Floritopia, Taean has come to be known as the ‘land of a miracle’ to visitors and the exhibition has helped to promote the image of Taean as a mecca of environmentally growing area by shifting its former image of environmental disaster to that of cleanliness. </a:t>
            </a:r>
            <a:endParaRPr lang="ko-KR"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4"/>
          <p:cNvSpPr>
            <a:spLocks noChangeArrowheads="1"/>
          </p:cNvSpPr>
          <p:nvPr/>
        </p:nvSpPr>
        <p:spPr bwMode="auto">
          <a:xfrm>
            <a:off x="0" y="0"/>
            <a:ext cx="6858000" cy="173038"/>
          </a:xfrm>
          <a:prstGeom prst="rect">
            <a:avLst/>
          </a:prstGeom>
          <a:noFill/>
          <a:ln w="9525">
            <a:noFill/>
            <a:miter lim="800000"/>
            <a:headEnd/>
            <a:tailEnd/>
          </a:ln>
        </p:spPr>
        <p:txBody>
          <a:bodyPr lIns="0" tIns="0" rIns="0" bIns="0" anchor="ctr">
            <a:spAutoFit/>
          </a:bodyPr>
          <a:lstStyle/>
          <a:p>
            <a:pPr algn="ctr" eaLnBrk="0" hangingPunct="0">
              <a:lnSpc>
                <a:spcPct val="140000"/>
              </a:lnSpc>
            </a:pPr>
            <a:endParaRPr lang="ko-KR" altLang="ko-KR" sz="800"/>
          </a:p>
        </p:txBody>
      </p:sp>
      <p:sp>
        <p:nvSpPr>
          <p:cNvPr id="51202" name="Rectangle 9"/>
          <p:cNvSpPr>
            <a:spLocks noChangeArrowheads="1"/>
          </p:cNvSpPr>
          <p:nvPr/>
        </p:nvSpPr>
        <p:spPr bwMode="auto">
          <a:xfrm>
            <a:off x="0" y="0"/>
            <a:ext cx="6858000" cy="173038"/>
          </a:xfrm>
          <a:prstGeom prst="rect">
            <a:avLst/>
          </a:prstGeom>
          <a:noFill/>
          <a:ln w="9525">
            <a:noFill/>
            <a:miter lim="800000"/>
            <a:headEnd/>
            <a:tailEnd/>
          </a:ln>
        </p:spPr>
        <p:txBody>
          <a:bodyPr lIns="0" tIns="0" rIns="0" bIns="0" anchor="ctr">
            <a:spAutoFit/>
          </a:bodyPr>
          <a:lstStyle/>
          <a:p>
            <a:pPr algn="ctr" eaLnBrk="0" hangingPunct="0">
              <a:lnSpc>
                <a:spcPct val="140000"/>
              </a:lnSpc>
            </a:pPr>
            <a:endParaRPr lang="ko-KR" altLang="ko-KR" sz="800"/>
          </a:p>
        </p:txBody>
      </p:sp>
      <p:sp>
        <p:nvSpPr>
          <p:cNvPr id="51203" name="직사각형 32"/>
          <p:cNvSpPr>
            <a:spLocks noChangeArrowheads="1"/>
          </p:cNvSpPr>
          <p:nvPr/>
        </p:nvSpPr>
        <p:spPr bwMode="auto">
          <a:xfrm>
            <a:off x="1114425" y="1131888"/>
            <a:ext cx="4835525" cy="1084262"/>
          </a:xfrm>
          <a:prstGeom prst="rect">
            <a:avLst/>
          </a:prstGeom>
          <a:noFill/>
          <a:ln w="9525">
            <a:noFill/>
            <a:miter lim="800000"/>
            <a:headEnd/>
            <a:tailEnd/>
          </a:ln>
        </p:spPr>
        <p:txBody>
          <a:bodyPr lIns="0" rIns="0">
            <a:spAutoFit/>
          </a:bodyPr>
          <a:lstStyle/>
          <a:p>
            <a:pPr algn="just">
              <a:lnSpc>
                <a:spcPct val="130000"/>
              </a:lnSpc>
            </a:pPr>
            <a:r>
              <a:rPr lang="en-US" altLang="ko-KR"/>
              <a:t>In the successful hosting of the 2009 Korea Floritopia, the volunteers who played a major role in resuscitating the polluted Taean area also contributed immensely. Among the 1,171,471 volunteers 724,842  made prior reservations due their strong affection for and nostalgia from participating in the volunteer work. Their interest and participation heightened the possibility of success. </a:t>
            </a:r>
          </a:p>
        </p:txBody>
      </p:sp>
      <p:sp>
        <p:nvSpPr>
          <p:cNvPr id="51204" name="슬라이드 번호 개체 틀 13"/>
          <p:cNvSpPr>
            <a:spLocks noGrp="1"/>
          </p:cNvSpPr>
          <p:nvPr>
            <p:ph type="sldNum" sz="quarter" idx="12"/>
          </p:nvPr>
        </p:nvSpPr>
        <p:spPr>
          <a:noFill/>
        </p:spPr>
        <p:txBody>
          <a:bodyPr/>
          <a:lstStyle/>
          <a:p>
            <a:r>
              <a:rPr lang="en-US" altLang="ko-KR" smtClean="0"/>
              <a:t>17</a:t>
            </a:r>
          </a:p>
        </p:txBody>
      </p:sp>
      <p:grpSp>
        <p:nvGrpSpPr>
          <p:cNvPr id="51205" name="그룹 31"/>
          <p:cNvGrpSpPr>
            <a:grpSpLocks/>
          </p:cNvGrpSpPr>
          <p:nvPr/>
        </p:nvGrpSpPr>
        <p:grpSpPr bwMode="auto">
          <a:xfrm>
            <a:off x="560388" y="3168650"/>
            <a:ext cx="6000750" cy="3152775"/>
            <a:chOff x="500042" y="2163719"/>
            <a:chExt cx="6215106" cy="3295658"/>
          </a:xfrm>
        </p:grpSpPr>
        <p:graphicFrame>
          <p:nvGraphicFramePr>
            <p:cNvPr id="24" name="차트 23"/>
            <p:cNvGraphicFramePr/>
            <p:nvPr/>
          </p:nvGraphicFramePr>
          <p:xfrm>
            <a:off x="500042" y="2163720"/>
            <a:ext cx="6215106" cy="3295657"/>
          </p:xfrm>
          <a:graphic>
            <a:graphicData uri="http://schemas.openxmlformats.org/drawingml/2006/chart">
              <c:chart xmlns:c="http://schemas.openxmlformats.org/drawingml/2006/chart" xmlns:r="http://schemas.openxmlformats.org/officeDocument/2006/relationships" r:id="rId2"/>
            </a:graphicData>
          </a:graphic>
        </p:graphicFrame>
        <p:sp>
          <p:nvSpPr>
            <p:cNvPr id="51211" name="TextBox 19"/>
            <p:cNvSpPr txBox="1">
              <a:spLocks noChangeArrowheads="1"/>
            </p:cNvSpPr>
            <p:nvPr/>
          </p:nvSpPr>
          <p:spPr bwMode="auto">
            <a:xfrm>
              <a:off x="3949590" y="2163719"/>
              <a:ext cx="2127605" cy="554255"/>
            </a:xfrm>
            <a:prstGeom prst="rect">
              <a:avLst/>
            </a:prstGeom>
            <a:noFill/>
            <a:ln w="9525">
              <a:noFill/>
              <a:miter lim="800000"/>
              <a:headEnd/>
              <a:tailEnd/>
            </a:ln>
          </p:spPr>
          <p:txBody>
            <a:bodyPr/>
            <a:lstStyle/>
            <a:p>
              <a:pPr algn="ctr" latinLnBrk="0"/>
              <a:r>
                <a:rPr kumimoji="0" lang="en-US" altLang="ko-KR"/>
                <a:t>Expects development of the tourism industry in the Taean and Anmyeondo Regions</a:t>
              </a:r>
              <a:endParaRPr kumimoji="0" lang="ko-KR" altLang="en-US"/>
            </a:p>
          </p:txBody>
        </p:sp>
        <p:sp>
          <p:nvSpPr>
            <p:cNvPr id="51212" name="TextBox 20"/>
            <p:cNvSpPr txBox="1">
              <a:spLocks noChangeArrowheads="1"/>
            </p:cNvSpPr>
            <p:nvPr/>
          </p:nvSpPr>
          <p:spPr bwMode="auto">
            <a:xfrm>
              <a:off x="2441852" y="4254620"/>
              <a:ext cx="2571541" cy="338527"/>
            </a:xfrm>
            <a:prstGeom prst="rect">
              <a:avLst/>
            </a:prstGeom>
            <a:noFill/>
            <a:ln w="9525">
              <a:noFill/>
              <a:miter lim="800000"/>
              <a:headEnd/>
              <a:tailEnd/>
            </a:ln>
          </p:spPr>
          <p:txBody>
            <a:bodyPr/>
            <a:lstStyle/>
            <a:p>
              <a:pPr algn="ctr" latinLnBrk="0"/>
              <a:r>
                <a:rPr kumimoji="0" lang="en-US" altLang="ko-KR"/>
                <a:t>Happy to see a clean Taean after the terrible oil spill</a:t>
              </a:r>
              <a:endParaRPr kumimoji="0" lang="ko-KR" altLang="en-US"/>
            </a:p>
          </p:txBody>
        </p:sp>
        <p:sp>
          <p:nvSpPr>
            <p:cNvPr id="27" name="TextBox 21"/>
            <p:cNvSpPr txBox="1"/>
            <p:nvPr/>
          </p:nvSpPr>
          <p:spPr>
            <a:xfrm>
              <a:off x="981794" y="3164365"/>
              <a:ext cx="2030597" cy="295381"/>
            </a:xfrm>
            <a:prstGeom prst="rect">
              <a:avLst/>
            </a:prstGeom>
            <a:noFill/>
            <a:ln w="9525" cmpd="sng">
              <a:noFill/>
            </a:ln>
            <a:effectLst/>
          </p:spPr>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auto" latinLnBrk="0">
                <a:spcBef>
                  <a:spcPts val="0"/>
                </a:spcBef>
                <a:spcAft>
                  <a:spcPts val="0"/>
                </a:spcAft>
                <a:defRPr/>
              </a:pPr>
              <a:r>
                <a:rPr kumimoji="0" lang="en-US" altLang="ko-KR" sz="800" kern="0" dirty="0" smtClean="0">
                  <a:solidFill>
                    <a:schemeClr val="tx1"/>
                  </a:solidFill>
                  <a:latin typeface="Times New Roman" pitchFamily="18" charset="0"/>
                  <a:ea typeface="HY헤드라인M" pitchFamily="18" charset="-127"/>
                  <a:cs typeface="Times New Roman" pitchFamily="18" charset="0"/>
                </a:rPr>
                <a:t>Expect to increase awareness and interest in the floral industry and flowers</a:t>
              </a:r>
              <a:endParaRPr kumimoji="0" lang="ko-KR" altLang="en-US" sz="800" kern="0" dirty="0">
                <a:solidFill>
                  <a:schemeClr val="tx1"/>
                </a:solidFill>
                <a:latin typeface="Times New Roman" pitchFamily="18" charset="0"/>
                <a:ea typeface="HY헤드라인M" pitchFamily="18" charset="-127"/>
                <a:cs typeface="Times New Roman" pitchFamily="18" charset="0"/>
              </a:endParaRPr>
            </a:p>
          </p:txBody>
        </p:sp>
        <p:sp>
          <p:nvSpPr>
            <p:cNvPr id="51214" name="TextBox 22"/>
            <p:cNvSpPr txBox="1">
              <a:spLocks noChangeArrowheads="1"/>
            </p:cNvSpPr>
            <p:nvPr/>
          </p:nvSpPr>
          <p:spPr bwMode="auto">
            <a:xfrm>
              <a:off x="1124841" y="2163719"/>
              <a:ext cx="1826716" cy="703605"/>
            </a:xfrm>
            <a:prstGeom prst="rect">
              <a:avLst/>
            </a:prstGeom>
            <a:noFill/>
            <a:ln w="9525">
              <a:noFill/>
              <a:miter lim="800000"/>
              <a:headEnd/>
              <a:tailEnd/>
            </a:ln>
          </p:spPr>
          <p:txBody>
            <a:bodyPr/>
            <a:lstStyle/>
            <a:p>
              <a:pPr algn="ctr" latinLnBrk="0"/>
              <a:r>
                <a:rPr kumimoji="0" lang="en-US" altLang="ko-KR" sz="800"/>
                <a:t>Will act as a stimulus in the promotion of the domestic (Chungnam) floral industry</a:t>
              </a:r>
              <a:endParaRPr kumimoji="0" lang="ko-KR" altLang="en-US" sz="800"/>
            </a:p>
          </p:txBody>
        </p:sp>
        <p:sp>
          <p:nvSpPr>
            <p:cNvPr id="29" name="TextBox 23"/>
            <p:cNvSpPr txBox="1"/>
            <p:nvPr/>
          </p:nvSpPr>
          <p:spPr>
            <a:xfrm>
              <a:off x="3286974" y="2235076"/>
              <a:ext cx="503128" cy="129437"/>
            </a:xfrm>
            <a:prstGeom prst="rect">
              <a:avLst/>
            </a:prstGeom>
            <a:noFill/>
            <a:ln w="9525" cmpd="sng">
              <a:noFill/>
            </a:ln>
            <a:effectLst/>
          </p:spPr>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auto" latinLnBrk="0">
                <a:spcBef>
                  <a:spcPts val="0"/>
                </a:spcBef>
                <a:spcAft>
                  <a:spcPts val="0"/>
                </a:spcAft>
                <a:defRPr/>
              </a:pPr>
              <a:r>
                <a:rPr kumimoji="0" lang="en-US" altLang="ko-KR" sz="800" kern="0" dirty="0" smtClean="0">
                  <a:solidFill>
                    <a:schemeClr val="tx1"/>
                  </a:solidFill>
                  <a:latin typeface="Times New Roman" pitchFamily="18" charset="0"/>
                  <a:ea typeface="HY헤드라인M" pitchFamily="18" charset="-127"/>
                  <a:cs typeface="Times New Roman" pitchFamily="18" charset="0"/>
                </a:rPr>
                <a:t>Others</a:t>
              </a:r>
              <a:endParaRPr kumimoji="0" lang="ko-KR" altLang="en-US" sz="800" kern="0" dirty="0">
                <a:solidFill>
                  <a:schemeClr val="tx1"/>
                </a:solidFill>
                <a:latin typeface="Times New Roman" pitchFamily="18" charset="0"/>
                <a:ea typeface="HY헤드라인M" pitchFamily="18" charset="-127"/>
                <a:cs typeface="Times New Roman" pitchFamily="18" charset="0"/>
              </a:endParaRPr>
            </a:p>
          </p:txBody>
        </p:sp>
      </p:grpSp>
      <p:sp>
        <p:nvSpPr>
          <p:cNvPr id="51206" name="직사각형 29"/>
          <p:cNvSpPr>
            <a:spLocks noChangeArrowheads="1"/>
          </p:cNvSpPr>
          <p:nvPr/>
        </p:nvSpPr>
        <p:spPr bwMode="auto">
          <a:xfrm>
            <a:off x="1122363" y="2811463"/>
            <a:ext cx="4824412" cy="3243262"/>
          </a:xfrm>
          <a:prstGeom prst="rect">
            <a:avLst/>
          </a:prstGeom>
          <a:noFill/>
          <a:ln w="9525" algn="ctr">
            <a:solidFill>
              <a:schemeClr val="tx1"/>
            </a:solidFill>
            <a:round/>
            <a:headEnd/>
            <a:tailEnd/>
          </a:ln>
        </p:spPr>
        <p:txBody>
          <a:bodyPr lIns="0" tIns="0" rIns="0" bIns="0"/>
          <a:lstStyle/>
          <a:p>
            <a:pPr algn="ctr">
              <a:lnSpc>
                <a:spcPct val="140000"/>
              </a:lnSpc>
            </a:pPr>
            <a:endParaRPr lang="ko-KR" altLang="en-US" sz="800"/>
          </a:p>
        </p:txBody>
      </p:sp>
      <p:sp>
        <p:nvSpPr>
          <p:cNvPr id="51207" name="직사각형 32"/>
          <p:cNvSpPr>
            <a:spLocks noChangeArrowheads="1"/>
          </p:cNvSpPr>
          <p:nvPr/>
        </p:nvSpPr>
        <p:spPr bwMode="auto">
          <a:xfrm>
            <a:off x="1111250" y="6391275"/>
            <a:ext cx="4835525" cy="2378075"/>
          </a:xfrm>
          <a:prstGeom prst="rect">
            <a:avLst/>
          </a:prstGeom>
          <a:noFill/>
          <a:ln w="9525">
            <a:noFill/>
            <a:miter lim="800000"/>
            <a:headEnd/>
            <a:tailEnd/>
          </a:ln>
        </p:spPr>
        <p:txBody>
          <a:bodyPr lIns="0" rIns="0">
            <a:spAutoFit/>
          </a:bodyPr>
          <a:lstStyle/>
          <a:p>
            <a:pPr algn="just">
              <a:lnSpc>
                <a:spcPct val="150000"/>
              </a:lnSpc>
            </a:pPr>
            <a:r>
              <a:rPr lang="en-US" altLang="ko-KR"/>
              <a:t>In a survey conducted  with the visitors of the 2009 Korea Floritopia, visitors were asked what their impressions were after visiting the Taean area. Out of the respondents, 27.9% responded that they were happy to see a clean Taean after it having experienced the terrible oil spill. One of the sub-themes of the 2009 Korea Floritopia was “Inspiration of the  1 million volunteers and the future of Taean” and the organizational committee showed their gratitude to these volunteers by providing discounts on entrance fees and other convenience facilities. Additionally, inside the flower symphony hall, pictures to commemorate the work of the 1.23 million volunteers were displayed and a theme park to honor of the restoration work was established. These actions played a crucial role in highlighting the importance of environmental preservation.</a:t>
            </a:r>
            <a:r>
              <a:rPr lang="en-US" altLang="ko-KR" sz="800"/>
              <a:t> </a:t>
            </a:r>
          </a:p>
        </p:txBody>
      </p:sp>
      <p:sp>
        <p:nvSpPr>
          <p:cNvPr id="51208" name="TextBox 27"/>
          <p:cNvSpPr txBox="1">
            <a:spLocks noChangeArrowheads="1"/>
          </p:cNvSpPr>
          <p:nvPr/>
        </p:nvSpPr>
        <p:spPr bwMode="auto">
          <a:xfrm>
            <a:off x="1130300" y="5451475"/>
            <a:ext cx="866775" cy="365125"/>
          </a:xfrm>
          <a:prstGeom prst="rect">
            <a:avLst/>
          </a:prstGeom>
          <a:noFill/>
          <a:ln w="9525">
            <a:noFill/>
            <a:miter lim="800000"/>
            <a:headEnd/>
            <a:tailEnd/>
          </a:ln>
        </p:spPr>
        <p:txBody>
          <a:bodyPr>
            <a:spAutoFit/>
          </a:bodyPr>
          <a:lstStyle/>
          <a:p>
            <a:r>
              <a:rPr lang="en-US" altLang="ko-KR" sz="900"/>
              <a:t>N = 1,019</a:t>
            </a:r>
          </a:p>
          <a:p>
            <a:r>
              <a:rPr lang="en-US" altLang="ko-KR" sz="900"/>
              <a:t>Missing = 31</a:t>
            </a:r>
            <a:endParaRPr lang="ko-KR" altLang="en-US" sz="900"/>
          </a:p>
        </p:txBody>
      </p:sp>
      <p:sp>
        <p:nvSpPr>
          <p:cNvPr id="51209" name="직사각형 14"/>
          <p:cNvSpPr>
            <a:spLocks noChangeArrowheads="1"/>
          </p:cNvSpPr>
          <p:nvPr/>
        </p:nvSpPr>
        <p:spPr bwMode="auto">
          <a:xfrm>
            <a:off x="998538" y="2432050"/>
            <a:ext cx="4806950" cy="304800"/>
          </a:xfrm>
          <a:prstGeom prst="rect">
            <a:avLst/>
          </a:prstGeom>
          <a:noFill/>
          <a:ln w="9525">
            <a:noFill/>
            <a:miter lim="800000"/>
            <a:headEnd/>
            <a:tailEnd/>
          </a:ln>
        </p:spPr>
        <p:txBody>
          <a:bodyPr>
            <a:spAutoFit/>
          </a:bodyPr>
          <a:lstStyle/>
          <a:p>
            <a:pPr>
              <a:lnSpc>
                <a:spcPct val="140000"/>
              </a:lnSpc>
            </a:pPr>
            <a:r>
              <a:rPr lang="en-US" altLang="ko-KR"/>
              <a:t>[Diagram</a:t>
            </a:r>
            <a:r>
              <a:rPr lang="ko-KR" altLang="en-US"/>
              <a:t> </a:t>
            </a:r>
            <a:r>
              <a:rPr lang="en-US" altLang="ko-KR"/>
              <a:t>2-1-1] Survey of impressions of Taean after visiting the 2009 Korea Floritopia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차트 25"/>
          <p:cNvGraphicFramePr/>
          <p:nvPr/>
        </p:nvGraphicFramePr>
        <p:xfrm>
          <a:off x="784225" y="3952868"/>
          <a:ext cx="5196840" cy="2183137"/>
        </p:xfrm>
        <a:graphic>
          <a:graphicData uri="http://schemas.openxmlformats.org/drawingml/2006/chart">
            <c:chart xmlns:c="http://schemas.openxmlformats.org/drawingml/2006/chart" xmlns:r="http://schemas.openxmlformats.org/officeDocument/2006/relationships" r:id="rId2"/>
          </a:graphicData>
        </a:graphic>
      </p:graphicFrame>
      <p:sp>
        <p:nvSpPr>
          <p:cNvPr id="4" name="직사각형 3"/>
          <p:cNvSpPr/>
          <p:nvPr/>
        </p:nvSpPr>
        <p:spPr bwMode="auto">
          <a:xfrm>
            <a:off x="1120775" y="1208088"/>
            <a:ext cx="4822825" cy="631825"/>
          </a:xfrm>
          <a:prstGeom prst="rect">
            <a:avLst/>
          </a:prstGeom>
          <a:solidFill>
            <a:schemeClr val="bg1">
              <a:lumMod val="85000"/>
            </a:schemeClr>
          </a:solidFill>
          <a:ln w="9525" cap="flat" cmpd="sng" algn="ctr">
            <a:solidFill>
              <a:srgbClr val="000000"/>
            </a:solidFill>
            <a:prstDash val="solid"/>
            <a:round/>
            <a:headEnd type="none" w="med" len="med"/>
            <a:tailEnd type="none" w="med" len="med"/>
          </a:ln>
          <a:effectLst/>
        </p:spPr>
        <p:txBody>
          <a:bodyPr lIns="0" tIns="0" rIns="0" bIns="0" anchor="ctr"/>
          <a:lstStyle/>
          <a:p>
            <a:pPr marL="809625">
              <a:defRPr/>
            </a:pPr>
            <a:r>
              <a:rPr lang="en-US" altLang="ko-KR" sz="1200" b="1"/>
              <a:t>   Economic Exhibition Producing Productive Results</a:t>
            </a:r>
          </a:p>
        </p:txBody>
      </p:sp>
      <p:sp>
        <p:nvSpPr>
          <p:cNvPr id="52227" name="직사각형 4"/>
          <p:cNvSpPr>
            <a:spLocks noChangeArrowheads="1"/>
          </p:cNvSpPr>
          <p:nvPr/>
        </p:nvSpPr>
        <p:spPr bwMode="auto">
          <a:xfrm>
            <a:off x="784225" y="1352550"/>
            <a:ext cx="1131888" cy="347663"/>
          </a:xfrm>
          <a:prstGeom prst="rect">
            <a:avLst/>
          </a:prstGeom>
          <a:solidFill>
            <a:schemeClr val="tx1"/>
          </a:solidFill>
          <a:ln w="9525" algn="ctr">
            <a:solidFill>
              <a:srgbClr val="000000"/>
            </a:solidFill>
            <a:round/>
            <a:headEnd/>
            <a:tailEnd/>
          </a:ln>
        </p:spPr>
        <p:txBody>
          <a:bodyPr lIns="0" tIns="0" rIns="0" bIns="0" anchor="ctr"/>
          <a:lstStyle/>
          <a:p>
            <a:pPr algn="ctr"/>
            <a:r>
              <a:rPr lang="en-US" altLang="ko-KR" b="1">
                <a:solidFill>
                  <a:schemeClr val="bg1"/>
                </a:solidFill>
              </a:rPr>
              <a:t>Major Accomplishment</a:t>
            </a:r>
            <a:r>
              <a:rPr lang="ko-KR" altLang="en-US" b="1">
                <a:solidFill>
                  <a:schemeClr val="bg1"/>
                </a:solidFill>
              </a:rPr>
              <a:t> </a:t>
            </a:r>
            <a:r>
              <a:rPr lang="en-US" altLang="ko-KR" b="1">
                <a:solidFill>
                  <a:schemeClr val="bg1"/>
                </a:solidFill>
              </a:rPr>
              <a:t>2</a:t>
            </a:r>
            <a:endParaRPr lang="ko-KR" altLang="en-US" b="1">
              <a:solidFill>
                <a:schemeClr val="bg1"/>
              </a:solidFill>
            </a:endParaRPr>
          </a:p>
        </p:txBody>
      </p:sp>
      <p:sp>
        <p:nvSpPr>
          <p:cNvPr id="52228" name="Rectangle 4"/>
          <p:cNvSpPr>
            <a:spLocks noChangeArrowheads="1"/>
          </p:cNvSpPr>
          <p:nvPr/>
        </p:nvSpPr>
        <p:spPr bwMode="auto">
          <a:xfrm>
            <a:off x="0" y="0"/>
            <a:ext cx="6858000" cy="173038"/>
          </a:xfrm>
          <a:prstGeom prst="rect">
            <a:avLst/>
          </a:prstGeom>
          <a:noFill/>
          <a:ln w="9525">
            <a:noFill/>
            <a:miter lim="800000"/>
            <a:headEnd/>
            <a:tailEnd/>
          </a:ln>
        </p:spPr>
        <p:txBody>
          <a:bodyPr lIns="0" tIns="0" rIns="0" bIns="0" anchor="ctr">
            <a:spAutoFit/>
          </a:bodyPr>
          <a:lstStyle/>
          <a:p>
            <a:pPr algn="ctr" eaLnBrk="0" hangingPunct="0">
              <a:lnSpc>
                <a:spcPct val="140000"/>
              </a:lnSpc>
            </a:pPr>
            <a:endParaRPr lang="ko-KR" altLang="ko-KR" sz="800"/>
          </a:p>
        </p:txBody>
      </p:sp>
      <p:sp>
        <p:nvSpPr>
          <p:cNvPr id="52229" name="Rectangle 9"/>
          <p:cNvSpPr>
            <a:spLocks noChangeArrowheads="1"/>
          </p:cNvSpPr>
          <p:nvPr/>
        </p:nvSpPr>
        <p:spPr bwMode="auto">
          <a:xfrm>
            <a:off x="0" y="0"/>
            <a:ext cx="6858000" cy="173038"/>
          </a:xfrm>
          <a:prstGeom prst="rect">
            <a:avLst/>
          </a:prstGeom>
          <a:noFill/>
          <a:ln w="9525">
            <a:noFill/>
            <a:miter lim="800000"/>
            <a:headEnd/>
            <a:tailEnd/>
          </a:ln>
        </p:spPr>
        <p:txBody>
          <a:bodyPr lIns="0" tIns="0" rIns="0" bIns="0" anchor="ctr">
            <a:spAutoFit/>
          </a:bodyPr>
          <a:lstStyle/>
          <a:p>
            <a:pPr algn="ctr" eaLnBrk="0" hangingPunct="0">
              <a:lnSpc>
                <a:spcPct val="140000"/>
              </a:lnSpc>
            </a:pPr>
            <a:endParaRPr lang="ko-KR" altLang="ko-KR" sz="800"/>
          </a:p>
        </p:txBody>
      </p:sp>
      <p:sp>
        <p:nvSpPr>
          <p:cNvPr id="52230" name="Rectangle 26"/>
          <p:cNvSpPr>
            <a:spLocks noChangeArrowheads="1"/>
          </p:cNvSpPr>
          <p:nvPr/>
        </p:nvSpPr>
        <p:spPr bwMode="auto">
          <a:xfrm>
            <a:off x="0" y="4110038"/>
            <a:ext cx="6858000" cy="173037"/>
          </a:xfrm>
          <a:prstGeom prst="rect">
            <a:avLst/>
          </a:prstGeom>
          <a:noFill/>
          <a:ln w="9525">
            <a:noFill/>
            <a:miter lim="800000"/>
            <a:headEnd/>
            <a:tailEnd/>
          </a:ln>
        </p:spPr>
        <p:txBody>
          <a:bodyPr lIns="0" tIns="0" rIns="0" bIns="0" anchor="ctr">
            <a:spAutoFit/>
          </a:bodyPr>
          <a:lstStyle/>
          <a:p>
            <a:pPr algn="ctr">
              <a:lnSpc>
                <a:spcPct val="140000"/>
              </a:lnSpc>
            </a:pPr>
            <a:endParaRPr lang="ko-KR" altLang="en-US" sz="800"/>
          </a:p>
        </p:txBody>
      </p:sp>
      <p:sp>
        <p:nvSpPr>
          <p:cNvPr id="52231" name="Rectangle 107"/>
          <p:cNvSpPr>
            <a:spLocks noChangeArrowheads="1"/>
          </p:cNvSpPr>
          <p:nvPr/>
        </p:nvSpPr>
        <p:spPr bwMode="auto">
          <a:xfrm>
            <a:off x="0" y="5794375"/>
            <a:ext cx="0" cy="173038"/>
          </a:xfrm>
          <a:prstGeom prst="rect">
            <a:avLst/>
          </a:prstGeom>
          <a:noFill/>
          <a:ln w="9525">
            <a:noFill/>
            <a:miter lim="800000"/>
            <a:headEnd/>
            <a:tailEnd/>
          </a:ln>
        </p:spPr>
        <p:txBody>
          <a:bodyPr wrap="none" lIns="0" tIns="0" rIns="0" bIns="0" anchor="ctr">
            <a:spAutoFit/>
          </a:bodyPr>
          <a:lstStyle/>
          <a:p>
            <a:pPr algn="ctr" eaLnBrk="0" hangingPunct="0">
              <a:lnSpc>
                <a:spcPct val="140000"/>
              </a:lnSpc>
            </a:pPr>
            <a:endParaRPr lang="ko-KR" altLang="en-US" sz="800"/>
          </a:p>
        </p:txBody>
      </p:sp>
      <p:sp>
        <p:nvSpPr>
          <p:cNvPr id="52232" name="Rectangle 115"/>
          <p:cNvSpPr>
            <a:spLocks noChangeArrowheads="1"/>
          </p:cNvSpPr>
          <p:nvPr/>
        </p:nvSpPr>
        <p:spPr bwMode="auto">
          <a:xfrm>
            <a:off x="0" y="4110038"/>
            <a:ext cx="6858000" cy="173037"/>
          </a:xfrm>
          <a:prstGeom prst="rect">
            <a:avLst/>
          </a:prstGeom>
          <a:noFill/>
          <a:ln w="9525">
            <a:noFill/>
            <a:miter lim="800000"/>
            <a:headEnd/>
            <a:tailEnd/>
          </a:ln>
        </p:spPr>
        <p:txBody>
          <a:bodyPr lIns="0" tIns="0" rIns="0" bIns="0" anchor="ctr">
            <a:spAutoFit/>
          </a:bodyPr>
          <a:lstStyle/>
          <a:p>
            <a:pPr algn="ctr">
              <a:lnSpc>
                <a:spcPct val="140000"/>
              </a:lnSpc>
            </a:pPr>
            <a:endParaRPr lang="ko-KR" altLang="en-US" sz="800"/>
          </a:p>
        </p:txBody>
      </p:sp>
      <p:sp>
        <p:nvSpPr>
          <p:cNvPr id="52233" name="Rectangle 196"/>
          <p:cNvSpPr>
            <a:spLocks noChangeArrowheads="1"/>
          </p:cNvSpPr>
          <p:nvPr/>
        </p:nvSpPr>
        <p:spPr bwMode="auto">
          <a:xfrm>
            <a:off x="0" y="5794375"/>
            <a:ext cx="0" cy="173038"/>
          </a:xfrm>
          <a:prstGeom prst="rect">
            <a:avLst/>
          </a:prstGeom>
          <a:noFill/>
          <a:ln w="9525">
            <a:noFill/>
            <a:miter lim="800000"/>
            <a:headEnd/>
            <a:tailEnd/>
          </a:ln>
        </p:spPr>
        <p:txBody>
          <a:bodyPr wrap="none" lIns="0" tIns="0" rIns="0" bIns="0" anchor="ctr">
            <a:spAutoFit/>
          </a:bodyPr>
          <a:lstStyle/>
          <a:p>
            <a:pPr algn="ctr" eaLnBrk="0" hangingPunct="0">
              <a:lnSpc>
                <a:spcPct val="140000"/>
              </a:lnSpc>
            </a:pPr>
            <a:endParaRPr lang="ko-KR" altLang="en-US" sz="800"/>
          </a:p>
        </p:txBody>
      </p:sp>
      <p:sp>
        <p:nvSpPr>
          <p:cNvPr id="52234" name="Rectangle 197"/>
          <p:cNvSpPr>
            <a:spLocks noChangeArrowheads="1"/>
          </p:cNvSpPr>
          <p:nvPr/>
        </p:nvSpPr>
        <p:spPr bwMode="auto">
          <a:xfrm>
            <a:off x="0" y="4110038"/>
            <a:ext cx="6858000" cy="173037"/>
          </a:xfrm>
          <a:prstGeom prst="rect">
            <a:avLst/>
          </a:prstGeom>
          <a:noFill/>
          <a:ln w="9525">
            <a:noFill/>
            <a:miter lim="800000"/>
            <a:headEnd/>
            <a:tailEnd/>
          </a:ln>
        </p:spPr>
        <p:txBody>
          <a:bodyPr lIns="0" tIns="0" rIns="0" bIns="0" anchor="ctr">
            <a:spAutoFit/>
          </a:bodyPr>
          <a:lstStyle/>
          <a:p>
            <a:pPr algn="ctr">
              <a:lnSpc>
                <a:spcPct val="140000"/>
              </a:lnSpc>
            </a:pPr>
            <a:endParaRPr lang="ko-KR" altLang="en-US" sz="800"/>
          </a:p>
        </p:txBody>
      </p:sp>
      <p:sp>
        <p:nvSpPr>
          <p:cNvPr id="52235" name="Rectangle 278"/>
          <p:cNvSpPr>
            <a:spLocks noChangeArrowheads="1"/>
          </p:cNvSpPr>
          <p:nvPr/>
        </p:nvSpPr>
        <p:spPr bwMode="auto">
          <a:xfrm>
            <a:off x="0" y="5794375"/>
            <a:ext cx="0" cy="173038"/>
          </a:xfrm>
          <a:prstGeom prst="rect">
            <a:avLst/>
          </a:prstGeom>
          <a:noFill/>
          <a:ln w="9525">
            <a:noFill/>
            <a:miter lim="800000"/>
            <a:headEnd/>
            <a:tailEnd/>
          </a:ln>
        </p:spPr>
        <p:txBody>
          <a:bodyPr wrap="none" lIns="0" tIns="0" rIns="0" bIns="0" anchor="ctr">
            <a:spAutoFit/>
          </a:bodyPr>
          <a:lstStyle/>
          <a:p>
            <a:pPr algn="ctr" eaLnBrk="0" hangingPunct="0">
              <a:lnSpc>
                <a:spcPct val="140000"/>
              </a:lnSpc>
            </a:pPr>
            <a:endParaRPr lang="ko-KR" altLang="en-US" sz="800"/>
          </a:p>
        </p:txBody>
      </p:sp>
      <p:sp>
        <p:nvSpPr>
          <p:cNvPr id="52236" name="Rectangle 279"/>
          <p:cNvSpPr>
            <a:spLocks noChangeArrowheads="1"/>
          </p:cNvSpPr>
          <p:nvPr/>
        </p:nvSpPr>
        <p:spPr bwMode="auto">
          <a:xfrm>
            <a:off x="0" y="4654550"/>
            <a:ext cx="6858000" cy="173038"/>
          </a:xfrm>
          <a:prstGeom prst="rect">
            <a:avLst/>
          </a:prstGeom>
          <a:noFill/>
          <a:ln w="9525">
            <a:noFill/>
            <a:miter lim="800000"/>
            <a:headEnd/>
            <a:tailEnd/>
          </a:ln>
        </p:spPr>
        <p:txBody>
          <a:bodyPr lIns="0" tIns="0" rIns="0" bIns="0" anchor="ctr">
            <a:spAutoFit/>
          </a:bodyPr>
          <a:lstStyle/>
          <a:p>
            <a:pPr algn="ctr">
              <a:lnSpc>
                <a:spcPct val="140000"/>
              </a:lnSpc>
            </a:pPr>
            <a:endParaRPr lang="ko-KR" altLang="en-US" sz="800"/>
          </a:p>
        </p:txBody>
      </p:sp>
      <p:sp>
        <p:nvSpPr>
          <p:cNvPr id="19" name="직사각형 4"/>
          <p:cNvSpPr>
            <a:spLocks noChangeArrowheads="1"/>
          </p:cNvSpPr>
          <p:nvPr/>
        </p:nvSpPr>
        <p:spPr bwMode="auto">
          <a:xfrm>
            <a:off x="1125538" y="2027217"/>
            <a:ext cx="1649413" cy="320675"/>
          </a:xfrm>
          <a:prstGeom prst="rect">
            <a:avLst/>
          </a:prstGeom>
          <a:solidFill>
            <a:schemeClr val="bg2">
              <a:lumMod val="40000"/>
              <a:lumOff val="60000"/>
            </a:schemeClr>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nchor="ctr"/>
          <a:lstStyle/>
          <a:p>
            <a:pPr algn="ctr">
              <a:defRPr/>
            </a:pPr>
            <a:r>
              <a:rPr lang="en-US" altLang="ko-KR" sz="1200" b="1"/>
              <a:t>Creation of Income</a:t>
            </a:r>
            <a:endParaRPr lang="ko-KR" altLang="en-US" sz="1200" b="1"/>
          </a:p>
        </p:txBody>
      </p:sp>
      <p:sp>
        <p:nvSpPr>
          <p:cNvPr id="52240" name="Rectangle 1"/>
          <p:cNvSpPr>
            <a:spLocks noChangeArrowheads="1"/>
          </p:cNvSpPr>
          <p:nvPr/>
        </p:nvSpPr>
        <p:spPr bwMode="auto">
          <a:xfrm>
            <a:off x="0" y="0"/>
            <a:ext cx="6858000" cy="215900"/>
          </a:xfrm>
          <a:prstGeom prst="rect">
            <a:avLst/>
          </a:prstGeom>
          <a:noFill/>
          <a:ln w="9525">
            <a:noFill/>
            <a:miter lim="800000"/>
            <a:headEnd/>
            <a:tailEnd/>
          </a:ln>
        </p:spPr>
        <p:txBody>
          <a:bodyPr anchor="ctr">
            <a:spAutoFit/>
          </a:bodyPr>
          <a:lstStyle/>
          <a:p>
            <a:endParaRPr lang="ko-KR" altLang="ko-KR" sz="800">
              <a:ea typeface="굴림" charset="-127"/>
            </a:endParaRPr>
          </a:p>
        </p:txBody>
      </p:sp>
      <p:sp>
        <p:nvSpPr>
          <p:cNvPr id="52241" name="직사각형 21"/>
          <p:cNvSpPr>
            <a:spLocks noChangeArrowheads="1"/>
          </p:cNvSpPr>
          <p:nvPr/>
        </p:nvSpPr>
        <p:spPr bwMode="auto">
          <a:xfrm>
            <a:off x="1114425" y="2360613"/>
            <a:ext cx="4835525" cy="1370012"/>
          </a:xfrm>
          <a:prstGeom prst="rect">
            <a:avLst/>
          </a:prstGeom>
          <a:noFill/>
          <a:ln w="9525">
            <a:noFill/>
            <a:miter lim="800000"/>
            <a:headEnd/>
            <a:tailEnd/>
          </a:ln>
        </p:spPr>
        <p:txBody>
          <a:bodyPr lIns="0" rIns="0">
            <a:spAutoFit/>
          </a:bodyPr>
          <a:lstStyle/>
          <a:p>
            <a:pPr algn="just">
              <a:lnSpc>
                <a:spcPct val="120000"/>
              </a:lnSpc>
            </a:pPr>
            <a:r>
              <a:rPr lang="en-US" altLang="ko-KR"/>
              <a:t>The 2009 Korea Floritopia has been evaluated as efficient investment-wise. </a:t>
            </a:r>
            <a:r>
              <a:rPr lang="ko-KR" altLang="en-US"/>
              <a:t> </a:t>
            </a:r>
            <a:r>
              <a:rPr lang="en-US" altLang="ko-KR"/>
              <a:t>Two billion won from the national budget, 2 billion from the provincial budget, 9 billion from the Chungnam Development Corp and 3.7 billion from other areas made a total of  16.7 billion won was invested. Fifteen billion won was attained through ticket sales, 2.6 billion from sponsors and 0.7 billion from rent, making a total of 18.3 billion won recorded as revenue. Thus, approximately 1.6 billion won in pure profit was gained. Therefore, from an investment perspective, this exhibition can be judged as having been efficient. </a:t>
            </a:r>
          </a:p>
        </p:txBody>
      </p:sp>
      <p:sp>
        <p:nvSpPr>
          <p:cNvPr id="52242" name="직사각형 13"/>
          <p:cNvSpPr>
            <a:spLocks noChangeArrowheads="1"/>
          </p:cNvSpPr>
          <p:nvPr/>
        </p:nvSpPr>
        <p:spPr bwMode="auto">
          <a:xfrm>
            <a:off x="3213100" y="8002588"/>
            <a:ext cx="4589463" cy="263525"/>
          </a:xfrm>
          <a:prstGeom prst="rect">
            <a:avLst/>
          </a:prstGeom>
          <a:noFill/>
          <a:ln w="9525">
            <a:noFill/>
            <a:miter lim="800000"/>
            <a:headEnd/>
            <a:tailEnd/>
          </a:ln>
        </p:spPr>
        <p:txBody>
          <a:bodyPr>
            <a:spAutoFit/>
          </a:bodyPr>
          <a:lstStyle/>
          <a:p>
            <a:pPr>
              <a:lnSpc>
                <a:spcPct val="140000"/>
              </a:lnSpc>
            </a:pPr>
            <a:r>
              <a:rPr lang="ko-KR" altLang="en-US" sz="800"/>
              <a:t>❍ </a:t>
            </a:r>
            <a:r>
              <a:rPr lang="en-US" altLang="ko-KR" sz="800"/>
              <a:t>Sponsored goods: 271,180,000</a:t>
            </a:r>
            <a:r>
              <a:rPr lang="ko-KR" altLang="en-US" sz="800"/>
              <a:t> </a:t>
            </a:r>
            <a:r>
              <a:rPr lang="en-US" altLang="ko-KR" sz="800"/>
              <a:t>KW (14</a:t>
            </a:r>
            <a:r>
              <a:rPr lang="ko-KR" altLang="en-US" sz="800"/>
              <a:t> </a:t>
            </a:r>
            <a:r>
              <a:rPr lang="en-US" altLang="ko-KR" sz="800"/>
              <a:t>companies</a:t>
            </a:r>
            <a:r>
              <a:rPr lang="ko-KR" altLang="en-US" sz="800"/>
              <a:t> </a:t>
            </a:r>
            <a:r>
              <a:rPr lang="en-US" altLang="ko-KR" sz="800"/>
              <a:t>-organizations) </a:t>
            </a:r>
          </a:p>
        </p:txBody>
      </p:sp>
      <p:graphicFrame>
        <p:nvGraphicFramePr>
          <p:cNvPr id="30797" name="Group 77"/>
          <p:cNvGraphicFramePr>
            <a:graphicFrameLocks noGrp="1"/>
          </p:cNvGraphicFramePr>
          <p:nvPr/>
        </p:nvGraphicFramePr>
        <p:xfrm>
          <a:off x="1125538" y="8259763"/>
          <a:ext cx="4824412" cy="942975"/>
        </p:xfrm>
        <a:graphic>
          <a:graphicData uri="http://schemas.openxmlformats.org/drawingml/2006/table">
            <a:tbl>
              <a:tblPr/>
              <a:tblGrid>
                <a:gridCol w="2413000"/>
                <a:gridCol w="2411412"/>
              </a:tblGrid>
              <a:tr h="188913">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Classification</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17907" marR="17907" marT="17907" marB="1790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Amount</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17907" marR="17907" marT="17907" marB="1790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CCCC"/>
                    </a:solidFill>
                  </a:tcPr>
                </a:tc>
              </a:tr>
              <a:tr h="185738">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Ticket Sales</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17907" marR="17907" marT="17907" marB="1790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15 billion KW</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17907" marR="17907" marT="17907" marB="1790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188913">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Sponsorship (20</a:t>
                      </a:r>
                      <a:r>
                        <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rPr>
                        <a:t> </a:t>
                      </a: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Companies)</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17907" marR="17907" marT="17907" marB="1790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2.6 billion KW</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17907" marR="17907" marT="17907" marB="1790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185738">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Property Lease</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17907" marR="17907" marT="17907" marB="1790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0.7</a:t>
                      </a:r>
                      <a:r>
                        <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rPr>
                        <a:t> </a:t>
                      </a: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billion KW</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17907" marR="17907" marT="17907" marB="1790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188913">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Total Income</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17907" marR="17907" marT="17907" marB="1790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18.3 billion KW</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17907" marR="17907" marT="17907" marB="1790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2263" name="직사각형 24"/>
          <p:cNvSpPr>
            <a:spLocks noChangeArrowheads="1"/>
          </p:cNvSpPr>
          <p:nvPr/>
        </p:nvSpPr>
        <p:spPr bwMode="auto">
          <a:xfrm>
            <a:off x="1114425" y="4238625"/>
            <a:ext cx="4829175" cy="1866900"/>
          </a:xfrm>
          <a:prstGeom prst="rect">
            <a:avLst/>
          </a:prstGeom>
          <a:noFill/>
          <a:ln w="9525" algn="ctr">
            <a:solidFill>
              <a:schemeClr val="tx1"/>
            </a:solidFill>
            <a:round/>
            <a:headEnd/>
            <a:tailEnd/>
          </a:ln>
        </p:spPr>
        <p:txBody>
          <a:bodyPr lIns="0" tIns="0" rIns="0" bIns="0"/>
          <a:lstStyle/>
          <a:p>
            <a:pPr algn="ctr">
              <a:lnSpc>
                <a:spcPct val="140000"/>
              </a:lnSpc>
            </a:pPr>
            <a:endParaRPr lang="ko-KR" altLang="en-US" sz="800"/>
          </a:p>
        </p:txBody>
      </p:sp>
      <p:sp>
        <p:nvSpPr>
          <p:cNvPr id="52264" name="TextBox 27"/>
          <p:cNvSpPr txBox="1">
            <a:spLocks noChangeArrowheads="1"/>
          </p:cNvSpPr>
          <p:nvPr/>
        </p:nvSpPr>
        <p:spPr bwMode="auto">
          <a:xfrm>
            <a:off x="1133475" y="4376738"/>
            <a:ext cx="1276350" cy="215900"/>
          </a:xfrm>
          <a:prstGeom prst="rect">
            <a:avLst/>
          </a:prstGeom>
          <a:noFill/>
          <a:ln w="9525">
            <a:noFill/>
            <a:miter lim="800000"/>
            <a:headEnd/>
            <a:tailEnd/>
          </a:ln>
        </p:spPr>
        <p:txBody>
          <a:bodyPr>
            <a:spAutoFit/>
          </a:bodyPr>
          <a:lstStyle/>
          <a:p>
            <a:r>
              <a:rPr lang="en-US" altLang="ko-KR" sz="800"/>
              <a:t>Unit: 100 million KW</a:t>
            </a:r>
          </a:p>
        </p:txBody>
      </p:sp>
      <p:sp>
        <p:nvSpPr>
          <p:cNvPr id="52265" name="직사각형 24"/>
          <p:cNvSpPr>
            <a:spLocks noChangeArrowheads="1"/>
          </p:cNvSpPr>
          <p:nvPr/>
        </p:nvSpPr>
        <p:spPr bwMode="auto">
          <a:xfrm>
            <a:off x="1143000" y="3835400"/>
            <a:ext cx="4800600" cy="244475"/>
          </a:xfrm>
          <a:prstGeom prst="rect">
            <a:avLst/>
          </a:prstGeom>
          <a:noFill/>
          <a:ln w="9525">
            <a:noFill/>
            <a:miter lim="800000"/>
            <a:headEnd/>
            <a:tailEnd/>
          </a:ln>
        </p:spPr>
        <p:txBody>
          <a:bodyPr>
            <a:spAutoFit/>
          </a:bodyPr>
          <a:lstStyle/>
          <a:p>
            <a:r>
              <a:rPr lang="en-US" altLang="ko-KR"/>
              <a:t>[Diagram</a:t>
            </a:r>
            <a:r>
              <a:rPr lang="ko-KR" altLang="en-US"/>
              <a:t> </a:t>
            </a:r>
            <a:r>
              <a:rPr lang="en-US" altLang="ko-KR"/>
              <a:t>2-2-1] Analysis of the Investment-Efficiency Ratio of the 2009 Korea Floritopia</a:t>
            </a:r>
          </a:p>
        </p:txBody>
      </p:sp>
      <p:sp>
        <p:nvSpPr>
          <p:cNvPr id="52266" name="직사각형 26"/>
          <p:cNvSpPr>
            <a:spLocks noChangeArrowheads="1"/>
          </p:cNvSpPr>
          <p:nvPr/>
        </p:nvSpPr>
        <p:spPr bwMode="auto">
          <a:xfrm>
            <a:off x="1052513" y="6161088"/>
            <a:ext cx="4151312" cy="304800"/>
          </a:xfrm>
          <a:prstGeom prst="rect">
            <a:avLst/>
          </a:prstGeom>
          <a:noFill/>
          <a:ln w="9525">
            <a:noFill/>
            <a:miter lim="800000"/>
            <a:headEnd/>
            <a:tailEnd/>
          </a:ln>
        </p:spPr>
        <p:txBody>
          <a:bodyPr>
            <a:spAutoFit/>
          </a:bodyPr>
          <a:lstStyle/>
          <a:p>
            <a:pPr>
              <a:lnSpc>
                <a:spcPct val="140000"/>
              </a:lnSpc>
            </a:pPr>
            <a:r>
              <a:rPr lang="en-US" altLang="ko-KR"/>
              <a:t>[Table </a:t>
            </a:r>
            <a:r>
              <a:rPr lang="ko-KR" altLang="en-US"/>
              <a:t> </a:t>
            </a:r>
            <a:r>
              <a:rPr lang="en-US" altLang="ko-KR"/>
              <a:t>2-2-1] Breakdown of Total Expenditures</a:t>
            </a:r>
          </a:p>
        </p:txBody>
      </p:sp>
      <p:sp>
        <p:nvSpPr>
          <p:cNvPr id="52267" name="직사각형 27"/>
          <p:cNvSpPr>
            <a:spLocks noChangeArrowheads="1"/>
          </p:cNvSpPr>
          <p:nvPr/>
        </p:nvSpPr>
        <p:spPr bwMode="auto">
          <a:xfrm>
            <a:off x="1052513" y="7983538"/>
            <a:ext cx="4151312" cy="282575"/>
          </a:xfrm>
          <a:prstGeom prst="rect">
            <a:avLst/>
          </a:prstGeom>
          <a:noFill/>
          <a:ln w="9525">
            <a:noFill/>
            <a:miter lim="800000"/>
            <a:headEnd/>
            <a:tailEnd/>
          </a:ln>
        </p:spPr>
        <p:txBody>
          <a:bodyPr>
            <a:spAutoFit/>
          </a:bodyPr>
          <a:lstStyle/>
          <a:p>
            <a:pPr>
              <a:lnSpc>
                <a:spcPct val="140000"/>
              </a:lnSpc>
            </a:pPr>
            <a:r>
              <a:rPr lang="en-US" altLang="ko-KR" sz="900"/>
              <a:t>[Table</a:t>
            </a:r>
            <a:r>
              <a:rPr lang="ko-KR" altLang="en-US" sz="900"/>
              <a:t> </a:t>
            </a:r>
            <a:r>
              <a:rPr lang="en-US" altLang="ko-KR" sz="900"/>
              <a:t>2-2-2] </a:t>
            </a:r>
            <a:r>
              <a:rPr lang="en-US" altLang="ko-KR" sz="800"/>
              <a:t>Breakdown of Total Expenditures</a:t>
            </a:r>
          </a:p>
        </p:txBody>
      </p:sp>
      <p:sp>
        <p:nvSpPr>
          <p:cNvPr id="52268" name="슬라이드 번호 개체 틀 26"/>
          <p:cNvSpPr>
            <a:spLocks noGrp="1"/>
          </p:cNvSpPr>
          <p:nvPr>
            <p:ph type="sldNum" sz="quarter" idx="12"/>
          </p:nvPr>
        </p:nvSpPr>
        <p:spPr>
          <a:noFill/>
        </p:spPr>
        <p:txBody>
          <a:bodyPr/>
          <a:lstStyle/>
          <a:p>
            <a:r>
              <a:rPr lang="en-US" altLang="ko-KR" smtClean="0"/>
              <a:t>18</a:t>
            </a:r>
          </a:p>
        </p:txBody>
      </p:sp>
      <p:graphicFrame>
        <p:nvGraphicFramePr>
          <p:cNvPr id="30796" name="Group 76"/>
          <p:cNvGraphicFramePr>
            <a:graphicFrameLocks noGrp="1"/>
          </p:cNvGraphicFramePr>
          <p:nvPr/>
        </p:nvGraphicFramePr>
        <p:xfrm>
          <a:off x="1143000" y="6472238"/>
          <a:ext cx="4824413" cy="1508125"/>
        </p:xfrm>
        <a:graphic>
          <a:graphicData uri="http://schemas.openxmlformats.org/drawingml/2006/table">
            <a:tbl>
              <a:tblPr/>
              <a:tblGrid>
                <a:gridCol w="2413000"/>
                <a:gridCol w="2411413"/>
              </a:tblGrid>
              <a:tr h="188913">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Classification</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marL="17907" marR="17907" marT="17907" marB="1790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Amount</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marL="17907" marR="17907" marT="17907" marB="1790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r>
              <a:tr h="158750">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Construction of the Park</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marL="17907" marR="17907" marT="17907" marB="1790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Approximately</a:t>
                      </a:r>
                      <a:r>
                        <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rPr>
                        <a:t> </a:t>
                      </a: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7.3</a:t>
                      </a:r>
                      <a:r>
                        <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rPr>
                        <a:t> </a:t>
                      </a: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billion KW</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marL="17907" marR="17907" marT="17907" marB="1790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188913">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Exhibition and Bids</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marL="17907" marR="17907" marT="17907" marB="1790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Approximately</a:t>
                      </a:r>
                      <a:r>
                        <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rPr>
                        <a:t> </a:t>
                      </a: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3.2 billion KW</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marL="17907" marR="17907" marT="17907" marB="1790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158750">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Operation</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marL="17907" marR="17907" marT="17907" marB="1790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Approximately</a:t>
                      </a:r>
                      <a:r>
                        <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rPr>
                        <a:t> </a:t>
                      </a: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2.3 billion KW</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marL="17907" marR="17907" marT="17907" marB="1790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188913">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Advertising</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marL="17907" marR="17907" marT="17907" marB="1790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Approximately</a:t>
                      </a:r>
                      <a:r>
                        <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rPr>
                        <a:t> </a:t>
                      </a: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1 billion KW</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marL="17907" marR="17907" marT="17907" marB="1790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158750">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Management of the Committee</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marL="17907" marR="17907" marT="17907" marB="1790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Approximately</a:t>
                      </a:r>
                      <a:r>
                        <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rPr>
                        <a:t> </a:t>
                      </a: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2.3 billion KW</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marL="17907" marR="17907" marT="17907" marB="1790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188913">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Additional Costs</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marL="17907" marR="17907" marT="17907" marB="1790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Approximately</a:t>
                      </a:r>
                      <a:r>
                        <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rPr>
                        <a:t>   </a:t>
                      </a: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0.6 billion KW</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marL="17907" marR="17907" marT="17907" marB="1790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158750">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Total Expenditures</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marL="17907" marR="17907" marT="17907" marB="1790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Approximately</a:t>
                      </a:r>
                      <a:r>
                        <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rPr>
                        <a:t> </a:t>
                      </a: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16.7 billion KW</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marL="17907" marR="17907" marT="17907" marB="1790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2298" name="TextBox 27"/>
          <p:cNvSpPr txBox="1">
            <a:spLocks noChangeArrowheads="1"/>
          </p:cNvSpPr>
          <p:nvPr/>
        </p:nvSpPr>
        <p:spPr bwMode="auto">
          <a:xfrm>
            <a:off x="2214563" y="5737225"/>
            <a:ext cx="1276350" cy="244475"/>
          </a:xfrm>
          <a:prstGeom prst="rect">
            <a:avLst/>
          </a:prstGeom>
          <a:noFill/>
          <a:ln w="9525">
            <a:noFill/>
            <a:miter lim="800000"/>
            <a:headEnd/>
            <a:tailEnd/>
          </a:ln>
        </p:spPr>
        <p:txBody>
          <a:bodyPr>
            <a:spAutoFit/>
          </a:bodyPr>
          <a:lstStyle/>
          <a:p>
            <a:r>
              <a:rPr lang="en-US" altLang="ko-KR"/>
              <a:t>Total Business Costs</a:t>
            </a:r>
          </a:p>
        </p:txBody>
      </p:sp>
      <p:sp>
        <p:nvSpPr>
          <p:cNvPr id="52299" name="TextBox 27"/>
          <p:cNvSpPr txBox="1">
            <a:spLocks noChangeArrowheads="1"/>
          </p:cNvSpPr>
          <p:nvPr/>
        </p:nvSpPr>
        <p:spPr bwMode="auto">
          <a:xfrm>
            <a:off x="3867150" y="5737225"/>
            <a:ext cx="1276350" cy="244475"/>
          </a:xfrm>
          <a:prstGeom prst="rect">
            <a:avLst/>
          </a:prstGeom>
          <a:noFill/>
          <a:ln w="9525">
            <a:noFill/>
            <a:miter lim="800000"/>
            <a:headEnd/>
            <a:tailEnd/>
          </a:ln>
        </p:spPr>
        <p:txBody>
          <a:bodyPr>
            <a:spAutoFit/>
          </a:bodyPr>
          <a:lstStyle/>
          <a:p>
            <a:r>
              <a:rPr lang="en-US" altLang="ko-KR"/>
              <a:t>Total Revenue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차트 28"/>
          <p:cNvGraphicFramePr/>
          <p:nvPr/>
        </p:nvGraphicFramePr>
        <p:xfrm>
          <a:off x="1171575" y="1604954"/>
          <a:ext cx="3590925" cy="2776545"/>
        </p:xfrm>
        <a:graphic>
          <a:graphicData uri="http://schemas.openxmlformats.org/drawingml/2006/chart">
            <c:chart xmlns:c="http://schemas.openxmlformats.org/drawingml/2006/chart" xmlns:r="http://schemas.openxmlformats.org/officeDocument/2006/relationships" r:id="rId2"/>
          </a:graphicData>
        </a:graphic>
      </p:graphicFrame>
      <p:sp>
        <p:nvSpPr>
          <p:cNvPr id="53250" name="Rectangle 4"/>
          <p:cNvSpPr>
            <a:spLocks noChangeArrowheads="1"/>
          </p:cNvSpPr>
          <p:nvPr/>
        </p:nvSpPr>
        <p:spPr bwMode="auto">
          <a:xfrm>
            <a:off x="0" y="0"/>
            <a:ext cx="6858000" cy="215900"/>
          </a:xfrm>
          <a:prstGeom prst="rect">
            <a:avLst/>
          </a:prstGeom>
          <a:noFill/>
          <a:ln w="9525">
            <a:noFill/>
            <a:miter lim="800000"/>
            <a:headEnd/>
            <a:tailEnd/>
          </a:ln>
        </p:spPr>
        <p:txBody>
          <a:bodyPr lIns="0" tIns="0" rIns="0" bIns="0" anchor="ctr">
            <a:spAutoFit/>
          </a:bodyPr>
          <a:lstStyle/>
          <a:p>
            <a:pPr algn="ctr" eaLnBrk="0" hangingPunct="0">
              <a:lnSpc>
                <a:spcPct val="140000"/>
              </a:lnSpc>
            </a:pPr>
            <a:endParaRPr lang="ko-KR" altLang="ko-KR">
              <a:latin typeface="HY헤드라인M" pitchFamily="18" charset="-127"/>
            </a:endParaRPr>
          </a:p>
        </p:txBody>
      </p:sp>
      <p:sp>
        <p:nvSpPr>
          <p:cNvPr id="53251" name="Rectangle 9"/>
          <p:cNvSpPr>
            <a:spLocks noChangeArrowheads="1"/>
          </p:cNvSpPr>
          <p:nvPr/>
        </p:nvSpPr>
        <p:spPr bwMode="auto">
          <a:xfrm>
            <a:off x="0" y="0"/>
            <a:ext cx="6858000" cy="215900"/>
          </a:xfrm>
          <a:prstGeom prst="rect">
            <a:avLst/>
          </a:prstGeom>
          <a:noFill/>
          <a:ln w="9525">
            <a:noFill/>
            <a:miter lim="800000"/>
            <a:headEnd/>
            <a:tailEnd/>
          </a:ln>
        </p:spPr>
        <p:txBody>
          <a:bodyPr lIns="0" tIns="0" rIns="0" bIns="0" anchor="ctr">
            <a:spAutoFit/>
          </a:bodyPr>
          <a:lstStyle/>
          <a:p>
            <a:pPr algn="ctr" eaLnBrk="0" hangingPunct="0">
              <a:lnSpc>
                <a:spcPct val="140000"/>
              </a:lnSpc>
            </a:pPr>
            <a:endParaRPr lang="ko-KR" altLang="ko-KR">
              <a:latin typeface="HY헤드라인M" pitchFamily="18" charset="-127"/>
            </a:endParaRPr>
          </a:p>
        </p:txBody>
      </p:sp>
      <p:sp>
        <p:nvSpPr>
          <p:cNvPr id="53252" name="Rectangle 26"/>
          <p:cNvSpPr>
            <a:spLocks noChangeArrowheads="1"/>
          </p:cNvSpPr>
          <p:nvPr/>
        </p:nvSpPr>
        <p:spPr bwMode="auto">
          <a:xfrm>
            <a:off x="0" y="4110038"/>
            <a:ext cx="6858000" cy="215900"/>
          </a:xfrm>
          <a:prstGeom prst="rect">
            <a:avLst/>
          </a:prstGeom>
          <a:noFill/>
          <a:ln w="9525">
            <a:noFill/>
            <a:miter lim="800000"/>
            <a:headEnd/>
            <a:tailEnd/>
          </a:ln>
        </p:spPr>
        <p:txBody>
          <a:bodyPr lIns="0" tIns="0" rIns="0" bIns="0" anchor="ctr">
            <a:spAutoFit/>
          </a:bodyPr>
          <a:lstStyle/>
          <a:p>
            <a:pPr algn="ctr">
              <a:lnSpc>
                <a:spcPct val="140000"/>
              </a:lnSpc>
            </a:pPr>
            <a:endParaRPr lang="ko-KR" altLang="en-US">
              <a:latin typeface="HY헤드라인M" pitchFamily="18" charset="-127"/>
            </a:endParaRPr>
          </a:p>
        </p:txBody>
      </p:sp>
      <p:sp>
        <p:nvSpPr>
          <p:cNvPr id="53253" name="Rectangle 107"/>
          <p:cNvSpPr>
            <a:spLocks noChangeArrowheads="1"/>
          </p:cNvSpPr>
          <p:nvPr/>
        </p:nvSpPr>
        <p:spPr bwMode="auto">
          <a:xfrm>
            <a:off x="0" y="5794375"/>
            <a:ext cx="0" cy="215900"/>
          </a:xfrm>
          <a:prstGeom prst="rect">
            <a:avLst/>
          </a:prstGeom>
          <a:noFill/>
          <a:ln w="9525">
            <a:noFill/>
            <a:miter lim="800000"/>
            <a:headEnd/>
            <a:tailEnd/>
          </a:ln>
        </p:spPr>
        <p:txBody>
          <a:bodyPr wrap="none" lIns="0" tIns="0" rIns="0" bIns="0" anchor="ctr">
            <a:spAutoFit/>
          </a:bodyPr>
          <a:lstStyle/>
          <a:p>
            <a:pPr algn="ctr" eaLnBrk="0" hangingPunct="0">
              <a:lnSpc>
                <a:spcPct val="140000"/>
              </a:lnSpc>
            </a:pPr>
            <a:endParaRPr lang="ko-KR" altLang="en-US">
              <a:latin typeface="HY헤드라인M" pitchFamily="18" charset="-127"/>
            </a:endParaRPr>
          </a:p>
        </p:txBody>
      </p:sp>
      <p:sp>
        <p:nvSpPr>
          <p:cNvPr id="53254" name="Rectangle 115"/>
          <p:cNvSpPr>
            <a:spLocks noChangeArrowheads="1"/>
          </p:cNvSpPr>
          <p:nvPr/>
        </p:nvSpPr>
        <p:spPr bwMode="auto">
          <a:xfrm>
            <a:off x="0" y="4110038"/>
            <a:ext cx="6858000" cy="215900"/>
          </a:xfrm>
          <a:prstGeom prst="rect">
            <a:avLst/>
          </a:prstGeom>
          <a:noFill/>
          <a:ln w="9525">
            <a:noFill/>
            <a:miter lim="800000"/>
            <a:headEnd/>
            <a:tailEnd/>
          </a:ln>
        </p:spPr>
        <p:txBody>
          <a:bodyPr lIns="0" tIns="0" rIns="0" bIns="0" anchor="ctr">
            <a:spAutoFit/>
          </a:bodyPr>
          <a:lstStyle/>
          <a:p>
            <a:pPr algn="ctr">
              <a:lnSpc>
                <a:spcPct val="140000"/>
              </a:lnSpc>
            </a:pPr>
            <a:endParaRPr lang="ko-KR" altLang="en-US">
              <a:latin typeface="HY헤드라인M" pitchFamily="18" charset="-127"/>
            </a:endParaRPr>
          </a:p>
        </p:txBody>
      </p:sp>
      <p:sp>
        <p:nvSpPr>
          <p:cNvPr id="53255" name="Rectangle 196"/>
          <p:cNvSpPr>
            <a:spLocks noChangeArrowheads="1"/>
          </p:cNvSpPr>
          <p:nvPr/>
        </p:nvSpPr>
        <p:spPr bwMode="auto">
          <a:xfrm>
            <a:off x="0" y="5794375"/>
            <a:ext cx="0" cy="215900"/>
          </a:xfrm>
          <a:prstGeom prst="rect">
            <a:avLst/>
          </a:prstGeom>
          <a:noFill/>
          <a:ln w="9525">
            <a:noFill/>
            <a:miter lim="800000"/>
            <a:headEnd/>
            <a:tailEnd/>
          </a:ln>
        </p:spPr>
        <p:txBody>
          <a:bodyPr wrap="none" lIns="0" tIns="0" rIns="0" bIns="0" anchor="ctr">
            <a:spAutoFit/>
          </a:bodyPr>
          <a:lstStyle/>
          <a:p>
            <a:pPr algn="ctr" eaLnBrk="0" hangingPunct="0">
              <a:lnSpc>
                <a:spcPct val="140000"/>
              </a:lnSpc>
            </a:pPr>
            <a:endParaRPr lang="ko-KR" altLang="en-US">
              <a:latin typeface="HY헤드라인M" pitchFamily="18" charset="-127"/>
            </a:endParaRPr>
          </a:p>
        </p:txBody>
      </p:sp>
      <p:sp>
        <p:nvSpPr>
          <p:cNvPr id="53256" name="Rectangle 197"/>
          <p:cNvSpPr>
            <a:spLocks noChangeArrowheads="1"/>
          </p:cNvSpPr>
          <p:nvPr/>
        </p:nvSpPr>
        <p:spPr bwMode="auto">
          <a:xfrm>
            <a:off x="0" y="4111625"/>
            <a:ext cx="6858000" cy="215900"/>
          </a:xfrm>
          <a:prstGeom prst="rect">
            <a:avLst/>
          </a:prstGeom>
          <a:noFill/>
          <a:ln w="9525">
            <a:noFill/>
            <a:miter lim="800000"/>
            <a:headEnd/>
            <a:tailEnd/>
          </a:ln>
        </p:spPr>
        <p:txBody>
          <a:bodyPr lIns="0" tIns="0" rIns="0" bIns="0" anchor="ctr">
            <a:spAutoFit/>
          </a:bodyPr>
          <a:lstStyle/>
          <a:p>
            <a:pPr algn="ctr">
              <a:lnSpc>
                <a:spcPct val="140000"/>
              </a:lnSpc>
            </a:pPr>
            <a:endParaRPr lang="ko-KR" altLang="en-US">
              <a:latin typeface="HY헤드라인M" pitchFamily="18" charset="-127"/>
            </a:endParaRPr>
          </a:p>
        </p:txBody>
      </p:sp>
      <p:sp>
        <p:nvSpPr>
          <p:cNvPr id="53257" name="Rectangle 278"/>
          <p:cNvSpPr>
            <a:spLocks noChangeArrowheads="1"/>
          </p:cNvSpPr>
          <p:nvPr/>
        </p:nvSpPr>
        <p:spPr bwMode="auto">
          <a:xfrm>
            <a:off x="0" y="5794375"/>
            <a:ext cx="0" cy="215900"/>
          </a:xfrm>
          <a:prstGeom prst="rect">
            <a:avLst/>
          </a:prstGeom>
          <a:noFill/>
          <a:ln w="9525">
            <a:noFill/>
            <a:miter lim="800000"/>
            <a:headEnd/>
            <a:tailEnd/>
          </a:ln>
        </p:spPr>
        <p:txBody>
          <a:bodyPr wrap="none" lIns="0" tIns="0" rIns="0" bIns="0" anchor="ctr">
            <a:spAutoFit/>
          </a:bodyPr>
          <a:lstStyle/>
          <a:p>
            <a:pPr algn="ctr" eaLnBrk="0" hangingPunct="0">
              <a:lnSpc>
                <a:spcPct val="140000"/>
              </a:lnSpc>
            </a:pPr>
            <a:endParaRPr lang="ko-KR" altLang="en-US">
              <a:latin typeface="HY헤드라인M" pitchFamily="18" charset="-127"/>
            </a:endParaRPr>
          </a:p>
        </p:txBody>
      </p:sp>
      <p:sp>
        <p:nvSpPr>
          <p:cNvPr id="53258" name="Rectangle 279"/>
          <p:cNvSpPr>
            <a:spLocks noChangeArrowheads="1"/>
          </p:cNvSpPr>
          <p:nvPr/>
        </p:nvSpPr>
        <p:spPr bwMode="auto">
          <a:xfrm>
            <a:off x="0" y="4654550"/>
            <a:ext cx="6858000" cy="215900"/>
          </a:xfrm>
          <a:prstGeom prst="rect">
            <a:avLst/>
          </a:prstGeom>
          <a:noFill/>
          <a:ln w="9525">
            <a:noFill/>
            <a:miter lim="800000"/>
            <a:headEnd/>
            <a:tailEnd/>
          </a:ln>
        </p:spPr>
        <p:txBody>
          <a:bodyPr lIns="0" tIns="0" rIns="0" bIns="0" anchor="ctr">
            <a:spAutoFit/>
          </a:bodyPr>
          <a:lstStyle/>
          <a:p>
            <a:pPr algn="ctr">
              <a:lnSpc>
                <a:spcPct val="140000"/>
              </a:lnSpc>
            </a:pPr>
            <a:endParaRPr lang="ko-KR" altLang="en-US">
              <a:latin typeface="HY헤드라인M" pitchFamily="18" charset="-127"/>
            </a:endParaRPr>
          </a:p>
        </p:txBody>
      </p:sp>
      <p:sp>
        <p:nvSpPr>
          <p:cNvPr id="53259" name="Rectangle 310"/>
          <p:cNvSpPr>
            <a:spLocks noChangeArrowheads="1"/>
          </p:cNvSpPr>
          <p:nvPr/>
        </p:nvSpPr>
        <p:spPr bwMode="auto">
          <a:xfrm>
            <a:off x="0" y="5251450"/>
            <a:ext cx="0" cy="215900"/>
          </a:xfrm>
          <a:prstGeom prst="rect">
            <a:avLst/>
          </a:prstGeom>
          <a:noFill/>
          <a:ln w="9525">
            <a:noFill/>
            <a:miter lim="800000"/>
            <a:headEnd/>
            <a:tailEnd/>
          </a:ln>
        </p:spPr>
        <p:txBody>
          <a:bodyPr wrap="none" lIns="0" tIns="0" rIns="0" bIns="0" anchor="ctr">
            <a:spAutoFit/>
          </a:bodyPr>
          <a:lstStyle/>
          <a:p>
            <a:pPr algn="ctr" eaLnBrk="0" hangingPunct="0">
              <a:lnSpc>
                <a:spcPct val="140000"/>
              </a:lnSpc>
            </a:pPr>
            <a:endParaRPr lang="ko-KR" altLang="en-US">
              <a:latin typeface="HY헤드라인M" pitchFamily="18" charset="-127"/>
            </a:endParaRPr>
          </a:p>
        </p:txBody>
      </p:sp>
      <p:sp>
        <p:nvSpPr>
          <p:cNvPr id="53260" name="Rectangle 1"/>
          <p:cNvSpPr>
            <a:spLocks noChangeArrowheads="1"/>
          </p:cNvSpPr>
          <p:nvPr/>
        </p:nvSpPr>
        <p:spPr bwMode="auto">
          <a:xfrm>
            <a:off x="0" y="0"/>
            <a:ext cx="6858000" cy="369888"/>
          </a:xfrm>
          <a:prstGeom prst="rect">
            <a:avLst/>
          </a:prstGeom>
          <a:noFill/>
          <a:ln w="9525">
            <a:noFill/>
            <a:miter lim="800000"/>
            <a:headEnd/>
            <a:tailEnd/>
          </a:ln>
        </p:spPr>
        <p:txBody>
          <a:bodyPr anchor="ctr">
            <a:spAutoFit/>
          </a:bodyPr>
          <a:lstStyle/>
          <a:p>
            <a:endParaRPr lang="ko-KR" altLang="ko-KR" sz="1800">
              <a:latin typeface="굴림" charset="-127"/>
              <a:ea typeface="굴림" charset="-127"/>
            </a:endParaRPr>
          </a:p>
        </p:txBody>
      </p:sp>
      <p:graphicFrame>
        <p:nvGraphicFramePr>
          <p:cNvPr id="23" name="차트 22"/>
          <p:cNvGraphicFramePr/>
          <p:nvPr/>
        </p:nvGraphicFramePr>
        <p:xfrm>
          <a:off x="1104900" y="5595317"/>
          <a:ext cx="4968875" cy="3579812"/>
        </p:xfrm>
        <a:graphic>
          <a:graphicData uri="http://schemas.openxmlformats.org/drawingml/2006/chart">
            <c:chart xmlns:c="http://schemas.openxmlformats.org/drawingml/2006/chart" xmlns:r="http://schemas.openxmlformats.org/officeDocument/2006/relationships" r:id="rId3"/>
          </a:graphicData>
        </a:graphic>
      </p:graphicFrame>
      <p:sp>
        <p:nvSpPr>
          <p:cNvPr id="53262" name="직사각형 24"/>
          <p:cNvSpPr>
            <a:spLocks noChangeArrowheads="1"/>
          </p:cNvSpPr>
          <p:nvPr/>
        </p:nvSpPr>
        <p:spPr bwMode="auto">
          <a:xfrm>
            <a:off x="1125538" y="5751513"/>
            <a:ext cx="4970462" cy="3162300"/>
          </a:xfrm>
          <a:prstGeom prst="rect">
            <a:avLst/>
          </a:prstGeom>
          <a:noFill/>
          <a:ln w="9525" algn="ctr">
            <a:solidFill>
              <a:schemeClr val="tx1"/>
            </a:solidFill>
            <a:round/>
            <a:headEnd/>
            <a:tailEnd/>
          </a:ln>
        </p:spPr>
        <p:txBody>
          <a:bodyPr lIns="0" tIns="0" rIns="0" bIns="0"/>
          <a:lstStyle/>
          <a:p>
            <a:pPr algn="ctr">
              <a:lnSpc>
                <a:spcPct val="140000"/>
              </a:lnSpc>
            </a:pPr>
            <a:endParaRPr lang="ko-KR" altLang="en-US">
              <a:latin typeface="HY헤드라인M" pitchFamily="18" charset="-127"/>
            </a:endParaRPr>
          </a:p>
        </p:txBody>
      </p:sp>
      <p:sp>
        <p:nvSpPr>
          <p:cNvPr id="53263" name="직사각형 25"/>
          <p:cNvSpPr>
            <a:spLocks noChangeArrowheads="1"/>
          </p:cNvSpPr>
          <p:nvPr/>
        </p:nvSpPr>
        <p:spPr bwMode="auto">
          <a:xfrm>
            <a:off x="1125538" y="4327525"/>
            <a:ext cx="4835525" cy="942975"/>
          </a:xfrm>
          <a:prstGeom prst="rect">
            <a:avLst/>
          </a:prstGeom>
          <a:noFill/>
          <a:ln w="9525">
            <a:noFill/>
            <a:miter lim="800000"/>
            <a:headEnd/>
            <a:tailEnd/>
          </a:ln>
        </p:spPr>
        <p:txBody>
          <a:bodyPr lIns="0" rIns="0">
            <a:spAutoFit/>
          </a:bodyPr>
          <a:lstStyle/>
          <a:p>
            <a:pPr algn="just">
              <a:lnSpc>
                <a:spcPct val="140000"/>
              </a:lnSpc>
            </a:pPr>
            <a:r>
              <a:rPr lang="en-US" altLang="ko-KR"/>
              <a:t>When taking into special consideration the economic carry-over it had in the Chungnam Area, the total business costs of the 2009 exhibition in comparison to that of 2002 dropped while the stimulation of production, income, value and employment via cost all increased. Thus, the 2009 exhibition can be said to have been more efficient practically than that of 2002.</a:t>
            </a:r>
          </a:p>
        </p:txBody>
      </p:sp>
      <p:sp>
        <p:nvSpPr>
          <p:cNvPr id="53264" name="직사각형 21"/>
          <p:cNvSpPr>
            <a:spLocks noChangeArrowheads="1"/>
          </p:cNvSpPr>
          <p:nvPr/>
        </p:nvSpPr>
        <p:spPr bwMode="auto">
          <a:xfrm>
            <a:off x="1104900" y="1552575"/>
            <a:ext cx="4991100" cy="2771775"/>
          </a:xfrm>
          <a:prstGeom prst="rect">
            <a:avLst/>
          </a:prstGeom>
          <a:noFill/>
          <a:ln w="9525" algn="ctr">
            <a:solidFill>
              <a:schemeClr val="tx1"/>
            </a:solidFill>
            <a:round/>
            <a:headEnd/>
            <a:tailEnd/>
          </a:ln>
        </p:spPr>
        <p:txBody>
          <a:bodyPr lIns="0" tIns="0" rIns="0" bIns="0"/>
          <a:lstStyle/>
          <a:p>
            <a:pPr algn="ctr">
              <a:lnSpc>
                <a:spcPct val="140000"/>
              </a:lnSpc>
            </a:pPr>
            <a:endParaRPr lang="ko-KR" altLang="en-US">
              <a:latin typeface="HY헤드라인M" pitchFamily="18" charset="-127"/>
            </a:endParaRPr>
          </a:p>
        </p:txBody>
      </p:sp>
      <p:sp>
        <p:nvSpPr>
          <p:cNvPr id="53265" name="TextBox 27"/>
          <p:cNvSpPr txBox="1">
            <a:spLocks noChangeArrowheads="1"/>
          </p:cNvSpPr>
          <p:nvPr/>
        </p:nvSpPr>
        <p:spPr bwMode="auto">
          <a:xfrm>
            <a:off x="1133475" y="4071938"/>
            <a:ext cx="1628775" cy="215900"/>
          </a:xfrm>
          <a:prstGeom prst="rect">
            <a:avLst/>
          </a:prstGeom>
          <a:noFill/>
          <a:ln w="9525">
            <a:noFill/>
            <a:miter lim="800000"/>
            <a:headEnd/>
            <a:tailEnd/>
          </a:ln>
        </p:spPr>
        <p:txBody>
          <a:bodyPr>
            <a:spAutoFit/>
          </a:bodyPr>
          <a:lstStyle/>
          <a:p>
            <a:r>
              <a:rPr lang="en-US" altLang="ko-KR" sz="800"/>
              <a:t>Unit: 100 million KW</a:t>
            </a:r>
          </a:p>
        </p:txBody>
      </p:sp>
      <p:sp>
        <p:nvSpPr>
          <p:cNvPr id="53266" name="TextBox 27"/>
          <p:cNvSpPr txBox="1">
            <a:spLocks noChangeArrowheads="1"/>
          </p:cNvSpPr>
          <p:nvPr/>
        </p:nvSpPr>
        <p:spPr bwMode="auto">
          <a:xfrm>
            <a:off x="1133475" y="6034088"/>
            <a:ext cx="1476375" cy="215900"/>
          </a:xfrm>
          <a:prstGeom prst="rect">
            <a:avLst/>
          </a:prstGeom>
          <a:noFill/>
          <a:ln w="9525">
            <a:noFill/>
            <a:miter lim="800000"/>
            <a:headEnd/>
            <a:tailEnd/>
          </a:ln>
        </p:spPr>
        <p:txBody>
          <a:bodyPr>
            <a:spAutoFit/>
          </a:bodyPr>
          <a:lstStyle/>
          <a:p>
            <a:r>
              <a:rPr lang="en-US" altLang="ko-KR" sz="800"/>
              <a:t>2009 Korea Floritopia</a:t>
            </a:r>
            <a:endParaRPr lang="ko-KR" altLang="en-US" sz="800"/>
          </a:p>
        </p:txBody>
      </p:sp>
      <p:sp>
        <p:nvSpPr>
          <p:cNvPr id="53267" name="TextBox 27"/>
          <p:cNvSpPr txBox="1">
            <a:spLocks noChangeArrowheads="1"/>
          </p:cNvSpPr>
          <p:nvPr/>
        </p:nvSpPr>
        <p:spPr bwMode="auto">
          <a:xfrm>
            <a:off x="1133475" y="6580188"/>
            <a:ext cx="1476375" cy="215900"/>
          </a:xfrm>
          <a:prstGeom prst="rect">
            <a:avLst/>
          </a:prstGeom>
          <a:noFill/>
          <a:ln w="9525">
            <a:noFill/>
            <a:miter lim="800000"/>
            <a:headEnd/>
            <a:tailEnd/>
          </a:ln>
        </p:spPr>
        <p:txBody>
          <a:bodyPr>
            <a:spAutoFit/>
          </a:bodyPr>
          <a:lstStyle/>
          <a:p>
            <a:r>
              <a:rPr lang="en-US" altLang="ko-KR" sz="800"/>
              <a:t>Hampyeong Butterfly Expo</a:t>
            </a:r>
            <a:endParaRPr lang="ko-KR" altLang="en-US" sz="800"/>
          </a:p>
        </p:txBody>
      </p:sp>
      <p:sp>
        <p:nvSpPr>
          <p:cNvPr id="53268" name="TextBox 27"/>
          <p:cNvSpPr txBox="1">
            <a:spLocks noChangeArrowheads="1"/>
          </p:cNvSpPr>
          <p:nvPr/>
        </p:nvSpPr>
        <p:spPr bwMode="auto">
          <a:xfrm>
            <a:off x="1133475" y="7110413"/>
            <a:ext cx="1476375" cy="338137"/>
          </a:xfrm>
          <a:prstGeom prst="rect">
            <a:avLst/>
          </a:prstGeom>
          <a:noFill/>
          <a:ln w="9525">
            <a:noFill/>
            <a:miter lim="800000"/>
            <a:headEnd/>
            <a:tailEnd/>
          </a:ln>
        </p:spPr>
        <p:txBody>
          <a:bodyPr>
            <a:spAutoFit/>
          </a:bodyPr>
          <a:lstStyle/>
          <a:p>
            <a:r>
              <a:rPr lang="en-US" altLang="ko-KR" sz="800"/>
              <a:t>Uljin Environmentally-Friendly Expo</a:t>
            </a:r>
            <a:endParaRPr lang="ko-KR" altLang="en-US" sz="800"/>
          </a:p>
        </p:txBody>
      </p:sp>
      <p:sp>
        <p:nvSpPr>
          <p:cNvPr id="53269" name="TextBox 28"/>
          <p:cNvSpPr txBox="1">
            <a:spLocks noChangeArrowheads="1"/>
          </p:cNvSpPr>
          <p:nvPr/>
        </p:nvSpPr>
        <p:spPr bwMode="auto">
          <a:xfrm>
            <a:off x="1133475" y="7648575"/>
            <a:ext cx="1476375" cy="214313"/>
          </a:xfrm>
          <a:prstGeom prst="rect">
            <a:avLst/>
          </a:prstGeom>
          <a:noFill/>
          <a:ln w="9525">
            <a:noFill/>
            <a:miter lim="800000"/>
            <a:headEnd/>
            <a:tailEnd/>
          </a:ln>
        </p:spPr>
        <p:txBody>
          <a:bodyPr>
            <a:spAutoFit/>
          </a:bodyPr>
          <a:lstStyle/>
          <a:p>
            <a:r>
              <a:rPr lang="en-US" altLang="ko-KR" sz="800"/>
              <a:t>Gyeongju World Culture Expo</a:t>
            </a:r>
            <a:endParaRPr lang="ko-KR" altLang="en-US" sz="800"/>
          </a:p>
        </p:txBody>
      </p:sp>
      <p:sp>
        <p:nvSpPr>
          <p:cNvPr id="53270" name="TextBox 29"/>
          <p:cNvSpPr txBox="1">
            <a:spLocks noChangeArrowheads="1"/>
          </p:cNvSpPr>
          <p:nvPr/>
        </p:nvSpPr>
        <p:spPr bwMode="auto">
          <a:xfrm>
            <a:off x="1133475" y="8201025"/>
            <a:ext cx="1476375" cy="338138"/>
          </a:xfrm>
          <a:prstGeom prst="rect">
            <a:avLst/>
          </a:prstGeom>
          <a:noFill/>
          <a:ln w="9525">
            <a:noFill/>
            <a:miter lim="800000"/>
            <a:headEnd/>
            <a:tailEnd/>
          </a:ln>
        </p:spPr>
        <p:txBody>
          <a:bodyPr>
            <a:spAutoFit/>
          </a:bodyPr>
          <a:lstStyle/>
          <a:p>
            <a:r>
              <a:rPr lang="en-US" altLang="ko-KR" sz="800"/>
              <a:t>Gyeongnam Goseong Dinosaur World Expo</a:t>
            </a:r>
            <a:endParaRPr lang="ko-KR" altLang="en-US" sz="800"/>
          </a:p>
        </p:txBody>
      </p:sp>
      <p:sp>
        <p:nvSpPr>
          <p:cNvPr id="53271" name="TextBox 27"/>
          <p:cNvSpPr txBox="1">
            <a:spLocks noChangeArrowheads="1"/>
          </p:cNvSpPr>
          <p:nvPr/>
        </p:nvSpPr>
        <p:spPr bwMode="auto">
          <a:xfrm>
            <a:off x="1133475" y="8913813"/>
            <a:ext cx="4827588" cy="215900"/>
          </a:xfrm>
          <a:prstGeom prst="rect">
            <a:avLst/>
          </a:prstGeom>
          <a:noFill/>
          <a:ln w="9525">
            <a:noFill/>
            <a:miter lim="800000"/>
            <a:headEnd/>
            <a:tailEnd/>
          </a:ln>
        </p:spPr>
        <p:txBody>
          <a:bodyPr>
            <a:spAutoFit/>
          </a:bodyPr>
          <a:lstStyle/>
          <a:p>
            <a:r>
              <a:rPr lang="en-US" altLang="ko-KR" sz="800"/>
              <a:t>Source: Final Report of the 2008 Hampyeong Butterfly Expo</a:t>
            </a:r>
            <a:r>
              <a:rPr lang="ko-KR" altLang="en-US" sz="800"/>
              <a:t> </a:t>
            </a:r>
            <a:r>
              <a:rPr lang="en-US" altLang="ko-KR" sz="800"/>
              <a:t>(Hampyeong, Uljin, Gyeongju, Goseong)</a:t>
            </a:r>
            <a:endParaRPr lang="ko-KR" altLang="en-US" sz="800"/>
          </a:p>
        </p:txBody>
      </p:sp>
      <p:sp>
        <p:nvSpPr>
          <p:cNvPr id="53272" name="직사각형 25"/>
          <p:cNvSpPr>
            <a:spLocks noChangeArrowheads="1"/>
          </p:cNvSpPr>
          <p:nvPr/>
        </p:nvSpPr>
        <p:spPr bwMode="auto">
          <a:xfrm>
            <a:off x="1104900" y="1271588"/>
            <a:ext cx="4824413" cy="265112"/>
          </a:xfrm>
          <a:prstGeom prst="rect">
            <a:avLst/>
          </a:prstGeom>
          <a:noFill/>
          <a:ln w="9525">
            <a:noFill/>
            <a:miter lim="800000"/>
            <a:headEnd/>
            <a:tailEnd/>
          </a:ln>
        </p:spPr>
        <p:txBody>
          <a:bodyPr>
            <a:spAutoFit/>
          </a:bodyPr>
          <a:lstStyle/>
          <a:p>
            <a:pPr>
              <a:lnSpc>
                <a:spcPct val="140000"/>
              </a:lnSpc>
            </a:pPr>
            <a:r>
              <a:rPr lang="en-US" altLang="ko-KR" sz="800"/>
              <a:t>[Diagram</a:t>
            </a:r>
            <a:r>
              <a:rPr lang="ko-KR" altLang="en-US" sz="800"/>
              <a:t> </a:t>
            </a:r>
            <a:r>
              <a:rPr lang="en-US" altLang="ko-KR" sz="800"/>
              <a:t>2-2-2] Comparison of the economic effects of the 2009 Korea Floritopia</a:t>
            </a:r>
          </a:p>
        </p:txBody>
      </p:sp>
      <p:sp>
        <p:nvSpPr>
          <p:cNvPr id="53273" name="직사각형 26"/>
          <p:cNvSpPr>
            <a:spLocks noChangeArrowheads="1"/>
          </p:cNvSpPr>
          <p:nvPr/>
        </p:nvSpPr>
        <p:spPr bwMode="auto">
          <a:xfrm>
            <a:off x="981075" y="5384800"/>
            <a:ext cx="5203825" cy="304800"/>
          </a:xfrm>
          <a:prstGeom prst="rect">
            <a:avLst/>
          </a:prstGeom>
          <a:noFill/>
          <a:ln w="9525">
            <a:noFill/>
            <a:miter lim="800000"/>
            <a:headEnd/>
            <a:tailEnd/>
          </a:ln>
        </p:spPr>
        <p:txBody>
          <a:bodyPr>
            <a:spAutoFit/>
          </a:bodyPr>
          <a:lstStyle/>
          <a:p>
            <a:pPr>
              <a:lnSpc>
                <a:spcPct val="140000"/>
              </a:lnSpc>
            </a:pPr>
            <a:r>
              <a:rPr lang="en-US" altLang="ko-KR"/>
              <a:t>[Diagram</a:t>
            </a:r>
            <a:r>
              <a:rPr lang="ko-KR" altLang="en-US"/>
              <a:t> </a:t>
            </a:r>
            <a:r>
              <a:rPr lang="en-US" altLang="ko-KR"/>
              <a:t>2-2-3] Comparison of Daily Income from the 2009 Korea Floritopia Admission Tickets</a:t>
            </a:r>
          </a:p>
        </p:txBody>
      </p:sp>
      <p:sp>
        <p:nvSpPr>
          <p:cNvPr id="53274" name="슬라이드 번호 개체 틀 26"/>
          <p:cNvSpPr>
            <a:spLocks noGrp="1"/>
          </p:cNvSpPr>
          <p:nvPr>
            <p:ph type="sldNum" sz="quarter" idx="12"/>
          </p:nvPr>
        </p:nvSpPr>
        <p:spPr>
          <a:noFill/>
        </p:spPr>
        <p:txBody>
          <a:bodyPr/>
          <a:lstStyle/>
          <a:p>
            <a:r>
              <a:rPr lang="en-US" altLang="ko-KR" smtClean="0"/>
              <a:t>19</a:t>
            </a:r>
          </a:p>
        </p:txBody>
      </p:sp>
      <p:graphicFrame>
        <p:nvGraphicFramePr>
          <p:cNvPr id="30" name="차트 29"/>
          <p:cNvGraphicFramePr/>
          <p:nvPr/>
        </p:nvGraphicFramePr>
        <p:xfrm>
          <a:off x="4465320" y="1467778"/>
          <a:ext cx="1622114" cy="1961222"/>
        </p:xfrm>
        <a:graphic>
          <a:graphicData uri="http://schemas.openxmlformats.org/drawingml/2006/chart">
            <c:chart xmlns:c="http://schemas.openxmlformats.org/drawingml/2006/chart" xmlns:r="http://schemas.openxmlformats.org/officeDocument/2006/relationships" r:id="rId4"/>
          </a:graphicData>
        </a:graphic>
      </p:graphicFrame>
      <p:sp>
        <p:nvSpPr>
          <p:cNvPr id="53276" name="직사각형 30"/>
          <p:cNvSpPr>
            <a:spLocks noChangeArrowheads="1"/>
          </p:cNvSpPr>
          <p:nvPr/>
        </p:nvSpPr>
        <p:spPr bwMode="auto">
          <a:xfrm rot="-2957137">
            <a:off x="4456906" y="3475832"/>
            <a:ext cx="1184275" cy="214312"/>
          </a:xfrm>
          <a:prstGeom prst="rect">
            <a:avLst/>
          </a:prstGeom>
          <a:noFill/>
          <a:ln w="9525">
            <a:noFill/>
            <a:miter lim="800000"/>
            <a:headEnd/>
            <a:tailEnd/>
          </a:ln>
        </p:spPr>
        <p:txBody>
          <a:bodyPr wrap="none">
            <a:spAutoFit/>
          </a:bodyPr>
          <a:lstStyle/>
          <a:p>
            <a:pPr algn="ctr"/>
            <a:r>
              <a:rPr lang="en-US" altLang="ko-KR" sz="800"/>
              <a:t>Effects on Employment </a:t>
            </a:r>
            <a:endParaRPr lang="ko-KR" altLang="ko-KR" sz="800"/>
          </a:p>
        </p:txBody>
      </p:sp>
      <p:sp>
        <p:nvSpPr>
          <p:cNvPr id="53277" name="직사각형 30"/>
          <p:cNvSpPr>
            <a:spLocks noChangeArrowheads="1"/>
          </p:cNvSpPr>
          <p:nvPr/>
        </p:nvSpPr>
        <p:spPr bwMode="auto">
          <a:xfrm rot="-2957137">
            <a:off x="3592513" y="3475038"/>
            <a:ext cx="1193800" cy="215900"/>
          </a:xfrm>
          <a:prstGeom prst="rect">
            <a:avLst/>
          </a:prstGeom>
          <a:noFill/>
          <a:ln w="9525">
            <a:noFill/>
            <a:miter lim="800000"/>
            <a:headEnd/>
            <a:tailEnd/>
          </a:ln>
        </p:spPr>
        <p:txBody>
          <a:bodyPr wrap="none">
            <a:spAutoFit/>
          </a:bodyPr>
          <a:lstStyle/>
          <a:p>
            <a:pPr algn="ctr"/>
            <a:r>
              <a:rPr lang="en-US" altLang="ko-KR" sz="800"/>
              <a:t>Effects on Added Value </a:t>
            </a:r>
            <a:endParaRPr lang="ko-KR" altLang="ko-KR" sz="800"/>
          </a:p>
        </p:txBody>
      </p:sp>
      <p:sp>
        <p:nvSpPr>
          <p:cNvPr id="53278" name="직사각형 30"/>
          <p:cNvSpPr>
            <a:spLocks noChangeArrowheads="1"/>
          </p:cNvSpPr>
          <p:nvPr/>
        </p:nvSpPr>
        <p:spPr bwMode="auto">
          <a:xfrm rot="-2957137">
            <a:off x="2962275" y="3475038"/>
            <a:ext cx="958850" cy="215900"/>
          </a:xfrm>
          <a:prstGeom prst="rect">
            <a:avLst/>
          </a:prstGeom>
          <a:noFill/>
          <a:ln w="9525">
            <a:noFill/>
            <a:miter lim="800000"/>
            <a:headEnd/>
            <a:tailEnd/>
          </a:ln>
        </p:spPr>
        <p:txBody>
          <a:bodyPr wrap="none">
            <a:spAutoFit/>
          </a:bodyPr>
          <a:lstStyle/>
          <a:p>
            <a:pPr algn="ctr"/>
            <a:r>
              <a:rPr lang="en-US" altLang="ko-KR" sz="800"/>
              <a:t>Effects on Income </a:t>
            </a:r>
            <a:endParaRPr lang="ko-KR" altLang="ko-KR" sz="800"/>
          </a:p>
        </p:txBody>
      </p:sp>
      <p:sp>
        <p:nvSpPr>
          <p:cNvPr id="53279" name="직사각형 30"/>
          <p:cNvSpPr>
            <a:spLocks noChangeArrowheads="1"/>
          </p:cNvSpPr>
          <p:nvPr/>
        </p:nvSpPr>
        <p:spPr bwMode="auto">
          <a:xfrm rot="-2957137">
            <a:off x="2189162" y="3475038"/>
            <a:ext cx="1101725" cy="215900"/>
          </a:xfrm>
          <a:prstGeom prst="rect">
            <a:avLst/>
          </a:prstGeom>
          <a:noFill/>
          <a:ln w="9525">
            <a:noFill/>
            <a:miter lim="800000"/>
            <a:headEnd/>
            <a:tailEnd/>
          </a:ln>
        </p:spPr>
        <p:txBody>
          <a:bodyPr wrap="none">
            <a:spAutoFit/>
          </a:bodyPr>
          <a:lstStyle/>
          <a:p>
            <a:pPr algn="ctr"/>
            <a:r>
              <a:rPr lang="en-US" altLang="ko-KR" sz="800"/>
              <a:t>Effects on Production </a:t>
            </a:r>
            <a:endParaRPr lang="ko-KR" altLang="ko-KR" sz="800"/>
          </a:p>
        </p:txBody>
      </p:sp>
      <p:sp>
        <p:nvSpPr>
          <p:cNvPr id="53280" name="직사각형 30"/>
          <p:cNvSpPr>
            <a:spLocks noChangeArrowheads="1"/>
          </p:cNvSpPr>
          <p:nvPr/>
        </p:nvSpPr>
        <p:spPr bwMode="auto">
          <a:xfrm rot="-2957137">
            <a:off x="1470819" y="3475832"/>
            <a:ext cx="1047750" cy="214312"/>
          </a:xfrm>
          <a:prstGeom prst="rect">
            <a:avLst/>
          </a:prstGeom>
          <a:noFill/>
          <a:ln w="9525">
            <a:noFill/>
            <a:miter lim="800000"/>
            <a:headEnd/>
            <a:tailEnd/>
          </a:ln>
        </p:spPr>
        <p:txBody>
          <a:bodyPr wrap="none">
            <a:spAutoFit/>
          </a:bodyPr>
          <a:lstStyle/>
          <a:p>
            <a:pPr algn="ctr"/>
            <a:r>
              <a:rPr lang="en-US" altLang="ko-KR" sz="800"/>
              <a:t>Total Business Costs</a:t>
            </a:r>
            <a:endParaRPr lang="ko-KR" altLang="ko-KR" sz="8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차트 8"/>
          <p:cNvGraphicFramePr/>
          <p:nvPr/>
        </p:nvGraphicFramePr>
        <p:xfrm>
          <a:off x="1142984" y="2707874"/>
          <a:ext cx="4786346" cy="3187081"/>
        </p:xfrm>
        <a:graphic>
          <a:graphicData uri="http://schemas.openxmlformats.org/drawingml/2006/chart">
            <c:chart xmlns:c="http://schemas.openxmlformats.org/drawingml/2006/chart" xmlns:r="http://schemas.openxmlformats.org/officeDocument/2006/relationships" r:id="rId2"/>
          </a:graphicData>
        </a:graphic>
      </p:graphicFrame>
      <p:sp>
        <p:nvSpPr>
          <p:cNvPr id="54274" name="Rectangle 4"/>
          <p:cNvSpPr>
            <a:spLocks noChangeArrowheads="1"/>
          </p:cNvSpPr>
          <p:nvPr/>
        </p:nvSpPr>
        <p:spPr bwMode="auto">
          <a:xfrm>
            <a:off x="0" y="0"/>
            <a:ext cx="6858000" cy="215900"/>
          </a:xfrm>
          <a:prstGeom prst="rect">
            <a:avLst/>
          </a:prstGeom>
          <a:noFill/>
          <a:ln w="9525">
            <a:noFill/>
            <a:miter lim="800000"/>
            <a:headEnd/>
            <a:tailEnd/>
          </a:ln>
        </p:spPr>
        <p:txBody>
          <a:bodyPr lIns="0" tIns="0" rIns="0" bIns="0" anchor="ctr">
            <a:spAutoFit/>
          </a:bodyPr>
          <a:lstStyle/>
          <a:p>
            <a:pPr algn="ctr" eaLnBrk="0" hangingPunct="0">
              <a:lnSpc>
                <a:spcPct val="140000"/>
              </a:lnSpc>
            </a:pPr>
            <a:endParaRPr lang="ko-KR" altLang="ko-KR">
              <a:latin typeface="HY헤드라인M" pitchFamily="18" charset="-127"/>
            </a:endParaRPr>
          </a:p>
        </p:txBody>
      </p:sp>
      <p:sp>
        <p:nvSpPr>
          <p:cNvPr id="54275" name="Rectangle 9"/>
          <p:cNvSpPr>
            <a:spLocks noChangeArrowheads="1"/>
          </p:cNvSpPr>
          <p:nvPr/>
        </p:nvSpPr>
        <p:spPr bwMode="auto">
          <a:xfrm>
            <a:off x="0" y="0"/>
            <a:ext cx="6858000" cy="215900"/>
          </a:xfrm>
          <a:prstGeom prst="rect">
            <a:avLst/>
          </a:prstGeom>
          <a:noFill/>
          <a:ln w="9525">
            <a:noFill/>
            <a:miter lim="800000"/>
            <a:headEnd/>
            <a:tailEnd/>
          </a:ln>
        </p:spPr>
        <p:txBody>
          <a:bodyPr lIns="0" tIns="0" rIns="0" bIns="0" anchor="ctr">
            <a:spAutoFit/>
          </a:bodyPr>
          <a:lstStyle/>
          <a:p>
            <a:pPr algn="ctr" eaLnBrk="0" hangingPunct="0">
              <a:lnSpc>
                <a:spcPct val="140000"/>
              </a:lnSpc>
            </a:pPr>
            <a:endParaRPr lang="ko-KR" altLang="ko-KR">
              <a:latin typeface="HY헤드라인M" pitchFamily="18" charset="-127"/>
            </a:endParaRPr>
          </a:p>
        </p:txBody>
      </p:sp>
      <p:sp>
        <p:nvSpPr>
          <p:cNvPr id="54276" name="Rectangle 26"/>
          <p:cNvSpPr>
            <a:spLocks noChangeArrowheads="1"/>
          </p:cNvSpPr>
          <p:nvPr/>
        </p:nvSpPr>
        <p:spPr bwMode="auto">
          <a:xfrm>
            <a:off x="0" y="4110038"/>
            <a:ext cx="6858000" cy="215900"/>
          </a:xfrm>
          <a:prstGeom prst="rect">
            <a:avLst/>
          </a:prstGeom>
          <a:noFill/>
          <a:ln w="9525">
            <a:noFill/>
            <a:miter lim="800000"/>
            <a:headEnd/>
            <a:tailEnd/>
          </a:ln>
        </p:spPr>
        <p:txBody>
          <a:bodyPr lIns="0" tIns="0" rIns="0" bIns="0" anchor="ctr">
            <a:spAutoFit/>
          </a:bodyPr>
          <a:lstStyle/>
          <a:p>
            <a:pPr algn="ctr">
              <a:lnSpc>
                <a:spcPct val="140000"/>
              </a:lnSpc>
            </a:pPr>
            <a:endParaRPr lang="ko-KR" altLang="en-US">
              <a:latin typeface="HY헤드라인M" pitchFamily="18" charset="-127"/>
            </a:endParaRPr>
          </a:p>
        </p:txBody>
      </p:sp>
      <p:sp>
        <p:nvSpPr>
          <p:cNvPr id="54277" name="Rectangle 107"/>
          <p:cNvSpPr>
            <a:spLocks noChangeArrowheads="1"/>
          </p:cNvSpPr>
          <p:nvPr/>
        </p:nvSpPr>
        <p:spPr bwMode="auto">
          <a:xfrm>
            <a:off x="0" y="5794375"/>
            <a:ext cx="0" cy="215900"/>
          </a:xfrm>
          <a:prstGeom prst="rect">
            <a:avLst/>
          </a:prstGeom>
          <a:noFill/>
          <a:ln w="9525">
            <a:noFill/>
            <a:miter lim="800000"/>
            <a:headEnd/>
            <a:tailEnd/>
          </a:ln>
        </p:spPr>
        <p:txBody>
          <a:bodyPr wrap="none" lIns="0" tIns="0" rIns="0" bIns="0" anchor="ctr">
            <a:spAutoFit/>
          </a:bodyPr>
          <a:lstStyle/>
          <a:p>
            <a:pPr algn="ctr" eaLnBrk="0" hangingPunct="0">
              <a:lnSpc>
                <a:spcPct val="140000"/>
              </a:lnSpc>
            </a:pPr>
            <a:endParaRPr lang="ko-KR" altLang="en-US">
              <a:latin typeface="HY헤드라인M" pitchFamily="18" charset="-127"/>
            </a:endParaRPr>
          </a:p>
        </p:txBody>
      </p:sp>
      <p:sp>
        <p:nvSpPr>
          <p:cNvPr id="54278" name="Rectangle 115"/>
          <p:cNvSpPr>
            <a:spLocks noChangeArrowheads="1"/>
          </p:cNvSpPr>
          <p:nvPr/>
        </p:nvSpPr>
        <p:spPr bwMode="auto">
          <a:xfrm>
            <a:off x="0" y="4110038"/>
            <a:ext cx="6858000" cy="215900"/>
          </a:xfrm>
          <a:prstGeom prst="rect">
            <a:avLst/>
          </a:prstGeom>
          <a:noFill/>
          <a:ln w="9525">
            <a:noFill/>
            <a:miter lim="800000"/>
            <a:headEnd/>
            <a:tailEnd/>
          </a:ln>
        </p:spPr>
        <p:txBody>
          <a:bodyPr lIns="0" tIns="0" rIns="0" bIns="0" anchor="ctr">
            <a:spAutoFit/>
          </a:bodyPr>
          <a:lstStyle/>
          <a:p>
            <a:pPr algn="ctr">
              <a:lnSpc>
                <a:spcPct val="140000"/>
              </a:lnSpc>
            </a:pPr>
            <a:endParaRPr lang="ko-KR" altLang="en-US">
              <a:latin typeface="HY헤드라인M" pitchFamily="18" charset="-127"/>
            </a:endParaRPr>
          </a:p>
        </p:txBody>
      </p:sp>
      <p:sp>
        <p:nvSpPr>
          <p:cNvPr id="54279" name="Rectangle 196"/>
          <p:cNvSpPr>
            <a:spLocks noChangeArrowheads="1"/>
          </p:cNvSpPr>
          <p:nvPr/>
        </p:nvSpPr>
        <p:spPr bwMode="auto">
          <a:xfrm>
            <a:off x="0" y="5794375"/>
            <a:ext cx="0" cy="215900"/>
          </a:xfrm>
          <a:prstGeom prst="rect">
            <a:avLst/>
          </a:prstGeom>
          <a:noFill/>
          <a:ln w="9525">
            <a:noFill/>
            <a:miter lim="800000"/>
            <a:headEnd/>
            <a:tailEnd/>
          </a:ln>
        </p:spPr>
        <p:txBody>
          <a:bodyPr wrap="none" lIns="0" tIns="0" rIns="0" bIns="0" anchor="ctr">
            <a:spAutoFit/>
          </a:bodyPr>
          <a:lstStyle/>
          <a:p>
            <a:pPr algn="ctr" eaLnBrk="0" hangingPunct="0">
              <a:lnSpc>
                <a:spcPct val="140000"/>
              </a:lnSpc>
            </a:pPr>
            <a:endParaRPr lang="ko-KR" altLang="en-US">
              <a:latin typeface="HY헤드라인M" pitchFamily="18" charset="-127"/>
            </a:endParaRPr>
          </a:p>
        </p:txBody>
      </p:sp>
      <p:sp>
        <p:nvSpPr>
          <p:cNvPr id="54280" name="Rectangle 197"/>
          <p:cNvSpPr>
            <a:spLocks noChangeArrowheads="1"/>
          </p:cNvSpPr>
          <p:nvPr/>
        </p:nvSpPr>
        <p:spPr bwMode="auto">
          <a:xfrm>
            <a:off x="0" y="4110038"/>
            <a:ext cx="6858000" cy="215900"/>
          </a:xfrm>
          <a:prstGeom prst="rect">
            <a:avLst/>
          </a:prstGeom>
          <a:noFill/>
          <a:ln w="9525">
            <a:noFill/>
            <a:miter lim="800000"/>
            <a:headEnd/>
            <a:tailEnd/>
          </a:ln>
        </p:spPr>
        <p:txBody>
          <a:bodyPr lIns="0" tIns="0" rIns="0" bIns="0" anchor="ctr">
            <a:spAutoFit/>
          </a:bodyPr>
          <a:lstStyle/>
          <a:p>
            <a:pPr algn="ctr">
              <a:lnSpc>
                <a:spcPct val="140000"/>
              </a:lnSpc>
            </a:pPr>
            <a:endParaRPr lang="ko-KR" altLang="en-US">
              <a:latin typeface="HY헤드라인M" pitchFamily="18" charset="-127"/>
            </a:endParaRPr>
          </a:p>
        </p:txBody>
      </p:sp>
      <p:sp>
        <p:nvSpPr>
          <p:cNvPr id="54281" name="Rectangle 278"/>
          <p:cNvSpPr>
            <a:spLocks noChangeArrowheads="1"/>
          </p:cNvSpPr>
          <p:nvPr/>
        </p:nvSpPr>
        <p:spPr bwMode="auto">
          <a:xfrm>
            <a:off x="0" y="5794375"/>
            <a:ext cx="0" cy="215900"/>
          </a:xfrm>
          <a:prstGeom prst="rect">
            <a:avLst/>
          </a:prstGeom>
          <a:noFill/>
          <a:ln w="9525">
            <a:noFill/>
            <a:miter lim="800000"/>
            <a:headEnd/>
            <a:tailEnd/>
          </a:ln>
        </p:spPr>
        <p:txBody>
          <a:bodyPr wrap="none" lIns="0" tIns="0" rIns="0" bIns="0" anchor="ctr">
            <a:spAutoFit/>
          </a:bodyPr>
          <a:lstStyle/>
          <a:p>
            <a:pPr algn="ctr" eaLnBrk="0" hangingPunct="0">
              <a:lnSpc>
                <a:spcPct val="140000"/>
              </a:lnSpc>
            </a:pPr>
            <a:endParaRPr lang="ko-KR" altLang="en-US">
              <a:latin typeface="HY헤드라인M" pitchFamily="18" charset="-127"/>
            </a:endParaRPr>
          </a:p>
        </p:txBody>
      </p:sp>
      <p:sp>
        <p:nvSpPr>
          <p:cNvPr id="54282" name="Rectangle 279"/>
          <p:cNvSpPr>
            <a:spLocks noChangeArrowheads="1"/>
          </p:cNvSpPr>
          <p:nvPr/>
        </p:nvSpPr>
        <p:spPr bwMode="auto">
          <a:xfrm>
            <a:off x="0" y="4654550"/>
            <a:ext cx="6858000" cy="215900"/>
          </a:xfrm>
          <a:prstGeom prst="rect">
            <a:avLst/>
          </a:prstGeom>
          <a:noFill/>
          <a:ln w="9525">
            <a:noFill/>
            <a:miter lim="800000"/>
            <a:headEnd/>
            <a:tailEnd/>
          </a:ln>
        </p:spPr>
        <p:txBody>
          <a:bodyPr lIns="0" tIns="0" rIns="0" bIns="0" anchor="ctr">
            <a:spAutoFit/>
          </a:bodyPr>
          <a:lstStyle/>
          <a:p>
            <a:pPr algn="ctr">
              <a:lnSpc>
                <a:spcPct val="140000"/>
              </a:lnSpc>
            </a:pPr>
            <a:endParaRPr lang="ko-KR" altLang="en-US">
              <a:latin typeface="HY헤드라인M" pitchFamily="18" charset="-127"/>
            </a:endParaRPr>
          </a:p>
        </p:txBody>
      </p:sp>
      <p:sp>
        <p:nvSpPr>
          <p:cNvPr id="54283" name="Rectangle 310"/>
          <p:cNvSpPr>
            <a:spLocks noChangeArrowheads="1"/>
          </p:cNvSpPr>
          <p:nvPr/>
        </p:nvSpPr>
        <p:spPr bwMode="auto">
          <a:xfrm>
            <a:off x="0" y="5251450"/>
            <a:ext cx="0" cy="215900"/>
          </a:xfrm>
          <a:prstGeom prst="rect">
            <a:avLst/>
          </a:prstGeom>
          <a:noFill/>
          <a:ln w="9525">
            <a:noFill/>
            <a:miter lim="800000"/>
            <a:headEnd/>
            <a:tailEnd/>
          </a:ln>
        </p:spPr>
        <p:txBody>
          <a:bodyPr wrap="none" lIns="0" tIns="0" rIns="0" bIns="0" anchor="ctr">
            <a:spAutoFit/>
          </a:bodyPr>
          <a:lstStyle/>
          <a:p>
            <a:pPr algn="ctr" eaLnBrk="0" hangingPunct="0">
              <a:lnSpc>
                <a:spcPct val="140000"/>
              </a:lnSpc>
            </a:pPr>
            <a:endParaRPr lang="ko-KR" altLang="en-US">
              <a:latin typeface="HY헤드라인M" pitchFamily="18" charset="-127"/>
            </a:endParaRPr>
          </a:p>
        </p:txBody>
      </p:sp>
      <p:sp>
        <p:nvSpPr>
          <p:cNvPr id="54284" name="Rectangle 1"/>
          <p:cNvSpPr>
            <a:spLocks noChangeArrowheads="1"/>
          </p:cNvSpPr>
          <p:nvPr/>
        </p:nvSpPr>
        <p:spPr bwMode="auto">
          <a:xfrm>
            <a:off x="0" y="0"/>
            <a:ext cx="6858000" cy="369888"/>
          </a:xfrm>
          <a:prstGeom prst="rect">
            <a:avLst/>
          </a:prstGeom>
          <a:noFill/>
          <a:ln w="9525">
            <a:noFill/>
            <a:miter lim="800000"/>
            <a:headEnd/>
            <a:tailEnd/>
          </a:ln>
        </p:spPr>
        <p:txBody>
          <a:bodyPr anchor="ctr">
            <a:spAutoFit/>
          </a:bodyPr>
          <a:lstStyle/>
          <a:p>
            <a:endParaRPr lang="ko-KR" altLang="ko-KR" sz="1800">
              <a:latin typeface="굴림" charset="-127"/>
              <a:ea typeface="굴림" charset="-127"/>
            </a:endParaRPr>
          </a:p>
        </p:txBody>
      </p:sp>
      <p:sp>
        <p:nvSpPr>
          <p:cNvPr id="54285" name="직사각형 25"/>
          <p:cNvSpPr>
            <a:spLocks noChangeArrowheads="1"/>
          </p:cNvSpPr>
          <p:nvPr/>
        </p:nvSpPr>
        <p:spPr bwMode="auto">
          <a:xfrm>
            <a:off x="993775" y="1065213"/>
            <a:ext cx="4956175" cy="1006475"/>
          </a:xfrm>
          <a:prstGeom prst="rect">
            <a:avLst/>
          </a:prstGeom>
          <a:noFill/>
          <a:ln w="9525">
            <a:noFill/>
            <a:miter lim="800000"/>
            <a:headEnd/>
            <a:tailEnd/>
          </a:ln>
        </p:spPr>
        <p:txBody>
          <a:bodyPr lIns="0" rIns="0">
            <a:spAutoFit/>
          </a:bodyPr>
          <a:lstStyle/>
          <a:p>
            <a:pPr algn="just">
              <a:lnSpc>
                <a:spcPct val="150000"/>
              </a:lnSpc>
            </a:pPr>
            <a:r>
              <a:rPr lang="en-US" altLang="ko-KR"/>
              <a:t>According to the analysis of ticket sale income per day of the recently-held exhibitions, income from ticket sales per day of the 2009 Korea Floritopia was 550 million won while the second highest figure, that of the Hampyeong </a:t>
            </a:r>
            <a:r>
              <a:rPr lang="ko-KR" altLang="en-US"/>
              <a:t> </a:t>
            </a:r>
            <a:r>
              <a:rPr lang="en-US" altLang="ko-KR"/>
              <a:t>Butterfly Expo, was 210 million won, making the Floritopia more profitable than any other recently-held exhibition. </a:t>
            </a:r>
          </a:p>
        </p:txBody>
      </p:sp>
      <p:sp>
        <p:nvSpPr>
          <p:cNvPr id="54286" name="슬라이드 번호 개체 틀 20"/>
          <p:cNvSpPr>
            <a:spLocks noGrp="1"/>
          </p:cNvSpPr>
          <p:nvPr>
            <p:ph type="sldNum" sz="quarter" idx="12"/>
          </p:nvPr>
        </p:nvSpPr>
        <p:spPr>
          <a:noFill/>
        </p:spPr>
        <p:txBody>
          <a:bodyPr/>
          <a:lstStyle/>
          <a:p>
            <a:r>
              <a:rPr lang="en-US" altLang="ko-KR" smtClean="0"/>
              <a:t>20</a:t>
            </a:r>
          </a:p>
        </p:txBody>
      </p:sp>
      <p:sp>
        <p:nvSpPr>
          <p:cNvPr id="54287" name="직사각형 4"/>
          <p:cNvSpPr>
            <a:spLocks noChangeArrowheads="1"/>
          </p:cNvSpPr>
          <p:nvPr/>
        </p:nvSpPr>
        <p:spPr bwMode="auto">
          <a:xfrm>
            <a:off x="1052513" y="2798763"/>
            <a:ext cx="1047750" cy="282575"/>
          </a:xfrm>
          <a:prstGeom prst="rect">
            <a:avLst/>
          </a:prstGeom>
          <a:noFill/>
          <a:ln w="9525">
            <a:noFill/>
            <a:miter lim="800000"/>
            <a:headEnd/>
            <a:tailEnd/>
          </a:ln>
        </p:spPr>
        <p:txBody>
          <a:bodyPr wrap="none">
            <a:spAutoFit/>
          </a:bodyPr>
          <a:lstStyle/>
          <a:p>
            <a:pPr>
              <a:lnSpc>
                <a:spcPct val="140000"/>
              </a:lnSpc>
            </a:pPr>
            <a:r>
              <a:rPr lang="en-US" altLang="ko-KR" sz="900"/>
              <a:t>Unit</a:t>
            </a:r>
            <a:r>
              <a:rPr lang="ko-KR" altLang="en-US" sz="900"/>
              <a:t> </a:t>
            </a:r>
            <a:r>
              <a:rPr lang="en-US" altLang="ko-KR" sz="900"/>
              <a:t>: 10,000 USD</a:t>
            </a:r>
            <a:endParaRPr lang="ko-KR" altLang="en-US" sz="900"/>
          </a:p>
        </p:txBody>
      </p:sp>
      <p:sp>
        <p:nvSpPr>
          <p:cNvPr id="54288" name="직사각형 9"/>
          <p:cNvSpPr>
            <a:spLocks noChangeArrowheads="1"/>
          </p:cNvSpPr>
          <p:nvPr/>
        </p:nvSpPr>
        <p:spPr bwMode="auto">
          <a:xfrm>
            <a:off x="981075" y="2713038"/>
            <a:ext cx="5049838" cy="3190875"/>
          </a:xfrm>
          <a:prstGeom prst="rect">
            <a:avLst/>
          </a:prstGeom>
          <a:noFill/>
          <a:ln w="9525" algn="ctr">
            <a:solidFill>
              <a:schemeClr val="tx1"/>
            </a:solidFill>
            <a:round/>
            <a:headEnd/>
            <a:tailEnd/>
          </a:ln>
        </p:spPr>
        <p:txBody>
          <a:bodyPr lIns="0" tIns="0" rIns="0" bIns="0"/>
          <a:lstStyle/>
          <a:p>
            <a:pPr algn="ctr">
              <a:lnSpc>
                <a:spcPct val="140000"/>
              </a:lnSpc>
            </a:pPr>
            <a:endParaRPr lang="ko-KR" altLang="en-US">
              <a:latin typeface="HY헤드라인M" pitchFamily="18" charset="-127"/>
            </a:endParaRPr>
          </a:p>
        </p:txBody>
      </p:sp>
      <p:sp>
        <p:nvSpPr>
          <p:cNvPr id="54289" name="직사각형 7"/>
          <p:cNvSpPr>
            <a:spLocks noChangeArrowheads="1"/>
          </p:cNvSpPr>
          <p:nvPr/>
        </p:nvSpPr>
        <p:spPr bwMode="auto">
          <a:xfrm>
            <a:off x="908050" y="2228850"/>
            <a:ext cx="5153025" cy="473075"/>
          </a:xfrm>
          <a:prstGeom prst="rect">
            <a:avLst/>
          </a:prstGeom>
          <a:noFill/>
          <a:ln w="9525">
            <a:noFill/>
            <a:miter lim="800000"/>
            <a:headEnd/>
            <a:tailEnd/>
          </a:ln>
        </p:spPr>
        <p:txBody>
          <a:bodyPr wrap="none">
            <a:spAutoFit/>
          </a:bodyPr>
          <a:lstStyle/>
          <a:p>
            <a:pPr>
              <a:lnSpc>
                <a:spcPct val="140000"/>
              </a:lnSpc>
            </a:pPr>
            <a:r>
              <a:rPr lang="en-US" altLang="ko-KR" sz="900"/>
              <a:t>[Diagram</a:t>
            </a:r>
            <a:r>
              <a:rPr lang="ko-KR" altLang="en-US" sz="900"/>
              <a:t> </a:t>
            </a:r>
            <a:r>
              <a:rPr lang="en-US" altLang="ko-KR" sz="900"/>
              <a:t>2-2-4] Current Status of the Export Figures and Contract Numbers in the Domestic Floral Industry</a:t>
            </a:r>
          </a:p>
          <a:p>
            <a:pPr>
              <a:lnSpc>
                <a:spcPct val="140000"/>
              </a:lnSpc>
            </a:pPr>
            <a:r>
              <a:rPr lang="en-US" altLang="ko-KR" sz="900"/>
              <a:t>Export Consultation / Export Contracts / Objective / Actual Figures</a:t>
            </a:r>
            <a:r>
              <a:rPr lang="ko-KR" altLang="en-US" sz="900"/>
              <a:t> </a:t>
            </a:r>
            <a:endParaRPr lang="en-US" altLang="ko-KR" sz="900"/>
          </a:p>
        </p:txBody>
      </p:sp>
      <p:sp>
        <p:nvSpPr>
          <p:cNvPr id="54290" name="직사각형 15"/>
          <p:cNvSpPr>
            <a:spLocks noChangeArrowheads="1"/>
          </p:cNvSpPr>
          <p:nvPr/>
        </p:nvSpPr>
        <p:spPr bwMode="auto">
          <a:xfrm>
            <a:off x="1052513" y="5961063"/>
            <a:ext cx="4835525" cy="3292475"/>
          </a:xfrm>
          <a:prstGeom prst="rect">
            <a:avLst/>
          </a:prstGeom>
          <a:noFill/>
          <a:ln w="9525">
            <a:noFill/>
            <a:miter lim="800000"/>
            <a:headEnd/>
            <a:tailEnd/>
          </a:ln>
        </p:spPr>
        <p:txBody>
          <a:bodyPr lIns="0" rIns="0">
            <a:spAutoFit/>
          </a:bodyPr>
          <a:lstStyle/>
          <a:p>
            <a:pPr algn="just">
              <a:lnSpc>
                <a:spcPct val="150000"/>
              </a:lnSpc>
            </a:pPr>
            <a:r>
              <a:rPr lang="en-US" altLang="ko-KR"/>
              <a:t>This floral exhibition has contributed immensely, concretely and abstractly, to the export of the floral cultural industry. Speaking abstractly, we expect the volume of floral exports to increase because we were successful in promoting our excellence in the floral industry to foreign clients and we expect that there will be an increase in the income of our florists with the spread of the floral culture in our society. </a:t>
            </a:r>
          </a:p>
          <a:p>
            <a:pPr algn="just">
              <a:lnSpc>
                <a:spcPct val="150000"/>
              </a:lnSpc>
            </a:pPr>
            <a:endParaRPr lang="en-US" altLang="ko-KR"/>
          </a:p>
          <a:p>
            <a:pPr algn="just">
              <a:lnSpc>
                <a:spcPct val="150000"/>
              </a:lnSpc>
            </a:pPr>
            <a:r>
              <a:rPr lang="en-US" altLang="ko-KR"/>
              <a:t>Concretely, the Domestic Floral Center has concluded a contract with the Russian East Business Company to export $600,000 worth of lilies and the Taean ‘Simbidaeum’</a:t>
            </a:r>
            <a:r>
              <a:rPr lang="ko-KR" altLang="en-US"/>
              <a:t> </a:t>
            </a:r>
            <a:r>
              <a:rPr lang="en-US" altLang="ko-KR"/>
              <a:t>Export Farming Corp has concluded a contract with the Chinese Beijing Jiroong Corp worth $950,000 making a total contract worth of $3,360,000 between 15 domestic companies and 7 foreign clients. The Korean National Floral Center concluded an MOU with the Dutch Pedesa and we expect an active information exchange of national floral production know-how and market information, and further cooperation in exporting to Japan, contributing to the continued development of the floral industry. </a:t>
            </a:r>
          </a:p>
        </p:txBody>
      </p:sp>
      <p:sp>
        <p:nvSpPr>
          <p:cNvPr id="54291" name="TextBox 27"/>
          <p:cNvSpPr txBox="1">
            <a:spLocks noChangeArrowheads="1"/>
          </p:cNvSpPr>
          <p:nvPr/>
        </p:nvSpPr>
        <p:spPr bwMode="auto">
          <a:xfrm>
            <a:off x="1943100" y="5314950"/>
            <a:ext cx="1628775" cy="228600"/>
          </a:xfrm>
          <a:prstGeom prst="rect">
            <a:avLst/>
          </a:prstGeom>
          <a:noFill/>
          <a:ln w="9525">
            <a:noFill/>
            <a:miter lim="800000"/>
            <a:headEnd/>
            <a:tailEnd/>
          </a:ln>
        </p:spPr>
        <p:txBody>
          <a:bodyPr>
            <a:spAutoFit/>
          </a:bodyPr>
          <a:lstStyle/>
          <a:p>
            <a:pPr algn="ctr"/>
            <a:r>
              <a:rPr lang="en-US" altLang="ko-KR" sz="900"/>
              <a:t>Export Consultations</a:t>
            </a:r>
            <a:endParaRPr lang="ko-KR" altLang="ko-KR" sz="900"/>
          </a:p>
        </p:txBody>
      </p:sp>
      <p:sp>
        <p:nvSpPr>
          <p:cNvPr id="54292" name="TextBox 27"/>
          <p:cNvSpPr txBox="1">
            <a:spLocks noChangeArrowheads="1"/>
          </p:cNvSpPr>
          <p:nvPr/>
        </p:nvSpPr>
        <p:spPr bwMode="auto">
          <a:xfrm>
            <a:off x="3748088" y="5314950"/>
            <a:ext cx="1628775" cy="228600"/>
          </a:xfrm>
          <a:prstGeom prst="rect">
            <a:avLst/>
          </a:prstGeom>
          <a:noFill/>
          <a:ln w="9525">
            <a:noFill/>
            <a:miter lim="800000"/>
            <a:headEnd/>
            <a:tailEnd/>
          </a:ln>
        </p:spPr>
        <p:txBody>
          <a:bodyPr>
            <a:spAutoFit/>
          </a:bodyPr>
          <a:lstStyle/>
          <a:p>
            <a:pPr algn="ctr"/>
            <a:r>
              <a:rPr lang="en-US" altLang="ko-KR" sz="900"/>
              <a:t>Export Contracts</a:t>
            </a:r>
            <a:endParaRPr lang="ko-KR" altLang="ko-KR" sz="900"/>
          </a:p>
        </p:txBody>
      </p:sp>
      <p:grpSp>
        <p:nvGrpSpPr>
          <p:cNvPr id="54293" name="그룹 26"/>
          <p:cNvGrpSpPr>
            <a:grpSpLocks/>
          </p:cNvGrpSpPr>
          <p:nvPr/>
        </p:nvGrpSpPr>
        <p:grpSpPr bwMode="auto">
          <a:xfrm>
            <a:off x="2928938" y="5605463"/>
            <a:ext cx="1673225" cy="236537"/>
            <a:chOff x="2928938" y="5606242"/>
            <a:chExt cx="1673550" cy="235720"/>
          </a:xfrm>
        </p:grpSpPr>
        <p:pic>
          <p:nvPicPr>
            <p:cNvPr id="54294" name="Picture 23"/>
            <p:cNvPicPr>
              <a:picLocks noChangeAspect="1" noChangeArrowheads="1"/>
            </p:cNvPicPr>
            <p:nvPr/>
          </p:nvPicPr>
          <p:blipFill>
            <a:blip r:embed="rId3" cstate="print"/>
            <a:srcRect/>
            <a:stretch>
              <a:fillRect/>
            </a:stretch>
          </p:blipFill>
          <p:spPr bwMode="auto">
            <a:xfrm>
              <a:off x="2928938" y="5661025"/>
              <a:ext cx="133350" cy="133350"/>
            </a:xfrm>
            <a:prstGeom prst="rect">
              <a:avLst/>
            </a:prstGeom>
            <a:noFill/>
            <a:ln w="9525" algn="ctr">
              <a:noFill/>
              <a:miter lim="800000"/>
              <a:headEnd/>
              <a:tailEnd/>
            </a:ln>
          </p:spPr>
        </p:pic>
        <p:pic>
          <p:nvPicPr>
            <p:cNvPr id="54295" name="Picture 24"/>
            <p:cNvPicPr>
              <a:picLocks noChangeAspect="1" noChangeArrowheads="1"/>
            </p:cNvPicPr>
            <p:nvPr/>
          </p:nvPicPr>
          <p:blipFill>
            <a:blip r:embed="rId4" cstate="print"/>
            <a:srcRect/>
            <a:stretch>
              <a:fillRect/>
            </a:stretch>
          </p:blipFill>
          <p:spPr bwMode="auto">
            <a:xfrm>
              <a:off x="3929066" y="5651500"/>
              <a:ext cx="133350" cy="142875"/>
            </a:xfrm>
            <a:prstGeom prst="rect">
              <a:avLst/>
            </a:prstGeom>
            <a:noFill/>
            <a:ln w="9525" algn="ctr">
              <a:noFill/>
              <a:miter lim="800000"/>
              <a:headEnd/>
              <a:tailEnd/>
            </a:ln>
          </p:spPr>
        </p:pic>
        <p:sp>
          <p:nvSpPr>
            <p:cNvPr id="54296" name="TextBox 27"/>
            <p:cNvSpPr txBox="1">
              <a:spLocks noChangeArrowheads="1"/>
            </p:cNvSpPr>
            <p:nvPr/>
          </p:nvSpPr>
          <p:spPr bwMode="auto">
            <a:xfrm>
              <a:off x="2967045" y="5614152"/>
              <a:ext cx="978090" cy="227810"/>
            </a:xfrm>
            <a:prstGeom prst="rect">
              <a:avLst/>
            </a:prstGeom>
            <a:noFill/>
            <a:ln w="9525">
              <a:noFill/>
              <a:miter lim="800000"/>
              <a:headEnd/>
              <a:tailEnd/>
            </a:ln>
          </p:spPr>
          <p:txBody>
            <a:bodyPr>
              <a:spAutoFit/>
            </a:bodyPr>
            <a:lstStyle/>
            <a:p>
              <a:pPr algn="ctr"/>
              <a:r>
                <a:rPr lang="en-US" altLang="ko-KR" sz="900"/>
                <a:t>Estimated Goal</a:t>
              </a:r>
              <a:endParaRPr lang="ko-KR" altLang="ko-KR" sz="900"/>
            </a:p>
          </p:txBody>
        </p:sp>
        <p:sp>
          <p:nvSpPr>
            <p:cNvPr id="54297" name="TextBox 27"/>
            <p:cNvSpPr txBox="1">
              <a:spLocks noChangeArrowheads="1"/>
            </p:cNvSpPr>
            <p:nvPr/>
          </p:nvSpPr>
          <p:spPr bwMode="auto">
            <a:xfrm>
              <a:off x="3910204" y="5606242"/>
              <a:ext cx="692284" cy="227810"/>
            </a:xfrm>
            <a:prstGeom prst="rect">
              <a:avLst/>
            </a:prstGeom>
            <a:noFill/>
            <a:ln w="9525">
              <a:noFill/>
              <a:miter lim="800000"/>
              <a:headEnd/>
              <a:tailEnd/>
            </a:ln>
          </p:spPr>
          <p:txBody>
            <a:bodyPr>
              <a:spAutoFit/>
            </a:bodyPr>
            <a:lstStyle/>
            <a:p>
              <a:pPr algn="ctr"/>
              <a:r>
                <a:rPr lang="en-US" altLang="ko-KR" sz="900"/>
                <a:t>Result</a:t>
              </a:r>
              <a:endParaRPr lang="ko-KR" altLang="ko-KR" sz="900"/>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p:cNvSpPr/>
          <p:nvPr/>
        </p:nvSpPr>
        <p:spPr bwMode="auto">
          <a:xfrm>
            <a:off x="1120775" y="1136650"/>
            <a:ext cx="4822825" cy="776288"/>
          </a:xfrm>
          <a:prstGeom prst="rect">
            <a:avLst/>
          </a:prstGeom>
          <a:solidFill>
            <a:schemeClr val="bg1">
              <a:lumMod val="85000"/>
            </a:schemeClr>
          </a:solidFill>
          <a:ln w="9525" cap="flat" cmpd="sng" algn="ctr">
            <a:solidFill>
              <a:srgbClr val="000000"/>
            </a:solidFill>
            <a:prstDash val="solid"/>
            <a:round/>
            <a:headEnd type="none" w="med" len="med"/>
            <a:tailEnd type="none" w="med" len="med"/>
          </a:ln>
          <a:effectLst/>
        </p:spPr>
        <p:txBody>
          <a:bodyPr lIns="0" tIns="0" rIns="0" bIns="0" anchor="ctr"/>
          <a:lstStyle/>
          <a:p>
            <a:pPr marL="809625">
              <a:defRPr/>
            </a:pPr>
            <a:r>
              <a:rPr lang="en-US" altLang="ko-KR" sz="1200" b="1"/>
              <a:t>    Establishing the foundation for a successful exhibition   </a:t>
            </a:r>
          </a:p>
          <a:p>
            <a:pPr marL="809625">
              <a:defRPr/>
            </a:pPr>
            <a:r>
              <a:rPr lang="en-US" altLang="ko-KR" sz="1200" b="1"/>
              <a:t>    through MOUs</a:t>
            </a:r>
            <a:endParaRPr lang="ko-KR" altLang="en-US" sz="1200" b="1"/>
          </a:p>
        </p:txBody>
      </p:sp>
      <p:sp>
        <p:nvSpPr>
          <p:cNvPr id="55298" name="직사각형 4"/>
          <p:cNvSpPr>
            <a:spLocks noChangeArrowheads="1"/>
          </p:cNvSpPr>
          <p:nvPr/>
        </p:nvSpPr>
        <p:spPr bwMode="auto">
          <a:xfrm>
            <a:off x="784225" y="1281113"/>
            <a:ext cx="1157288" cy="503237"/>
          </a:xfrm>
          <a:prstGeom prst="rect">
            <a:avLst/>
          </a:prstGeom>
          <a:solidFill>
            <a:schemeClr val="tx1"/>
          </a:solidFill>
          <a:ln w="9525" algn="ctr">
            <a:solidFill>
              <a:srgbClr val="000000"/>
            </a:solidFill>
            <a:round/>
            <a:headEnd/>
            <a:tailEnd/>
          </a:ln>
        </p:spPr>
        <p:txBody>
          <a:bodyPr lIns="0" tIns="0" rIns="0" bIns="0" anchor="ctr"/>
          <a:lstStyle/>
          <a:p>
            <a:pPr algn="ctr"/>
            <a:r>
              <a:rPr lang="en-US" altLang="ko-KR" b="1">
                <a:solidFill>
                  <a:schemeClr val="bg1"/>
                </a:solidFill>
              </a:rPr>
              <a:t>Major Accomplishment</a:t>
            </a:r>
            <a:r>
              <a:rPr lang="ko-KR" altLang="en-US" b="1">
                <a:solidFill>
                  <a:schemeClr val="bg1"/>
                </a:solidFill>
              </a:rPr>
              <a:t> </a:t>
            </a:r>
            <a:r>
              <a:rPr lang="en-US" altLang="ko-KR" b="1">
                <a:solidFill>
                  <a:schemeClr val="bg1"/>
                </a:solidFill>
              </a:rPr>
              <a:t>3</a:t>
            </a:r>
            <a:endParaRPr lang="ko-KR" altLang="en-US" b="1">
              <a:solidFill>
                <a:schemeClr val="bg1"/>
              </a:solidFill>
            </a:endParaRPr>
          </a:p>
        </p:txBody>
      </p:sp>
      <p:graphicFrame>
        <p:nvGraphicFramePr>
          <p:cNvPr id="33848" name="Group 56"/>
          <p:cNvGraphicFramePr>
            <a:graphicFrameLocks noGrp="1"/>
          </p:cNvGraphicFramePr>
          <p:nvPr/>
        </p:nvGraphicFramePr>
        <p:xfrm>
          <a:off x="1114425" y="4403725"/>
          <a:ext cx="4835525" cy="4687888"/>
        </p:xfrm>
        <a:graphic>
          <a:graphicData uri="http://schemas.openxmlformats.org/drawingml/2006/table">
            <a:tbl>
              <a:tblPr/>
              <a:tblGrid>
                <a:gridCol w="828675"/>
                <a:gridCol w="757238"/>
                <a:gridCol w="3249612"/>
              </a:tblGrid>
              <a:tr h="333375">
                <a:tc>
                  <a:txBody>
                    <a:bodyPr/>
                    <a:lstStyle/>
                    <a:p>
                      <a:pPr marL="0" marR="0" lvl="0" indent="0" algn="ctr" defTabSz="914400" rtl="0" eaLnBrk="1" fontAlgn="base" latinLnBrk="1" hangingPunct="1">
                        <a:lnSpc>
                          <a:spcPct val="15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Date</a:t>
                      </a:r>
                      <a:endParaRPr kumimoji="0" lang="ko-KR" altLang="en-US" sz="800" b="0" i="0" u="none" strike="noStrike" cap="none" normalizeH="0" baseline="0" smtClean="0">
                        <a:ln>
                          <a:noFill/>
                        </a:ln>
                        <a:solidFill>
                          <a:schemeClr val="tx1"/>
                        </a:solidFill>
                        <a:effectLst/>
                        <a:latin typeface="Times New Roman" pitchFamily="18" charset="0"/>
                        <a:ea typeface="HY헤드라인M" pitchFamily="18" charset="-127"/>
                      </a:endParaRPr>
                    </a:p>
                  </a:txBody>
                  <a:tcPr marL="8996" marR="8996" marT="8996" marB="899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MOU</a:t>
                      </a:r>
                    </a:p>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 Organization</a:t>
                      </a:r>
                      <a:endParaRPr kumimoji="0" lang="ko-KR" altLang="en-US" sz="800" b="0" i="0" u="none" strike="noStrike" cap="none" normalizeH="0" baseline="0" smtClean="0">
                        <a:ln>
                          <a:noFill/>
                        </a:ln>
                        <a:solidFill>
                          <a:schemeClr val="tx1"/>
                        </a:solidFill>
                        <a:effectLst/>
                        <a:latin typeface="Times New Roman" pitchFamily="18" charset="0"/>
                        <a:ea typeface="HY헤드라인M" pitchFamily="18" charset="-127"/>
                      </a:endParaRPr>
                    </a:p>
                  </a:txBody>
                  <a:tcPr marL="8996" marR="8996" marT="8996" marB="899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5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Purpose</a:t>
                      </a:r>
                      <a:endParaRPr kumimoji="0" lang="ko-KR" altLang="en-US" sz="800" b="0" i="0" u="none" strike="noStrike" cap="none" normalizeH="0" baseline="0" smtClean="0">
                        <a:ln>
                          <a:noFill/>
                        </a:ln>
                        <a:solidFill>
                          <a:schemeClr val="tx1"/>
                        </a:solidFill>
                        <a:effectLst/>
                        <a:latin typeface="Times New Roman" pitchFamily="18" charset="0"/>
                        <a:ea typeface="HY헤드라인M" pitchFamily="18" charset="-127"/>
                      </a:endParaRPr>
                    </a:p>
                  </a:txBody>
                  <a:tcPr marL="8996" marR="8996" marT="8996" marB="899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BFBFBF"/>
                    </a:solidFill>
                  </a:tcPr>
                </a:tc>
              </a:tr>
              <a:tr h="638175">
                <a:tc>
                  <a:txBody>
                    <a:bodyPr/>
                    <a:lstStyle/>
                    <a:p>
                      <a:pPr marL="0" marR="0" lvl="0" indent="0" algn="ctr" defTabSz="914400" rtl="0" eaLnBrk="1" fontAlgn="base" latinLnBrk="1" hangingPunct="1">
                        <a:lnSpc>
                          <a:spcPct val="15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2009. 2. 18</a:t>
                      </a:r>
                    </a:p>
                  </a:txBody>
                  <a:tcPr marL="8996" marR="8996" marT="8996" marB="899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50000"/>
                        </a:lnSpc>
                        <a:spcBef>
                          <a:spcPct val="0"/>
                        </a:spcBef>
                        <a:spcAft>
                          <a:spcPct val="0"/>
                        </a:spcAft>
                        <a:buClrTx/>
                        <a:buSzTx/>
                        <a:buFontTx/>
                        <a:buNone/>
                        <a:tabLst/>
                      </a:pPr>
                      <a:r>
                        <a:rPr kumimoji="0" lang="en-US" altLang="ko-KR" sz="700" b="0" i="0" u="none" strike="noStrike" cap="none" normalizeH="0" baseline="0" smtClean="0">
                          <a:ln>
                            <a:noFill/>
                          </a:ln>
                          <a:solidFill>
                            <a:schemeClr val="tx1"/>
                          </a:solidFill>
                          <a:effectLst/>
                          <a:latin typeface="Times New Roman" pitchFamily="18" charset="0"/>
                          <a:ea typeface="HY헤드라인M" pitchFamily="18" charset="-127"/>
                        </a:rPr>
                        <a:t>Korean Federation of Teachers’ Associations</a:t>
                      </a:r>
                      <a:endParaRPr kumimoji="0" lang="ko-KR" altLang="en-US" sz="700" b="0" i="0" u="none" strike="noStrike" cap="none" normalizeH="0" baseline="0" smtClean="0">
                        <a:ln>
                          <a:noFill/>
                        </a:ln>
                        <a:solidFill>
                          <a:schemeClr val="tx1"/>
                        </a:solidFill>
                        <a:effectLst/>
                        <a:latin typeface="Times New Roman" pitchFamily="18" charset="0"/>
                        <a:ea typeface="HY헤드라인M" pitchFamily="18" charset="-127"/>
                      </a:endParaRPr>
                    </a:p>
                  </a:txBody>
                  <a:tcPr marL="8996" marR="8996" marT="8996" marB="899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1" hangingPunct="1">
                        <a:lnSpc>
                          <a:spcPct val="150000"/>
                        </a:lnSpc>
                        <a:spcBef>
                          <a:spcPct val="0"/>
                        </a:spcBef>
                        <a:spcAft>
                          <a:spcPct val="0"/>
                        </a:spcAft>
                        <a:buClrTx/>
                        <a:buSzTx/>
                        <a:buFontTx/>
                        <a:buChar char="•"/>
                        <a:tabLst/>
                      </a:pPr>
                      <a:r>
                        <a:rPr kumimoji="0" lang="ko-KR" altLang="en-US" sz="700" b="0" i="0" u="none" strike="noStrike" cap="none" normalizeH="0" baseline="0" smtClean="0">
                          <a:ln>
                            <a:noFill/>
                          </a:ln>
                          <a:solidFill>
                            <a:schemeClr val="tx1"/>
                          </a:solidFill>
                          <a:effectLst/>
                          <a:latin typeface="Times New Roman" pitchFamily="18" charset="0"/>
                          <a:ea typeface="HY헤드라인M" pitchFamily="18" charset="-127"/>
                        </a:rPr>
                        <a:t> </a:t>
                      </a:r>
                      <a:r>
                        <a:rPr kumimoji="0" lang="en-US" altLang="ko-KR" sz="700" b="0" i="0" u="none" strike="noStrike" cap="none" normalizeH="0" baseline="0" smtClean="0">
                          <a:ln>
                            <a:noFill/>
                          </a:ln>
                          <a:solidFill>
                            <a:schemeClr val="tx1"/>
                          </a:solidFill>
                          <a:effectLst/>
                          <a:latin typeface="Times New Roman" pitchFamily="18" charset="0"/>
                          <a:ea typeface="HY헤드라인M" pitchFamily="18" charset="-127"/>
                        </a:rPr>
                        <a:t>Actively used the exhibition as the location for student field trips and experience study.</a:t>
                      </a:r>
                    </a:p>
                    <a:p>
                      <a:pPr marL="0" marR="0" lvl="0" indent="0" algn="just" defTabSz="914400" rtl="0" eaLnBrk="1" fontAlgn="base" latinLnBrk="1" hangingPunct="1">
                        <a:lnSpc>
                          <a:spcPct val="150000"/>
                        </a:lnSpc>
                        <a:spcBef>
                          <a:spcPct val="0"/>
                        </a:spcBef>
                        <a:spcAft>
                          <a:spcPct val="0"/>
                        </a:spcAft>
                        <a:buClrTx/>
                        <a:buSzTx/>
                        <a:buFontTx/>
                        <a:buChar char="•"/>
                        <a:tabLst/>
                      </a:pPr>
                      <a:r>
                        <a:rPr kumimoji="0" lang="en-US" altLang="ko-KR" sz="700" b="0" i="0" u="none" strike="noStrike" cap="none" normalizeH="0" baseline="0" smtClean="0">
                          <a:ln>
                            <a:noFill/>
                          </a:ln>
                          <a:solidFill>
                            <a:schemeClr val="tx1"/>
                          </a:solidFill>
                          <a:effectLst/>
                          <a:latin typeface="Times New Roman" pitchFamily="18" charset="0"/>
                          <a:ea typeface="HY헤드라인M" pitchFamily="18" charset="-127"/>
                        </a:rPr>
                        <a:t> Exchange of information and cooperation to increase profit.</a:t>
                      </a:r>
                      <a:endParaRPr kumimoji="0" lang="ko-KR" altLang="en-US" sz="700" b="0" i="0" u="none" strike="noStrike" cap="none" normalizeH="0" baseline="0" smtClean="0">
                        <a:ln>
                          <a:noFill/>
                        </a:ln>
                        <a:solidFill>
                          <a:schemeClr val="tx1"/>
                        </a:solidFill>
                        <a:effectLst/>
                        <a:latin typeface="Times New Roman" pitchFamily="18" charset="0"/>
                        <a:ea typeface="HY헤드라인M" pitchFamily="18" charset="-127"/>
                      </a:endParaRPr>
                    </a:p>
                  </a:txBody>
                  <a:tcPr marL="108000" marR="10800" marT="8996" marB="899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873125">
                <a:tc>
                  <a:txBody>
                    <a:bodyPr/>
                    <a:lstStyle/>
                    <a:p>
                      <a:pPr marL="0" marR="0" lvl="0" indent="0" algn="ctr" defTabSz="914400" rtl="0" eaLnBrk="1" fontAlgn="base" latinLnBrk="1" hangingPunct="1">
                        <a:lnSpc>
                          <a:spcPct val="15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2009. 2. 26</a:t>
                      </a:r>
                    </a:p>
                  </a:txBody>
                  <a:tcPr marL="8996" marR="8996" marT="8996" marB="899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50000"/>
                        </a:lnSpc>
                        <a:spcBef>
                          <a:spcPct val="0"/>
                        </a:spcBef>
                        <a:spcAft>
                          <a:spcPct val="0"/>
                        </a:spcAft>
                        <a:buClrTx/>
                        <a:buSzTx/>
                        <a:buFontTx/>
                        <a:buNone/>
                        <a:tabLst/>
                      </a:pPr>
                      <a:r>
                        <a:rPr kumimoji="0" lang="en-US" altLang="ko-KR" sz="700" b="0" i="0" u="none" strike="noStrike" cap="none" normalizeH="0" baseline="0" smtClean="0">
                          <a:ln>
                            <a:noFill/>
                          </a:ln>
                          <a:solidFill>
                            <a:schemeClr val="tx1"/>
                          </a:solidFill>
                          <a:effectLst/>
                          <a:latin typeface="Times New Roman" pitchFamily="18" charset="0"/>
                          <a:ea typeface="HY헤드라인M" pitchFamily="18" charset="-127"/>
                        </a:rPr>
                        <a:t>2009 Goyang International Flower Exhibition</a:t>
                      </a:r>
                      <a:endParaRPr kumimoji="0" lang="ko-KR" altLang="en-US" sz="700" b="0" i="0" u="none" strike="noStrike" cap="none" normalizeH="0" baseline="0" smtClean="0">
                        <a:ln>
                          <a:noFill/>
                        </a:ln>
                        <a:solidFill>
                          <a:schemeClr val="tx1"/>
                        </a:solidFill>
                        <a:effectLst/>
                        <a:latin typeface="Times New Roman" pitchFamily="18" charset="0"/>
                        <a:ea typeface="HY헤드라인M" pitchFamily="18" charset="-127"/>
                      </a:endParaRPr>
                    </a:p>
                  </a:txBody>
                  <a:tcPr marL="8996" marR="8996" marT="8996" marB="899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1" hangingPunct="1">
                        <a:lnSpc>
                          <a:spcPct val="150000"/>
                        </a:lnSpc>
                        <a:spcBef>
                          <a:spcPct val="0"/>
                        </a:spcBef>
                        <a:spcAft>
                          <a:spcPct val="0"/>
                        </a:spcAft>
                        <a:buClrTx/>
                        <a:buSzTx/>
                        <a:buFontTx/>
                        <a:buChar char="•"/>
                        <a:tabLst/>
                      </a:pPr>
                      <a:r>
                        <a:rPr kumimoji="0" lang="ko-KR" altLang="en-US" sz="700" b="0" i="0" u="none" strike="noStrike" cap="none" normalizeH="0" baseline="0" smtClean="0">
                          <a:ln>
                            <a:noFill/>
                          </a:ln>
                          <a:solidFill>
                            <a:schemeClr val="tx1"/>
                          </a:solidFill>
                          <a:effectLst/>
                          <a:latin typeface="Times New Roman" pitchFamily="18" charset="0"/>
                          <a:ea typeface="HY헤드라인M" pitchFamily="18" charset="-127"/>
                        </a:rPr>
                        <a:t> </a:t>
                      </a:r>
                      <a:r>
                        <a:rPr kumimoji="0" lang="en-US" altLang="ko-KR" sz="700" b="0" i="0" u="none" strike="noStrike" cap="none" normalizeH="0" baseline="0" smtClean="0">
                          <a:ln>
                            <a:noFill/>
                          </a:ln>
                          <a:solidFill>
                            <a:schemeClr val="tx1"/>
                          </a:solidFill>
                          <a:effectLst/>
                          <a:latin typeface="Times New Roman" pitchFamily="18" charset="0"/>
                          <a:ea typeface="HY헤드라인M" pitchFamily="18" charset="-127"/>
                        </a:rPr>
                        <a:t>2009 Korea Floritopia: focus on introducing domestic and new flower species. </a:t>
                      </a:r>
                    </a:p>
                    <a:p>
                      <a:pPr marL="0" marR="0" lvl="0" indent="0" algn="just" defTabSz="914400" rtl="0" eaLnBrk="1" fontAlgn="base" latinLnBrk="1" hangingPunct="1">
                        <a:lnSpc>
                          <a:spcPct val="150000"/>
                        </a:lnSpc>
                        <a:spcBef>
                          <a:spcPct val="0"/>
                        </a:spcBef>
                        <a:spcAft>
                          <a:spcPct val="0"/>
                        </a:spcAft>
                        <a:buClrTx/>
                        <a:buSzTx/>
                        <a:buFontTx/>
                        <a:buChar char="•"/>
                        <a:tabLst/>
                      </a:pPr>
                      <a:r>
                        <a:rPr kumimoji="0" lang="ko-KR" altLang="en-US" sz="700" b="0" i="0" u="none" strike="noStrike" cap="none" normalizeH="0" baseline="0" smtClean="0">
                          <a:ln>
                            <a:noFill/>
                          </a:ln>
                          <a:solidFill>
                            <a:schemeClr val="tx1"/>
                          </a:solidFill>
                          <a:effectLst/>
                          <a:latin typeface="Times New Roman" pitchFamily="18" charset="0"/>
                          <a:ea typeface="HY헤드라인M" pitchFamily="18" charset="-127"/>
                        </a:rPr>
                        <a:t> </a:t>
                      </a:r>
                      <a:r>
                        <a:rPr kumimoji="0" lang="en-US" altLang="ko-KR" sz="700" b="0" i="0" u="none" strike="noStrike" cap="none" normalizeH="0" baseline="0" smtClean="0">
                          <a:ln>
                            <a:noFill/>
                          </a:ln>
                          <a:solidFill>
                            <a:schemeClr val="tx1"/>
                          </a:solidFill>
                          <a:effectLst/>
                          <a:latin typeface="Times New Roman" pitchFamily="18" charset="0"/>
                          <a:ea typeface="HY헤드라인M" pitchFamily="18" charset="-127"/>
                        </a:rPr>
                        <a:t>2009 Goyang International Flower Exhibition:</a:t>
                      </a:r>
                      <a:r>
                        <a:rPr kumimoji="0" lang="ko-KR" altLang="en-US" sz="700" b="0" i="0" u="none" strike="noStrike" cap="none" normalizeH="0" baseline="0" smtClean="0">
                          <a:ln>
                            <a:noFill/>
                          </a:ln>
                          <a:solidFill>
                            <a:schemeClr val="tx1"/>
                          </a:solidFill>
                          <a:effectLst/>
                          <a:latin typeface="Times New Roman" pitchFamily="18" charset="0"/>
                          <a:ea typeface="HY헤드라인M" pitchFamily="18" charset="-127"/>
                        </a:rPr>
                        <a:t> </a:t>
                      </a:r>
                      <a:r>
                        <a:rPr kumimoji="0" lang="en-US" altLang="ko-KR" sz="700" b="0" i="0" u="none" strike="noStrike" cap="none" normalizeH="0" baseline="0" smtClean="0">
                          <a:ln>
                            <a:noFill/>
                          </a:ln>
                          <a:solidFill>
                            <a:schemeClr val="tx1"/>
                          </a:solidFill>
                          <a:effectLst/>
                          <a:latin typeface="Times New Roman" pitchFamily="18" charset="0"/>
                          <a:ea typeface="HY헤드라인M" pitchFamily="18" charset="-127"/>
                        </a:rPr>
                        <a:t>Business-oriented</a:t>
                      </a:r>
                    </a:p>
                    <a:p>
                      <a:pPr marL="0" marR="0" lvl="0" indent="0" algn="just" defTabSz="914400" rtl="0" eaLnBrk="1" fontAlgn="base" latinLnBrk="1" hangingPunct="1">
                        <a:lnSpc>
                          <a:spcPct val="150000"/>
                        </a:lnSpc>
                        <a:spcBef>
                          <a:spcPct val="0"/>
                        </a:spcBef>
                        <a:spcAft>
                          <a:spcPct val="0"/>
                        </a:spcAft>
                        <a:buClrTx/>
                        <a:buSzTx/>
                        <a:buFontTx/>
                        <a:buChar char="•"/>
                        <a:tabLst/>
                      </a:pPr>
                      <a:r>
                        <a:rPr kumimoji="0" lang="ko-KR" altLang="en-US" sz="700" b="0" i="0" u="none" strike="noStrike" cap="none" normalizeH="0" baseline="0" smtClean="0">
                          <a:ln>
                            <a:noFill/>
                          </a:ln>
                          <a:solidFill>
                            <a:schemeClr val="tx1"/>
                          </a:solidFill>
                          <a:effectLst/>
                          <a:latin typeface="Times New Roman" pitchFamily="18" charset="0"/>
                          <a:ea typeface="HY헤드라인M" pitchFamily="18" charset="-127"/>
                        </a:rPr>
                        <a:t> </a:t>
                      </a:r>
                      <a:r>
                        <a:rPr kumimoji="0" lang="en-US" altLang="ko-KR" sz="700" b="0" i="0" u="none" strike="noStrike" cap="none" normalizeH="0" baseline="0" smtClean="0">
                          <a:ln>
                            <a:noFill/>
                          </a:ln>
                          <a:solidFill>
                            <a:schemeClr val="tx1"/>
                          </a:solidFill>
                          <a:effectLst/>
                          <a:latin typeface="Times New Roman" pitchFamily="18" charset="0"/>
                          <a:ea typeface="HY헤드라인M" pitchFamily="18" charset="-127"/>
                        </a:rPr>
                        <a:t>Avoid unnecessary competition to make the international flower exhibition a success. </a:t>
                      </a:r>
                    </a:p>
                    <a:p>
                      <a:pPr marL="0" marR="0" lvl="0" indent="0" algn="just" defTabSz="914400" rtl="0" eaLnBrk="1" fontAlgn="base" latinLnBrk="1" hangingPunct="1">
                        <a:lnSpc>
                          <a:spcPct val="150000"/>
                        </a:lnSpc>
                        <a:spcBef>
                          <a:spcPct val="0"/>
                        </a:spcBef>
                        <a:spcAft>
                          <a:spcPct val="0"/>
                        </a:spcAft>
                        <a:buClrTx/>
                        <a:buSzTx/>
                        <a:buFontTx/>
                        <a:buChar char="•"/>
                        <a:tabLst/>
                      </a:pPr>
                      <a:r>
                        <a:rPr kumimoji="0" lang="ko-KR" altLang="en-US" sz="700" b="0" i="0" u="none" strike="noStrike" cap="none" normalizeH="0" baseline="0" smtClean="0">
                          <a:ln>
                            <a:noFill/>
                          </a:ln>
                          <a:solidFill>
                            <a:schemeClr val="tx1"/>
                          </a:solidFill>
                          <a:effectLst/>
                          <a:latin typeface="Times New Roman" pitchFamily="18" charset="0"/>
                          <a:ea typeface="HY헤드라인M" pitchFamily="18" charset="-127"/>
                        </a:rPr>
                        <a:t> </a:t>
                      </a:r>
                      <a:r>
                        <a:rPr kumimoji="0" lang="en-US" altLang="ko-KR" sz="700" b="0" i="0" u="none" strike="noStrike" cap="none" normalizeH="0" baseline="0" smtClean="0">
                          <a:ln>
                            <a:noFill/>
                          </a:ln>
                          <a:solidFill>
                            <a:schemeClr val="tx1"/>
                          </a:solidFill>
                          <a:effectLst/>
                          <a:latin typeface="Times New Roman" pitchFamily="18" charset="0"/>
                          <a:ea typeface="HY헤드라인M" pitchFamily="18" charset="-127"/>
                        </a:rPr>
                        <a:t>Hold  periodic meetings to exchange information when deemed necessary.</a:t>
                      </a:r>
                      <a:endParaRPr kumimoji="0" lang="ko-KR" altLang="en-US" sz="700" b="0" i="0" u="none" strike="noStrike" cap="none" normalizeH="0" baseline="0" smtClean="0">
                        <a:ln>
                          <a:noFill/>
                        </a:ln>
                        <a:solidFill>
                          <a:schemeClr val="tx1"/>
                        </a:solidFill>
                        <a:effectLst/>
                        <a:latin typeface="Times New Roman" pitchFamily="18" charset="0"/>
                        <a:ea typeface="HY헤드라인M" pitchFamily="18" charset="-127"/>
                      </a:endParaRPr>
                    </a:p>
                    <a:p>
                      <a:pPr marL="0" marR="0" lvl="0" indent="0" algn="just" defTabSz="914400" rtl="0" eaLnBrk="1" fontAlgn="base" latinLnBrk="1" hangingPunct="1">
                        <a:lnSpc>
                          <a:spcPct val="150000"/>
                        </a:lnSpc>
                        <a:spcBef>
                          <a:spcPct val="0"/>
                        </a:spcBef>
                        <a:spcAft>
                          <a:spcPct val="0"/>
                        </a:spcAft>
                        <a:buClrTx/>
                        <a:buSzTx/>
                        <a:buFontTx/>
                        <a:buChar char="•"/>
                        <a:tabLst/>
                      </a:pPr>
                      <a:r>
                        <a:rPr kumimoji="0" lang="ko-KR" altLang="en-US" sz="700" b="0" i="0" u="none" strike="noStrike" cap="none" normalizeH="0" baseline="0" smtClean="0">
                          <a:ln>
                            <a:noFill/>
                          </a:ln>
                          <a:solidFill>
                            <a:schemeClr val="tx1"/>
                          </a:solidFill>
                          <a:effectLst/>
                          <a:latin typeface="Times New Roman" pitchFamily="18" charset="0"/>
                          <a:ea typeface="HY헤드라인M" pitchFamily="18" charset="-127"/>
                        </a:rPr>
                        <a:t> </a:t>
                      </a:r>
                      <a:r>
                        <a:rPr kumimoji="0" lang="en-US" altLang="ko-KR" sz="700" b="0" i="0" u="none" strike="noStrike" cap="none" normalizeH="0" baseline="0" smtClean="0">
                          <a:ln>
                            <a:noFill/>
                          </a:ln>
                          <a:solidFill>
                            <a:schemeClr val="tx1"/>
                          </a:solidFill>
                          <a:effectLst/>
                          <a:latin typeface="Times New Roman" pitchFamily="18" charset="0"/>
                          <a:ea typeface="HY헤드라인M" pitchFamily="18" charset="-127"/>
                        </a:rPr>
                        <a:t>Attract visitors and place exhibition brochures at each exhibition (joint promotion)</a:t>
                      </a:r>
                    </a:p>
                  </a:txBody>
                  <a:tcPr marL="108000" marR="10800" marT="8996" marB="899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800100">
                <a:tc>
                  <a:txBody>
                    <a:bodyPr/>
                    <a:lstStyle/>
                    <a:p>
                      <a:pPr marL="0" marR="0" lvl="0" indent="0" algn="ctr" defTabSz="914400" rtl="0" eaLnBrk="1" fontAlgn="base" latinLnBrk="1" hangingPunct="1">
                        <a:lnSpc>
                          <a:spcPct val="15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2009. 3. 24</a:t>
                      </a:r>
                    </a:p>
                  </a:txBody>
                  <a:tcPr marL="8996" marR="8996" marT="8996" marB="899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50000"/>
                        </a:lnSpc>
                        <a:spcBef>
                          <a:spcPct val="0"/>
                        </a:spcBef>
                        <a:spcAft>
                          <a:spcPct val="0"/>
                        </a:spcAft>
                        <a:buClrTx/>
                        <a:buSzTx/>
                        <a:buFontTx/>
                        <a:buNone/>
                        <a:tabLst/>
                      </a:pPr>
                      <a:r>
                        <a:rPr kumimoji="0" lang="en-US" altLang="ko-KR" sz="700" b="0" i="0" u="none" strike="noStrike" cap="none" normalizeH="0" baseline="0" smtClean="0">
                          <a:ln>
                            <a:noFill/>
                          </a:ln>
                          <a:solidFill>
                            <a:schemeClr val="tx1"/>
                          </a:solidFill>
                          <a:effectLst/>
                          <a:latin typeface="Times New Roman" pitchFamily="18" charset="0"/>
                          <a:ea typeface="HY헤드라인M" pitchFamily="18" charset="-127"/>
                        </a:rPr>
                        <a:t>2009 World Ceramic Expo</a:t>
                      </a:r>
                      <a:endParaRPr kumimoji="0" lang="ko-KR" altLang="en-US" sz="700" b="0" i="0" u="none" strike="noStrike" cap="none" normalizeH="0" baseline="0" smtClean="0">
                        <a:ln>
                          <a:noFill/>
                        </a:ln>
                        <a:solidFill>
                          <a:schemeClr val="tx1"/>
                        </a:solidFill>
                        <a:effectLst/>
                        <a:latin typeface="Times New Roman" pitchFamily="18" charset="0"/>
                        <a:ea typeface="HY헤드라인M" pitchFamily="18" charset="-127"/>
                      </a:endParaRPr>
                    </a:p>
                  </a:txBody>
                  <a:tcPr marL="8996" marR="8996" marT="8996" marB="899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1" hangingPunct="1">
                        <a:lnSpc>
                          <a:spcPct val="150000"/>
                        </a:lnSpc>
                        <a:spcBef>
                          <a:spcPct val="0"/>
                        </a:spcBef>
                        <a:spcAft>
                          <a:spcPct val="0"/>
                        </a:spcAft>
                        <a:buClrTx/>
                        <a:buSzTx/>
                        <a:buFontTx/>
                        <a:buChar char="•"/>
                        <a:tabLst/>
                      </a:pPr>
                      <a:r>
                        <a:rPr kumimoji="0" lang="ko-KR" altLang="en-US" sz="700" b="0" i="0" u="none" strike="noStrike" cap="none" normalizeH="0" baseline="0" smtClean="0">
                          <a:ln>
                            <a:noFill/>
                          </a:ln>
                          <a:solidFill>
                            <a:schemeClr val="tx1"/>
                          </a:solidFill>
                          <a:effectLst/>
                          <a:latin typeface="Times New Roman" pitchFamily="18" charset="0"/>
                          <a:ea typeface="HY헤드라인M" pitchFamily="18" charset="-127"/>
                        </a:rPr>
                        <a:t> </a:t>
                      </a:r>
                      <a:r>
                        <a:rPr kumimoji="0" lang="en-US" altLang="ko-KR" sz="700" b="0" i="0" u="none" strike="noStrike" cap="none" normalizeH="0" baseline="0" smtClean="0">
                          <a:ln>
                            <a:noFill/>
                          </a:ln>
                          <a:solidFill>
                            <a:schemeClr val="tx1"/>
                          </a:solidFill>
                          <a:effectLst/>
                          <a:latin typeface="Times New Roman" pitchFamily="18" charset="0"/>
                          <a:ea typeface="HY헤드라인M" pitchFamily="18" charset="-127"/>
                        </a:rPr>
                        <a:t>50% discount for those with entrance tickets to the Flower Exhibition</a:t>
                      </a:r>
                    </a:p>
                    <a:p>
                      <a:pPr marL="0" marR="0" lvl="0" indent="0" algn="just" defTabSz="914400" rtl="0" eaLnBrk="1" fontAlgn="base" latinLnBrk="1" hangingPunct="1">
                        <a:lnSpc>
                          <a:spcPct val="150000"/>
                        </a:lnSpc>
                        <a:spcBef>
                          <a:spcPct val="0"/>
                        </a:spcBef>
                        <a:spcAft>
                          <a:spcPct val="0"/>
                        </a:spcAft>
                        <a:buClrTx/>
                        <a:buSzTx/>
                        <a:buFontTx/>
                        <a:buChar char="•"/>
                        <a:tabLst/>
                      </a:pPr>
                      <a:r>
                        <a:rPr kumimoji="0" lang="en-US" altLang="ko-KR" sz="700" b="0" i="0" u="none" strike="noStrike" cap="none" normalizeH="0" baseline="0" smtClean="0">
                          <a:ln>
                            <a:noFill/>
                          </a:ln>
                          <a:solidFill>
                            <a:schemeClr val="tx1"/>
                          </a:solidFill>
                          <a:effectLst/>
                          <a:latin typeface="Times New Roman" pitchFamily="18" charset="0"/>
                          <a:ea typeface="HY헤드라인M" pitchFamily="18" charset="-127"/>
                        </a:rPr>
                        <a:t> Free entrance to Chungnam students on field trips and experience studies.</a:t>
                      </a:r>
                    </a:p>
                    <a:p>
                      <a:pPr marL="0" marR="0" lvl="0" indent="0" algn="just" defTabSz="914400" rtl="0" eaLnBrk="1" fontAlgn="base" latinLnBrk="1" hangingPunct="1">
                        <a:lnSpc>
                          <a:spcPct val="150000"/>
                        </a:lnSpc>
                        <a:spcBef>
                          <a:spcPct val="0"/>
                        </a:spcBef>
                        <a:spcAft>
                          <a:spcPct val="0"/>
                        </a:spcAft>
                        <a:buClrTx/>
                        <a:buSzTx/>
                        <a:buFontTx/>
                        <a:buChar char="•"/>
                        <a:tabLst/>
                      </a:pPr>
                      <a:r>
                        <a:rPr kumimoji="0" lang="en-US" altLang="ko-KR" sz="700" b="0" i="0" u="none" strike="noStrike" cap="none" normalizeH="0" baseline="0" smtClean="0">
                          <a:ln>
                            <a:noFill/>
                          </a:ln>
                          <a:solidFill>
                            <a:schemeClr val="tx1"/>
                          </a:solidFill>
                          <a:effectLst/>
                          <a:latin typeface="Times New Roman" pitchFamily="18" charset="0"/>
                          <a:ea typeface="HY헤드라인M" pitchFamily="18" charset="-127"/>
                        </a:rPr>
                        <a:t> Established a PR tower at the exhibition site. </a:t>
                      </a:r>
                    </a:p>
                    <a:p>
                      <a:pPr marL="0" marR="0" lvl="0" indent="0" algn="just" defTabSz="914400" rtl="0" eaLnBrk="1" fontAlgn="base" latinLnBrk="1" hangingPunct="1">
                        <a:lnSpc>
                          <a:spcPct val="150000"/>
                        </a:lnSpc>
                        <a:spcBef>
                          <a:spcPct val="0"/>
                        </a:spcBef>
                        <a:spcAft>
                          <a:spcPct val="0"/>
                        </a:spcAft>
                        <a:buClrTx/>
                        <a:buSzTx/>
                        <a:buFontTx/>
                        <a:buChar char="•"/>
                        <a:tabLst/>
                      </a:pPr>
                      <a:r>
                        <a:rPr kumimoji="0" lang="en-US" altLang="ko-KR" sz="700" b="0" i="0" u="none" strike="noStrike" cap="none" normalizeH="0" baseline="0" smtClean="0">
                          <a:ln>
                            <a:noFill/>
                          </a:ln>
                          <a:solidFill>
                            <a:schemeClr val="tx1"/>
                          </a:solidFill>
                          <a:effectLst/>
                          <a:latin typeface="Times New Roman" pitchFamily="18" charset="0"/>
                          <a:ea typeface="HY헤드라인M" pitchFamily="18" charset="-127"/>
                        </a:rPr>
                        <a:t> Ticket sales at the Provincial Office. </a:t>
                      </a:r>
                      <a:endParaRPr kumimoji="0" lang="ko-KR" altLang="en-US" sz="700" b="0" i="0" u="none" strike="noStrike" cap="none" normalizeH="0" baseline="0" smtClean="0">
                        <a:ln>
                          <a:noFill/>
                        </a:ln>
                        <a:solidFill>
                          <a:schemeClr val="tx1"/>
                        </a:solidFill>
                        <a:effectLst/>
                        <a:latin typeface="Times New Roman" pitchFamily="18" charset="0"/>
                        <a:ea typeface="HY헤드라인M" pitchFamily="18" charset="-127"/>
                      </a:endParaRPr>
                    </a:p>
                  </a:txBody>
                  <a:tcPr marL="108000" marR="10800" marT="8996" marB="899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900113">
                <a:tc>
                  <a:txBody>
                    <a:bodyPr/>
                    <a:lstStyle/>
                    <a:p>
                      <a:pPr marL="0" marR="0" lvl="0" indent="0" algn="ctr" defTabSz="914400" rtl="0" eaLnBrk="1" fontAlgn="base" latinLnBrk="1" hangingPunct="1">
                        <a:lnSpc>
                          <a:spcPct val="15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2009. 3. 25</a:t>
                      </a:r>
                    </a:p>
                  </a:txBody>
                  <a:tcPr marL="8996" marR="8996" marT="8996" marB="899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50000"/>
                        </a:lnSpc>
                        <a:spcBef>
                          <a:spcPct val="0"/>
                        </a:spcBef>
                        <a:spcAft>
                          <a:spcPct val="0"/>
                        </a:spcAft>
                        <a:buClrTx/>
                        <a:buSzTx/>
                        <a:buFontTx/>
                        <a:buNone/>
                        <a:tabLst/>
                      </a:pPr>
                      <a:r>
                        <a:rPr kumimoji="0" lang="en-US" altLang="ko-KR" sz="700" b="0" i="0" u="none" strike="noStrike" cap="none" normalizeH="0" baseline="0" smtClean="0">
                          <a:ln>
                            <a:noFill/>
                          </a:ln>
                          <a:solidFill>
                            <a:schemeClr val="tx1"/>
                          </a:solidFill>
                          <a:effectLst/>
                          <a:latin typeface="Times New Roman" pitchFamily="18" charset="0"/>
                          <a:ea typeface="HY헤드라인M" pitchFamily="18" charset="-127"/>
                        </a:rPr>
                        <a:t>Daejeon Prosecutor’s Office</a:t>
                      </a:r>
                      <a:endParaRPr kumimoji="0" lang="ko-KR" altLang="en-US" sz="700" b="0" i="0" u="none" strike="noStrike" cap="none" normalizeH="0" baseline="0" smtClean="0">
                        <a:ln>
                          <a:noFill/>
                        </a:ln>
                        <a:solidFill>
                          <a:schemeClr val="tx1"/>
                        </a:solidFill>
                        <a:effectLst/>
                        <a:latin typeface="Times New Roman" pitchFamily="18" charset="0"/>
                        <a:ea typeface="HY헤드라인M" pitchFamily="18" charset="-127"/>
                      </a:endParaRPr>
                    </a:p>
                  </a:txBody>
                  <a:tcPr marL="8996" marR="8996" marT="8996" marB="899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1" hangingPunct="1">
                        <a:lnSpc>
                          <a:spcPct val="150000"/>
                        </a:lnSpc>
                        <a:spcBef>
                          <a:spcPct val="0"/>
                        </a:spcBef>
                        <a:spcAft>
                          <a:spcPct val="0"/>
                        </a:spcAft>
                        <a:buClrTx/>
                        <a:buSzTx/>
                        <a:buFontTx/>
                        <a:buChar char="•"/>
                        <a:tabLst/>
                      </a:pPr>
                      <a:r>
                        <a:rPr kumimoji="0" lang="ko-KR" altLang="en-US" sz="700" b="0" i="0" u="none" strike="noStrike" cap="none" normalizeH="0" baseline="0" smtClean="0">
                          <a:ln>
                            <a:noFill/>
                          </a:ln>
                          <a:solidFill>
                            <a:schemeClr val="tx1"/>
                          </a:solidFill>
                          <a:effectLst/>
                          <a:latin typeface="Times New Roman" pitchFamily="18" charset="0"/>
                          <a:ea typeface="HY헤드라인M" pitchFamily="18" charset="-127"/>
                        </a:rPr>
                        <a:t> </a:t>
                      </a:r>
                      <a:r>
                        <a:rPr kumimoji="0" lang="en-US" altLang="ko-KR" sz="700" b="0" i="0" u="none" strike="noStrike" cap="none" normalizeH="0" baseline="0" smtClean="0">
                          <a:ln>
                            <a:noFill/>
                          </a:ln>
                          <a:solidFill>
                            <a:schemeClr val="tx1"/>
                          </a:solidFill>
                          <a:effectLst/>
                          <a:latin typeface="Times New Roman" pitchFamily="18" charset="0"/>
                          <a:ea typeface="HY헤드라인M" pitchFamily="18" charset="-127"/>
                        </a:rPr>
                        <a:t>Monitor criminal offenses targeted at visitors during the exhibition open period. </a:t>
                      </a:r>
                    </a:p>
                    <a:p>
                      <a:pPr marL="0" marR="0" lvl="0" indent="0" algn="just" defTabSz="914400" rtl="0" eaLnBrk="1" fontAlgn="base" latinLnBrk="1" hangingPunct="1">
                        <a:lnSpc>
                          <a:spcPct val="150000"/>
                        </a:lnSpc>
                        <a:spcBef>
                          <a:spcPct val="0"/>
                        </a:spcBef>
                        <a:spcAft>
                          <a:spcPct val="0"/>
                        </a:spcAft>
                        <a:buClrTx/>
                        <a:buSzTx/>
                        <a:buFontTx/>
                        <a:buChar char="•"/>
                        <a:tabLst/>
                      </a:pPr>
                      <a:r>
                        <a:rPr kumimoji="0" lang="en-US" altLang="ko-KR" sz="700" b="0" i="0" u="none" strike="noStrike" cap="none" normalizeH="0" baseline="0" smtClean="0">
                          <a:ln>
                            <a:noFill/>
                          </a:ln>
                          <a:solidFill>
                            <a:schemeClr val="tx1"/>
                          </a:solidFill>
                          <a:effectLst/>
                          <a:latin typeface="Times New Roman" pitchFamily="18" charset="0"/>
                          <a:ea typeface="HY헤드라인M" pitchFamily="18" charset="-127"/>
                        </a:rPr>
                        <a:t>Establish law and order. Prevent criminal acts.</a:t>
                      </a:r>
                    </a:p>
                    <a:p>
                      <a:pPr marL="0" marR="0" lvl="0" indent="0" algn="just" defTabSz="914400" rtl="0" eaLnBrk="1" fontAlgn="base" latinLnBrk="1" hangingPunct="1">
                        <a:lnSpc>
                          <a:spcPct val="150000"/>
                        </a:lnSpc>
                        <a:spcBef>
                          <a:spcPct val="0"/>
                        </a:spcBef>
                        <a:spcAft>
                          <a:spcPct val="0"/>
                        </a:spcAft>
                        <a:buClrTx/>
                        <a:buSzTx/>
                        <a:buFontTx/>
                        <a:buChar char="•"/>
                        <a:tabLst/>
                      </a:pPr>
                      <a:r>
                        <a:rPr kumimoji="0" lang="ko-KR" altLang="en-US" sz="700" b="0" i="0" u="none" strike="noStrike" cap="none" normalizeH="0" baseline="0" smtClean="0">
                          <a:ln>
                            <a:noFill/>
                          </a:ln>
                          <a:solidFill>
                            <a:schemeClr val="tx1"/>
                          </a:solidFill>
                          <a:effectLst/>
                          <a:latin typeface="Times New Roman" pitchFamily="18" charset="0"/>
                          <a:ea typeface="HY헤드라인M" pitchFamily="18" charset="-127"/>
                        </a:rPr>
                        <a:t> </a:t>
                      </a:r>
                      <a:r>
                        <a:rPr kumimoji="0" lang="en-US" altLang="ko-KR" sz="700" b="0" i="0" u="none" strike="noStrike" cap="none" normalizeH="0" baseline="0" smtClean="0">
                          <a:ln>
                            <a:noFill/>
                          </a:ln>
                          <a:solidFill>
                            <a:schemeClr val="tx1"/>
                          </a:solidFill>
                          <a:effectLst/>
                          <a:latin typeface="Times New Roman" pitchFamily="18" charset="0"/>
                          <a:ea typeface="HY헤드라인M" pitchFamily="18" charset="-127"/>
                        </a:rPr>
                        <a:t>Cooperate in supporting victims of crimes. </a:t>
                      </a:r>
                      <a:endParaRPr kumimoji="0" lang="ko-KR" altLang="en-US" sz="700" b="0" i="0" u="none" strike="noStrike" cap="none" normalizeH="0" baseline="0" smtClean="0">
                        <a:ln>
                          <a:noFill/>
                        </a:ln>
                        <a:solidFill>
                          <a:schemeClr val="tx1"/>
                        </a:solidFill>
                        <a:effectLst/>
                        <a:latin typeface="Times New Roman" pitchFamily="18" charset="0"/>
                        <a:ea typeface="HY헤드라인M" pitchFamily="18" charset="-127"/>
                      </a:endParaRPr>
                    </a:p>
                    <a:p>
                      <a:pPr marL="0" marR="0" lvl="0" indent="0" algn="just" defTabSz="914400" rtl="0" eaLnBrk="1" fontAlgn="base" latinLnBrk="1" hangingPunct="1">
                        <a:lnSpc>
                          <a:spcPct val="150000"/>
                        </a:lnSpc>
                        <a:spcBef>
                          <a:spcPct val="0"/>
                        </a:spcBef>
                        <a:spcAft>
                          <a:spcPct val="0"/>
                        </a:spcAft>
                        <a:buClrTx/>
                        <a:buSzTx/>
                        <a:buFontTx/>
                        <a:buChar char="•"/>
                        <a:tabLst/>
                      </a:pPr>
                      <a:r>
                        <a:rPr kumimoji="0" lang="ko-KR" altLang="en-US" sz="700" b="0" i="0" u="none" strike="noStrike" cap="none" normalizeH="0" baseline="0" smtClean="0">
                          <a:ln>
                            <a:noFill/>
                          </a:ln>
                          <a:solidFill>
                            <a:schemeClr val="tx1"/>
                          </a:solidFill>
                          <a:effectLst/>
                          <a:latin typeface="Times New Roman" pitchFamily="18" charset="0"/>
                          <a:ea typeface="HY헤드라인M" pitchFamily="18" charset="-127"/>
                        </a:rPr>
                        <a:t> </a:t>
                      </a:r>
                      <a:r>
                        <a:rPr kumimoji="0" lang="en-US" altLang="ko-KR" sz="700" b="0" i="0" u="none" strike="noStrike" cap="none" normalizeH="0" baseline="0" smtClean="0">
                          <a:ln>
                            <a:noFill/>
                          </a:ln>
                          <a:solidFill>
                            <a:schemeClr val="tx1"/>
                          </a:solidFill>
                          <a:effectLst/>
                          <a:latin typeface="Times New Roman" pitchFamily="18" charset="0"/>
                          <a:ea typeface="HY헤드라인M" pitchFamily="18" charset="-127"/>
                        </a:rPr>
                        <a:t>Support from the Ministry of Justice and Supreme Prosecutor’s Office and its affiliated offices in PR</a:t>
                      </a:r>
                      <a:endParaRPr kumimoji="0" lang="ko-KR" altLang="en-US" sz="700" b="0" i="0" u="none" strike="noStrike" cap="none" normalizeH="0" baseline="0" smtClean="0">
                        <a:ln>
                          <a:noFill/>
                        </a:ln>
                        <a:solidFill>
                          <a:schemeClr val="tx1"/>
                        </a:solidFill>
                        <a:effectLst/>
                        <a:latin typeface="Times New Roman" pitchFamily="18" charset="0"/>
                        <a:ea typeface="HY헤드라인M" pitchFamily="18" charset="-127"/>
                      </a:endParaRPr>
                    </a:p>
                  </a:txBody>
                  <a:tcPr marL="108000" marR="10800" marT="8996" marB="899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711200">
                <a:tc>
                  <a:txBody>
                    <a:bodyPr/>
                    <a:lstStyle/>
                    <a:p>
                      <a:pPr marL="0" marR="0" lvl="0" indent="0" algn="ctr" defTabSz="914400" rtl="0" eaLnBrk="1" fontAlgn="base" latinLnBrk="1" hangingPunct="1">
                        <a:lnSpc>
                          <a:spcPct val="15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2009. 3. 27</a:t>
                      </a:r>
                    </a:p>
                  </a:txBody>
                  <a:tcPr marL="8996" marR="8996" marT="8996" marB="899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50000"/>
                        </a:lnSpc>
                        <a:spcBef>
                          <a:spcPct val="0"/>
                        </a:spcBef>
                        <a:spcAft>
                          <a:spcPct val="0"/>
                        </a:spcAft>
                        <a:buClrTx/>
                        <a:buSzTx/>
                        <a:buFontTx/>
                        <a:buNone/>
                        <a:tabLst/>
                      </a:pPr>
                      <a:r>
                        <a:rPr kumimoji="0" lang="en-US" altLang="ko-KR" sz="700" b="0" i="0" u="none" strike="noStrike" cap="none" normalizeH="0" baseline="0" smtClean="0">
                          <a:ln>
                            <a:noFill/>
                          </a:ln>
                          <a:solidFill>
                            <a:schemeClr val="tx1"/>
                          </a:solidFill>
                          <a:effectLst/>
                          <a:latin typeface="Times New Roman" pitchFamily="18" charset="0"/>
                          <a:ea typeface="HY헤드라인M" pitchFamily="18" charset="-127"/>
                        </a:rPr>
                        <a:t>2009 Incheon Global Fair and Festival</a:t>
                      </a:r>
                    </a:p>
                  </a:txBody>
                  <a:tcPr marL="8996" marR="8996" marT="8996" marB="899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1" hangingPunct="1">
                        <a:lnSpc>
                          <a:spcPct val="150000"/>
                        </a:lnSpc>
                        <a:spcBef>
                          <a:spcPct val="0"/>
                        </a:spcBef>
                        <a:spcAft>
                          <a:spcPct val="0"/>
                        </a:spcAft>
                        <a:buClrTx/>
                        <a:buSzTx/>
                        <a:buFontTx/>
                        <a:buChar char="•"/>
                        <a:tabLst/>
                      </a:pPr>
                      <a:r>
                        <a:rPr kumimoji="0" lang="ko-KR" altLang="en-US" sz="700" b="0" i="0" u="none" strike="noStrike" cap="none" normalizeH="0" baseline="0" smtClean="0">
                          <a:ln>
                            <a:noFill/>
                          </a:ln>
                          <a:solidFill>
                            <a:schemeClr val="tx1"/>
                          </a:solidFill>
                          <a:effectLst/>
                          <a:latin typeface="Times New Roman" pitchFamily="18" charset="0"/>
                          <a:ea typeface="HY헤드라인M" pitchFamily="18" charset="-127"/>
                        </a:rPr>
                        <a:t> </a:t>
                      </a:r>
                      <a:r>
                        <a:rPr kumimoji="0" lang="en-US" altLang="ko-KR" sz="700" b="0" i="0" u="none" strike="noStrike" cap="none" normalizeH="0" baseline="0" smtClean="0">
                          <a:ln>
                            <a:noFill/>
                          </a:ln>
                          <a:solidFill>
                            <a:schemeClr val="tx1"/>
                          </a:solidFill>
                          <a:effectLst/>
                          <a:latin typeface="Times New Roman" pitchFamily="18" charset="0"/>
                          <a:ea typeface="HY헤드라인M" pitchFamily="18" charset="-127"/>
                        </a:rPr>
                        <a:t>Purchase of 2009 Korea Floritopia tickets.</a:t>
                      </a:r>
                    </a:p>
                    <a:p>
                      <a:pPr marL="0" marR="0" lvl="0" indent="0" algn="just" defTabSz="914400" rtl="0" eaLnBrk="1" fontAlgn="base" latinLnBrk="1" hangingPunct="1">
                        <a:lnSpc>
                          <a:spcPct val="150000"/>
                        </a:lnSpc>
                        <a:spcBef>
                          <a:spcPct val="0"/>
                        </a:spcBef>
                        <a:spcAft>
                          <a:spcPct val="0"/>
                        </a:spcAft>
                        <a:buClrTx/>
                        <a:buSzTx/>
                        <a:buFontTx/>
                        <a:buChar char="•"/>
                        <a:tabLst/>
                      </a:pPr>
                      <a:r>
                        <a:rPr kumimoji="0" lang="ko-KR" altLang="en-US" sz="700" b="0" i="0" u="none" strike="noStrike" cap="none" normalizeH="0" baseline="0" smtClean="0">
                          <a:ln>
                            <a:noFill/>
                          </a:ln>
                          <a:solidFill>
                            <a:schemeClr val="tx1"/>
                          </a:solidFill>
                          <a:effectLst/>
                          <a:latin typeface="Times New Roman" pitchFamily="18" charset="0"/>
                          <a:ea typeface="HY헤드라인M" pitchFamily="18" charset="-127"/>
                        </a:rPr>
                        <a:t> </a:t>
                      </a:r>
                      <a:r>
                        <a:rPr kumimoji="0" lang="en-US" altLang="ko-KR" sz="700" b="0" i="0" u="none" strike="noStrike" cap="none" normalizeH="0" baseline="0" smtClean="0">
                          <a:ln>
                            <a:noFill/>
                          </a:ln>
                          <a:solidFill>
                            <a:schemeClr val="tx1"/>
                          </a:solidFill>
                          <a:effectLst/>
                          <a:latin typeface="Times New Roman" pitchFamily="18" charset="0"/>
                          <a:ea typeface="HY헤드라인M" pitchFamily="18" charset="-127"/>
                        </a:rPr>
                        <a:t>PR of the flower exhibition through municipal broadcasting</a:t>
                      </a:r>
                    </a:p>
                    <a:p>
                      <a:pPr marL="0" marR="0" lvl="0" indent="0" algn="just" defTabSz="914400" rtl="0" eaLnBrk="1" fontAlgn="base" latinLnBrk="1" hangingPunct="1">
                        <a:lnSpc>
                          <a:spcPct val="150000"/>
                        </a:lnSpc>
                        <a:spcBef>
                          <a:spcPct val="0"/>
                        </a:spcBef>
                        <a:spcAft>
                          <a:spcPct val="0"/>
                        </a:spcAft>
                        <a:buClrTx/>
                        <a:buSzTx/>
                        <a:buFontTx/>
                        <a:buChar char="•"/>
                        <a:tabLst/>
                      </a:pPr>
                      <a:r>
                        <a:rPr kumimoji="0" lang="ko-KR" altLang="en-US" sz="700" b="0" i="0" u="none" strike="noStrike" cap="none" normalizeH="0" baseline="0" smtClean="0">
                          <a:ln>
                            <a:noFill/>
                          </a:ln>
                          <a:solidFill>
                            <a:schemeClr val="tx1"/>
                          </a:solidFill>
                          <a:effectLst/>
                          <a:latin typeface="Times New Roman" pitchFamily="18" charset="0"/>
                          <a:ea typeface="HY헤드라인M" pitchFamily="18" charset="-127"/>
                        </a:rPr>
                        <a:t> </a:t>
                      </a:r>
                      <a:r>
                        <a:rPr kumimoji="0" lang="en-US" altLang="ko-KR" sz="700" b="0" i="0" u="none" strike="noStrike" cap="none" normalizeH="0" baseline="0" smtClean="0">
                          <a:ln>
                            <a:noFill/>
                          </a:ln>
                          <a:solidFill>
                            <a:schemeClr val="tx1"/>
                          </a:solidFill>
                          <a:effectLst/>
                          <a:latin typeface="Times New Roman" pitchFamily="18" charset="0"/>
                          <a:ea typeface="HY헤드라인M" pitchFamily="18" charset="-127"/>
                        </a:rPr>
                        <a:t>conduct experience studies by sending students to the Incheon Global Fair and  </a:t>
                      </a:r>
                    </a:p>
                    <a:p>
                      <a:pPr marL="0" marR="0" lvl="0" indent="0" algn="just" defTabSz="914400" rtl="0" eaLnBrk="1" fontAlgn="base" latinLnBrk="1" hangingPunct="1">
                        <a:lnSpc>
                          <a:spcPct val="150000"/>
                        </a:lnSpc>
                        <a:spcBef>
                          <a:spcPct val="0"/>
                        </a:spcBef>
                        <a:spcAft>
                          <a:spcPct val="0"/>
                        </a:spcAft>
                        <a:buClrTx/>
                        <a:buSzTx/>
                        <a:buFontTx/>
                        <a:buNone/>
                        <a:tabLst/>
                      </a:pPr>
                      <a:r>
                        <a:rPr kumimoji="0" lang="en-US" altLang="ko-KR" sz="700" b="0" i="0" u="none" strike="noStrike" cap="none" normalizeH="0" baseline="0" smtClean="0">
                          <a:ln>
                            <a:noFill/>
                          </a:ln>
                          <a:solidFill>
                            <a:schemeClr val="tx1"/>
                          </a:solidFill>
                          <a:effectLst/>
                          <a:latin typeface="Times New Roman" pitchFamily="18" charset="0"/>
                          <a:ea typeface="HY헤드라인M" pitchFamily="18" charset="-127"/>
                        </a:rPr>
                        <a:t>Festival</a:t>
                      </a:r>
                      <a:r>
                        <a:rPr kumimoji="0" lang="ko-KR" altLang="en-US" sz="700" b="0" i="0" u="none" strike="noStrike" cap="none" normalizeH="0" baseline="0" smtClean="0">
                          <a:ln>
                            <a:noFill/>
                          </a:ln>
                          <a:solidFill>
                            <a:schemeClr val="tx1"/>
                          </a:solidFill>
                          <a:effectLst/>
                          <a:latin typeface="Times New Roman" pitchFamily="18" charset="0"/>
                          <a:ea typeface="HY헤드라인M" pitchFamily="18" charset="-127"/>
                        </a:rPr>
                        <a:t> </a:t>
                      </a:r>
                    </a:p>
                  </a:txBody>
                  <a:tcPr marL="108000" marR="10800" marT="8996" marB="899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1" fontAlgn="base" latinLnBrk="1" hangingPunct="1">
                        <a:lnSpc>
                          <a:spcPct val="15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2009. 4. 1</a:t>
                      </a:r>
                    </a:p>
                  </a:txBody>
                  <a:tcPr marL="8996" marR="8996" marT="8996" marB="899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50000"/>
                        </a:lnSpc>
                        <a:spcBef>
                          <a:spcPct val="0"/>
                        </a:spcBef>
                        <a:spcAft>
                          <a:spcPct val="0"/>
                        </a:spcAft>
                        <a:buClrTx/>
                        <a:buSzTx/>
                        <a:buFontTx/>
                        <a:buNone/>
                        <a:tabLst/>
                      </a:pPr>
                      <a:r>
                        <a:rPr kumimoji="0" lang="en-US" altLang="ko-KR" sz="700" b="0" i="0" u="none" strike="noStrike" cap="none" normalizeH="0" baseline="0" smtClean="0">
                          <a:ln>
                            <a:noFill/>
                          </a:ln>
                          <a:solidFill>
                            <a:schemeClr val="tx1"/>
                          </a:solidFill>
                          <a:effectLst/>
                          <a:latin typeface="Times New Roman" pitchFamily="18" charset="0"/>
                          <a:ea typeface="HY헤드라인M" pitchFamily="18" charset="-127"/>
                        </a:rPr>
                        <a:t>Chollipo Arboretum</a:t>
                      </a:r>
                    </a:p>
                  </a:txBody>
                  <a:tcPr marL="8996" marR="8996" marT="8996" marB="899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1" hangingPunct="1">
                        <a:lnSpc>
                          <a:spcPct val="150000"/>
                        </a:lnSpc>
                        <a:spcBef>
                          <a:spcPct val="0"/>
                        </a:spcBef>
                        <a:spcAft>
                          <a:spcPct val="0"/>
                        </a:spcAft>
                        <a:buClrTx/>
                        <a:buSzTx/>
                        <a:buFontTx/>
                        <a:buChar char="•"/>
                        <a:tabLst/>
                      </a:pPr>
                      <a:r>
                        <a:rPr kumimoji="0" lang="ko-KR" altLang="en-US" sz="700" b="0" i="0" u="none" strike="noStrike" cap="none" normalizeH="0" baseline="0" smtClean="0">
                          <a:ln>
                            <a:noFill/>
                          </a:ln>
                          <a:solidFill>
                            <a:schemeClr val="tx1"/>
                          </a:solidFill>
                          <a:effectLst/>
                          <a:latin typeface="Times New Roman" pitchFamily="18" charset="0"/>
                          <a:ea typeface="HY헤드라인M" pitchFamily="18" charset="-127"/>
                        </a:rPr>
                        <a:t> </a:t>
                      </a:r>
                      <a:r>
                        <a:rPr kumimoji="0" lang="en-US" altLang="ko-KR" sz="700" b="0" i="0" u="none" strike="noStrike" cap="none" normalizeH="0" baseline="0" smtClean="0">
                          <a:ln>
                            <a:noFill/>
                          </a:ln>
                          <a:solidFill>
                            <a:schemeClr val="tx1"/>
                          </a:solidFill>
                          <a:effectLst/>
                          <a:latin typeface="Times New Roman" pitchFamily="18" charset="0"/>
                          <a:ea typeface="HY헤드라인M" pitchFamily="18" charset="-127"/>
                        </a:rPr>
                        <a:t>Entrance discount and prolonged opening hours during the exhibition period</a:t>
                      </a:r>
                      <a:r>
                        <a:rPr kumimoji="0" lang="ko-KR" altLang="en-US" sz="700" b="0" i="0" u="none" strike="noStrike" cap="none" normalizeH="0" baseline="0" smtClean="0">
                          <a:ln>
                            <a:noFill/>
                          </a:ln>
                          <a:solidFill>
                            <a:schemeClr val="tx1"/>
                          </a:solidFill>
                          <a:effectLst/>
                          <a:latin typeface="Times New Roman" pitchFamily="18" charset="0"/>
                          <a:ea typeface="HY헤드라인M" pitchFamily="18" charset="-127"/>
                        </a:rPr>
                        <a:t> </a:t>
                      </a:r>
                      <a:endParaRPr kumimoji="0" lang="en-US" altLang="ko-KR" sz="700" b="0" i="0" u="none" strike="noStrike" cap="none" normalizeH="0" baseline="0" smtClean="0">
                        <a:ln>
                          <a:noFill/>
                        </a:ln>
                        <a:solidFill>
                          <a:schemeClr val="tx1"/>
                        </a:solidFill>
                        <a:effectLst/>
                        <a:latin typeface="Times New Roman" pitchFamily="18" charset="0"/>
                        <a:ea typeface="HY헤드라인M" pitchFamily="18" charset="-127"/>
                      </a:endParaRPr>
                    </a:p>
                    <a:p>
                      <a:pPr marL="0" marR="0" lvl="0" indent="0" algn="just" defTabSz="914400" rtl="0" eaLnBrk="1" fontAlgn="base" latinLnBrk="1" hangingPunct="1">
                        <a:lnSpc>
                          <a:spcPct val="150000"/>
                        </a:lnSpc>
                        <a:spcBef>
                          <a:spcPct val="0"/>
                        </a:spcBef>
                        <a:spcAft>
                          <a:spcPct val="0"/>
                        </a:spcAft>
                        <a:buClrTx/>
                        <a:buSzTx/>
                        <a:buFontTx/>
                        <a:buChar char="•"/>
                        <a:tabLst/>
                      </a:pPr>
                      <a:r>
                        <a:rPr kumimoji="0" lang="ko-KR" altLang="en-US" sz="700" b="0" i="0" u="none" strike="noStrike" cap="none" normalizeH="0" baseline="0" smtClean="0">
                          <a:ln>
                            <a:noFill/>
                          </a:ln>
                          <a:solidFill>
                            <a:schemeClr val="tx1"/>
                          </a:solidFill>
                          <a:effectLst/>
                          <a:latin typeface="Times New Roman" pitchFamily="18" charset="0"/>
                          <a:ea typeface="HY헤드라인M" pitchFamily="18" charset="-127"/>
                        </a:rPr>
                        <a:t> </a:t>
                      </a:r>
                      <a:r>
                        <a:rPr kumimoji="0" lang="en-US" altLang="ko-KR" sz="700" b="0" i="0" u="none" strike="noStrike" cap="none" normalizeH="0" baseline="0" smtClean="0">
                          <a:ln>
                            <a:noFill/>
                          </a:ln>
                          <a:solidFill>
                            <a:schemeClr val="tx1"/>
                          </a:solidFill>
                          <a:effectLst/>
                          <a:latin typeface="Times New Roman" pitchFamily="18" charset="0"/>
                          <a:ea typeface="HY헤드라인M" pitchFamily="18" charset="-127"/>
                        </a:rPr>
                        <a:t>To promote economic recovery in the oil-polluted western coast. </a:t>
                      </a:r>
                    </a:p>
                  </a:txBody>
                  <a:tcPr marL="108000" marR="10800" marT="8996" marB="899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5333" name="Rectangle 1"/>
          <p:cNvSpPr>
            <a:spLocks noChangeArrowheads="1"/>
          </p:cNvSpPr>
          <p:nvPr/>
        </p:nvSpPr>
        <p:spPr bwMode="auto">
          <a:xfrm>
            <a:off x="0" y="0"/>
            <a:ext cx="6858000" cy="173038"/>
          </a:xfrm>
          <a:prstGeom prst="rect">
            <a:avLst/>
          </a:prstGeom>
          <a:noFill/>
          <a:ln w="9525">
            <a:noFill/>
            <a:miter lim="800000"/>
            <a:headEnd/>
            <a:tailEnd/>
          </a:ln>
        </p:spPr>
        <p:txBody>
          <a:bodyPr lIns="0" tIns="0" rIns="0" bIns="0" anchor="ctr">
            <a:spAutoFit/>
          </a:bodyPr>
          <a:lstStyle/>
          <a:p>
            <a:pPr algn="ctr" eaLnBrk="0" hangingPunct="0">
              <a:lnSpc>
                <a:spcPct val="140000"/>
              </a:lnSpc>
            </a:pPr>
            <a:endParaRPr lang="ko-KR" altLang="ko-KR" sz="800"/>
          </a:p>
        </p:txBody>
      </p:sp>
      <p:sp>
        <p:nvSpPr>
          <p:cNvPr id="55334" name="직사각형 13"/>
          <p:cNvSpPr>
            <a:spLocks noChangeArrowheads="1"/>
          </p:cNvSpPr>
          <p:nvPr/>
        </p:nvSpPr>
        <p:spPr bwMode="auto">
          <a:xfrm>
            <a:off x="1114425" y="4095750"/>
            <a:ext cx="4829175" cy="304800"/>
          </a:xfrm>
          <a:prstGeom prst="rect">
            <a:avLst/>
          </a:prstGeom>
          <a:noFill/>
          <a:ln w="9525">
            <a:noFill/>
            <a:miter lim="800000"/>
            <a:headEnd/>
            <a:tailEnd/>
          </a:ln>
        </p:spPr>
        <p:txBody>
          <a:bodyPr lIns="0">
            <a:spAutoFit/>
          </a:bodyPr>
          <a:lstStyle/>
          <a:p>
            <a:pPr>
              <a:lnSpc>
                <a:spcPct val="140000"/>
              </a:lnSpc>
            </a:pPr>
            <a:r>
              <a:rPr lang="en-US" altLang="ko-KR"/>
              <a:t>[Table 2-3-1]  Breakdown of MOUs signed by the 2009 Korea Floritopia Committee</a:t>
            </a:r>
            <a:endParaRPr lang="ko-KR" altLang="en-US"/>
          </a:p>
        </p:txBody>
      </p:sp>
      <p:sp>
        <p:nvSpPr>
          <p:cNvPr id="55335" name="직사각형 7"/>
          <p:cNvSpPr>
            <a:spLocks noChangeArrowheads="1"/>
          </p:cNvSpPr>
          <p:nvPr/>
        </p:nvSpPr>
        <p:spPr bwMode="auto">
          <a:xfrm>
            <a:off x="1114425" y="2095500"/>
            <a:ext cx="4835525" cy="1920875"/>
          </a:xfrm>
          <a:prstGeom prst="rect">
            <a:avLst/>
          </a:prstGeom>
          <a:noFill/>
          <a:ln w="9525">
            <a:noFill/>
            <a:miter lim="800000"/>
            <a:headEnd/>
            <a:tailEnd/>
          </a:ln>
        </p:spPr>
        <p:txBody>
          <a:bodyPr lIns="0" rIns="0">
            <a:spAutoFit/>
          </a:bodyPr>
          <a:lstStyle/>
          <a:p>
            <a:pPr algn="just">
              <a:lnSpc>
                <a:spcPct val="150000"/>
              </a:lnSpc>
            </a:pPr>
            <a:r>
              <a:rPr lang="en-US" altLang="ko-KR"/>
              <a:t>To help make the 2009 Korea Floritopia a successful international exhibition, associated organizations and institutions concluded MOUs to promote mutual cooperation and understanding, which was one of the key merits of the exhibition. The MOU that was concluded with the Goyang International Floral Exhibition in particular stipulated that the Goyang International Flower Exhibition focus on business models while the 2009 Korea Floritopia be centered around the display of new domestic and international flower species. The 5 articles included in the MOU were intended to avoid unnecessary competition and to maximize the possibility of success of both exhibitions. </a:t>
            </a:r>
          </a:p>
        </p:txBody>
      </p:sp>
      <p:sp>
        <p:nvSpPr>
          <p:cNvPr id="55336" name="슬라이드 번호 개체 틀 7"/>
          <p:cNvSpPr>
            <a:spLocks noGrp="1"/>
          </p:cNvSpPr>
          <p:nvPr>
            <p:ph type="sldNum" sz="quarter" idx="12"/>
          </p:nvPr>
        </p:nvSpPr>
        <p:spPr>
          <a:noFill/>
        </p:spPr>
        <p:txBody>
          <a:bodyPr/>
          <a:lstStyle/>
          <a:p>
            <a:r>
              <a:rPr lang="en-US" altLang="ko-KR" smtClean="0"/>
              <a:t>21</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bwMode="auto">
          <a:xfrm>
            <a:off x="1120775" y="1281113"/>
            <a:ext cx="4822825" cy="647700"/>
          </a:xfrm>
          <a:prstGeom prst="rect">
            <a:avLst/>
          </a:prstGeom>
          <a:solidFill>
            <a:schemeClr val="bg1">
              <a:lumMod val="85000"/>
            </a:schemeClr>
          </a:solidFill>
          <a:ln w="9525" cap="flat" cmpd="sng" algn="ctr">
            <a:solidFill>
              <a:srgbClr val="000000"/>
            </a:solidFill>
            <a:prstDash val="solid"/>
            <a:round/>
            <a:headEnd type="none" w="med" len="med"/>
            <a:tailEnd type="none" w="med" len="med"/>
          </a:ln>
          <a:effectLst/>
        </p:spPr>
        <p:txBody>
          <a:bodyPr lIns="0" tIns="0" rIns="0" bIns="0" anchor="ctr"/>
          <a:lstStyle/>
          <a:p>
            <a:pPr marL="809625">
              <a:defRPr/>
            </a:pPr>
            <a:r>
              <a:rPr lang="en-US" altLang="ko-KR" sz="1400" b="1"/>
              <a:t>   Exhibition Revitalizing the Local Economy</a:t>
            </a:r>
            <a:endParaRPr lang="ko-KR" altLang="en-US" sz="1400" b="1"/>
          </a:p>
        </p:txBody>
      </p:sp>
      <p:sp>
        <p:nvSpPr>
          <p:cNvPr id="56322" name="직사각형 4"/>
          <p:cNvSpPr>
            <a:spLocks noChangeArrowheads="1"/>
          </p:cNvSpPr>
          <p:nvPr/>
        </p:nvSpPr>
        <p:spPr bwMode="auto">
          <a:xfrm>
            <a:off x="784225" y="1423988"/>
            <a:ext cx="1131888" cy="360362"/>
          </a:xfrm>
          <a:prstGeom prst="rect">
            <a:avLst/>
          </a:prstGeom>
          <a:solidFill>
            <a:schemeClr val="tx1"/>
          </a:solidFill>
          <a:ln w="9525" algn="ctr">
            <a:solidFill>
              <a:srgbClr val="000000"/>
            </a:solidFill>
            <a:round/>
            <a:headEnd/>
            <a:tailEnd/>
          </a:ln>
        </p:spPr>
        <p:txBody>
          <a:bodyPr lIns="0" tIns="0" rIns="0" bIns="0" anchor="ctr"/>
          <a:lstStyle/>
          <a:p>
            <a:pPr algn="ctr"/>
            <a:r>
              <a:rPr lang="en-US" altLang="ko-KR" b="1">
                <a:solidFill>
                  <a:schemeClr val="bg1"/>
                </a:solidFill>
              </a:rPr>
              <a:t>Major Accomplishment</a:t>
            </a:r>
            <a:r>
              <a:rPr lang="ko-KR" altLang="en-US" b="1">
                <a:solidFill>
                  <a:schemeClr val="bg1"/>
                </a:solidFill>
              </a:rPr>
              <a:t> </a:t>
            </a:r>
            <a:r>
              <a:rPr lang="en-US" altLang="ko-KR" b="1">
                <a:solidFill>
                  <a:schemeClr val="bg1"/>
                </a:solidFill>
              </a:rPr>
              <a:t>4</a:t>
            </a:r>
            <a:endParaRPr lang="ko-KR" altLang="en-US" b="1">
              <a:solidFill>
                <a:schemeClr val="bg1"/>
              </a:solidFill>
            </a:endParaRPr>
          </a:p>
        </p:txBody>
      </p:sp>
      <p:sp>
        <p:nvSpPr>
          <p:cNvPr id="56323" name="Text Box 4"/>
          <p:cNvSpPr txBox="1">
            <a:spLocks noChangeArrowheads="1"/>
          </p:cNvSpPr>
          <p:nvPr/>
        </p:nvSpPr>
        <p:spPr bwMode="auto">
          <a:xfrm>
            <a:off x="1125538" y="2092325"/>
            <a:ext cx="4792662" cy="1276350"/>
          </a:xfrm>
          <a:prstGeom prst="rect">
            <a:avLst/>
          </a:prstGeom>
          <a:noFill/>
          <a:ln w="9525">
            <a:noFill/>
            <a:miter lim="800000"/>
            <a:headEnd/>
            <a:tailEnd/>
          </a:ln>
        </p:spPr>
        <p:txBody>
          <a:bodyPr lIns="0" tIns="0" rIns="0" bIns="0">
            <a:spAutoFit/>
          </a:bodyPr>
          <a:lstStyle/>
          <a:p>
            <a:pPr algn="just">
              <a:lnSpc>
                <a:spcPct val="140000"/>
              </a:lnSpc>
            </a:pPr>
            <a:r>
              <a:rPr lang="en-US" altLang="ko-KR"/>
              <a:t>Although the Taesan region was able to restore an ocean devastated by an oil spill through the dedicated efforts of the Korean people, the local economy prior to hosting the 2009 Korea Floritopia faced serious problems. In particular, one survey showed that the income of 32 beach resorts in Taean dropped by 86% from previous years, and it was expected that the hosting of the 2009 Korea Floritopia would revitalize the local economy and provide a continuous influx of tourists to the region. </a:t>
            </a:r>
          </a:p>
        </p:txBody>
      </p:sp>
      <p:sp>
        <p:nvSpPr>
          <p:cNvPr id="56324" name="Text Box 4"/>
          <p:cNvSpPr txBox="1">
            <a:spLocks noChangeArrowheads="1"/>
          </p:cNvSpPr>
          <p:nvPr/>
        </p:nvSpPr>
        <p:spPr bwMode="auto">
          <a:xfrm>
            <a:off x="1109663" y="3525838"/>
            <a:ext cx="4837112" cy="850900"/>
          </a:xfrm>
          <a:prstGeom prst="rect">
            <a:avLst/>
          </a:prstGeom>
          <a:noFill/>
          <a:ln w="9525">
            <a:noFill/>
            <a:miter lim="800000"/>
            <a:headEnd/>
            <a:tailEnd/>
          </a:ln>
        </p:spPr>
        <p:txBody>
          <a:bodyPr lIns="0" tIns="0" rIns="0" bIns="0">
            <a:spAutoFit/>
          </a:bodyPr>
          <a:lstStyle/>
          <a:p>
            <a:pPr algn="just">
              <a:lnSpc>
                <a:spcPct val="140000"/>
              </a:lnSpc>
            </a:pPr>
            <a:r>
              <a:rPr lang="en-US" altLang="ko-KR"/>
              <a:t>According to a survey conducted with visitors to the 2009 Korea Floritopia concerning the issue of accommodations,, the total number of visitors staying in the Taean region during the Exhibition in 2009 were 63.7%, which is a dramatic increase from the 37.8% figure in 2002. This increase could be a direct result of the 2009 Korea Floritopia. </a:t>
            </a:r>
          </a:p>
        </p:txBody>
      </p:sp>
      <p:sp>
        <p:nvSpPr>
          <p:cNvPr id="56325" name="슬라이드 번호 개체 틀 15"/>
          <p:cNvSpPr>
            <a:spLocks noGrp="1"/>
          </p:cNvSpPr>
          <p:nvPr>
            <p:ph type="sldNum" sz="quarter" idx="12"/>
          </p:nvPr>
        </p:nvSpPr>
        <p:spPr>
          <a:noFill/>
        </p:spPr>
        <p:txBody>
          <a:bodyPr/>
          <a:lstStyle/>
          <a:p>
            <a:r>
              <a:rPr lang="en-US" altLang="ko-KR" smtClean="0"/>
              <a:t>22</a:t>
            </a:r>
          </a:p>
        </p:txBody>
      </p:sp>
      <p:graphicFrame>
        <p:nvGraphicFramePr>
          <p:cNvPr id="34858" name="Group 42"/>
          <p:cNvGraphicFramePr>
            <a:graphicFrameLocks noGrp="1"/>
          </p:cNvGraphicFramePr>
          <p:nvPr/>
        </p:nvGraphicFramePr>
        <p:xfrm>
          <a:off x="1125538" y="4881563"/>
          <a:ext cx="4824412" cy="1295400"/>
        </p:xfrm>
        <a:graphic>
          <a:graphicData uri="http://schemas.openxmlformats.org/drawingml/2006/table">
            <a:tbl>
              <a:tblPr/>
              <a:tblGrid>
                <a:gridCol w="2160587"/>
                <a:gridCol w="785813"/>
                <a:gridCol w="785812"/>
                <a:gridCol w="1092200"/>
              </a:tblGrid>
              <a:tr h="319088">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1" lang="en-US" altLang="ko-KR" sz="1000" b="0" i="0" u="none" strike="noStrike" cap="none" normalizeH="0" baseline="0" smtClean="0">
                          <a:ln>
                            <a:noFill/>
                          </a:ln>
                          <a:solidFill>
                            <a:srgbClr val="000000"/>
                          </a:solidFill>
                          <a:effectLst/>
                          <a:latin typeface="Times New Roman" pitchFamily="18" charset="0"/>
                          <a:ea typeface="HY헤드라인M" pitchFamily="18" charset="-127"/>
                        </a:rPr>
                        <a:t>Items</a:t>
                      </a:r>
                      <a:endParaRPr kumimoji="1"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marL="0" marR="0" marT="0" marB="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1" lang="en-US" altLang="ko-KR" sz="1000" b="0" i="0" u="none" strike="noStrike" cap="none" normalizeH="0" baseline="0" smtClean="0">
                          <a:ln>
                            <a:noFill/>
                          </a:ln>
                          <a:solidFill>
                            <a:srgbClr val="000000"/>
                          </a:solidFill>
                          <a:effectLst/>
                          <a:latin typeface="Times New Roman" pitchFamily="18" charset="0"/>
                          <a:ea typeface="HY헤드라인M" pitchFamily="18" charset="-127"/>
                        </a:rPr>
                        <a:t>2002</a:t>
                      </a:r>
                      <a:endParaRPr kumimoji="1"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0" marR="0" marT="0" marB="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1" lang="en-US" altLang="ko-KR" sz="1000" b="0" i="0" u="none" strike="noStrike" cap="none" normalizeH="0" baseline="0" smtClean="0">
                          <a:ln>
                            <a:noFill/>
                          </a:ln>
                          <a:solidFill>
                            <a:srgbClr val="000000"/>
                          </a:solidFill>
                          <a:effectLst/>
                          <a:latin typeface="Times New Roman" pitchFamily="18" charset="0"/>
                          <a:ea typeface="HY헤드라인M" pitchFamily="18" charset="-127"/>
                        </a:rPr>
                        <a:t>2009</a:t>
                      </a:r>
                      <a:endParaRPr kumimoji="1"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0" marR="0" marT="0" marB="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1" lang="en-US" altLang="ko-KR" sz="1000" b="0" i="0" u="none" strike="noStrike" cap="none" normalizeH="0" baseline="0" smtClean="0">
                          <a:ln>
                            <a:noFill/>
                          </a:ln>
                          <a:solidFill>
                            <a:srgbClr val="000000"/>
                          </a:solidFill>
                          <a:effectLst/>
                          <a:latin typeface="Times New Roman" pitchFamily="18" charset="0"/>
                          <a:ea typeface="HY헤드라인M" pitchFamily="18" charset="-127"/>
                        </a:rPr>
                        <a:t>Increase Rate</a:t>
                      </a:r>
                      <a:endParaRPr kumimoji="1"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marL="0" marR="0" marT="0" marB="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BFBFBF"/>
                    </a:solidFill>
                  </a:tcPr>
                </a:tc>
              </a:tr>
              <a:tr h="323850">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1" lang="en-US" altLang="ko-KR" sz="1000" b="0" i="0" u="none" strike="noStrike" cap="none" normalizeH="0" baseline="0" smtClean="0">
                          <a:ln>
                            <a:noFill/>
                          </a:ln>
                          <a:solidFill>
                            <a:srgbClr val="000000"/>
                          </a:solidFill>
                          <a:effectLst/>
                          <a:latin typeface="Times New Roman" pitchFamily="18" charset="0"/>
                          <a:ea typeface="HY헤드라인M" pitchFamily="18" charset="-127"/>
                        </a:rPr>
                        <a:t>Accommodations</a:t>
                      </a:r>
                    </a:p>
                  </a:txBody>
                  <a:tcPr marL="0" marR="0" marT="0" marB="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1" hangingPunct="0">
                        <a:lnSpc>
                          <a:spcPct val="140000"/>
                        </a:lnSpc>
                        <a:spcBef>
                          <a:spcPct val="0"/>
                        </a:spcBef>
                        <a:spcAft>
                          <a:spcPct val="0"/>
                        </a:spcAft>
                        <a:buClrTx/>
                        <a:buSzTx/>
                        <a:buFontTx/>
                        <a:buNone/>
                        <a:tabLst/>
                      </a:pPr>
                      <a:r>
                        <a:rPr kumimoji="1" lang="en-US" altLang="ko-KR" sz="1000" b="0" i="0" u="none" strike="noStrike" cap="none" normalizeH="0" baseline="0" smtClean="0">
                          <a:ln>
                            <a:noFill/>
                          </a:ln>
                          <a:solidFill>
                            <a:srgbClr val="000000"/>
                          </a:solidFill>
                          <a:effectLst/>
                          <a:latin typeface="Times New Roman" pitchFamily="18" charset="0"/>
                          <a:ea typeface="HY헤드라인M" pitchFamily="18" charset="-127"/>
                        </a:rPr>
                        <a:t>8,775</a:t>
                      </a:r>
                      <a:endParaRPr kumimoji="1" lang="en-US" altLang="ko-KR" sz="1000" b="0" i="0" u="none" strike="noStrike" cap="none" normalizeH="0" baseline="0" smtClean="0">
                        <a:ln>
                          <a:noFill/>
                        </a:ln>
                        <a:solidFill>
                          <a:schemeClr val="tx1"/>
                        </a:solidFill>
                        <a:effectLst/>
                        <a:latin typeface="Times New Roman" pitchFamily="18" charset="0"/>
                        <a:ea typeface="HY헤드라인M" pitchFamily="18" charset="-127"/>
                      </a:endParaRPr>
                    </a:p>
                  </a:txBody>
                  <a:tcPr marL="0" marR="0" marT="0" marB="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1" hangingPunct="0">
                        <a:lnSpc>
                          <a:spcPct val="140000"/>
                        </a:lnSpc>
                        <a:spcBef>
                          <a:spcPct val="0"/>
                        </a:spcBef>
                        <a:spcAft>
                          <a:spcPct val="0"/>
                        </a:spcAft>
                        <a:buClrTx/>
                        <a:buSzTx/>
                        <a:buFontTx/>
                        <a:buNone/>
                        <a:tabLst/>
                      </a:pPr>
                      <a:r>
                        <a:rPr kumimoji="1" lang="en-US" altLang="ko-KR" sz="1000" b="0" i="0" u="none" strike="noStrike" cap="none" normalizeH="0" baseline="0" smtClean="0">
                          <a:ln>
                            <a:noFill/>
                          </a:ln>
                          <a:solidFill>
                            <a:srgbClr val="000000"/>
                          </a:solidFill>
                          <a:effectLst/>
                          <a:latin typeface="Times New Roman" pitchFamily="18" charset="0"/>
                          <a:ea typeface="HY헤드라인M" pitchFamily="18" charset="-127"/>
                        </a:rPr>
                        <a:t>12,943</a:t>
                      </a:r>
                      <a:endParaRPr kumimoji="1" lang="en-US" altLang="ko-KR" sz="1000" b="0" i="0" u="none" strike="noStrike" cap="none" normalizeH="0" baseline="0" smtClean="0">
                        <a:ln>
                          <a:noFill/>
                        </a:ln>
                        <a:solidFill>
                          <a:schemeClr val="tx1"/>
                        </a:solidFill>
                        <a:effectLst/>
                        <a:latin typeface="Times New Roman" pitchFamily="18" charset="0"/>
                        <a:ea typeface="HY헤드라인M" pitchFamily="18" charset="-127"/>
                      </a:endParaRPr>
                    </a:p>
                  </a:txBody>
                  <a:tcPr marL="0" marR="0" marT="0" marB="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ctr" latinLnBrk="1" hangingPunct="0">
                        <a:lnSpc>
                          <a:spcPct val="140000"/>
                        </a:lnSpc>
                        <a:spcBef>
                          <a:spcPct val="0"/>
                        </a:spcBef>
                        <a:spcAft>
                          <a:spcPct val="0"/>
                        </a:spcAft>
                        <a:buClrTx/>
                        <a:buSzTx/>
                        <a:buFontTx/>
                        <a:buNone/>
                        <a:tabLst/>
                      </a:pPr>
                      <a:r>
                        <a:rPr kumimoji="1" lang="en-US" altLang="ko-KR" sz="1000" b="0" i="0" u="none" strike="noStrike" cap="none" normalizeH="0" baseline="0" smtClean="0">
                          <a:ln>
                            <a:noFill/>
                          </a:ln>
                          <a:solidFill>
                            <a:schemeClr val="tx1"/>
                          </a:solidFill>
                          <a:effectLst/>
                          <a:latin typeface="Times New Roman" pitchFamily="18" charset="0"/>
                          <a:ea typeface="HY헤드라인M" pitchFamily="18" charset="-127"/>
                        </a:rPr>
                        <a:t>4,168</a:t>
                      </a:r>
                    </a:p>
                  </a:txBody>
                  <a:tcPr marL="0" marR="180000" marT="0" marB="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r>
              <a:tr h="325438">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1" lang="en-US" altLang="ko-KR" sz="1000" b="0" i="0" u="none" strike="noStrike" cap="none" normalizeH="0" baseline="0" smtClean="0">
                          <a:ln>
                            <a:noFill/>
                          </a:ln>
                          <a:solidFill>
                            <a:srgbClr val="000000"/>
                          </a:solidFill>
                          <a:effectLst/>
                          <a:latin typeface="Times New Roman" pitchFamily="18" charset="0"/>
                          <a:ea typeface="HY헤드라인M" pitchFamily="18" charset="-127"/>
                        </a:rPr>
                        <a:t>Food and Drink</a:t>
                      </a:r>
                    </a:p>
                  </a:txBody>
                  <a:tcPr marL="0" marR="0" marT="0" marB="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1" hangingPunct="0">
                        <a:lnSpc>
                          <a:spcPct val="140000"/>
                        </a:lnSpc>
                        <a:spcBef>
                          <a:spcPct val="0"/>
                        </a:spcBef>
                        <a:spcAft>
                          <a:spcPct val="0"/>
                        </a:spcAft>
                        <a:buClrTx/>
                        <a:buSzTx/>
                        <a:buFontTx/>
                        <a:buNone/>
                        <a:tabLst/>
                      </a:pPr>
                      <a:r>
                        <a:rPr kumimoji="1" lang="en-US" altLang="ko-KR" sz="1000" b="0" i="0" u="none" strike="noStrike" cap="none" normalizeH="0" baseline="0" smtClean="0">
                          <a:ln>
                            <a:noFill/>
                          </a:ln>
                          <a:solidFill>
                            <a:srgbClr val="000000"/>
                          </a:solidFill>
                          <a:effectLst/>
                          <a:latin typeface="Times New Roman" pitchFamily="18" charset="0"/>
                          <a:ea typeface="HY헤드라인M" pitchFamily="18" charset="-127"/>
                        </a:rPr>
                        <a:t>12,375</a:t>
                      </a:r>
                      <a:endParaRPr kumimoji="1" lang="en-US" altLang="ko-KR" sz="1000" b="0" i="0" u="none" strike="noStrike" cap="none" normalizeH="0" baseline="0" smtClean="0">
                        <a:ln>
                          <a:noFill/>
                        </a:ln>
                        <a:solidFill>
                          <a:schemeClr val="tx1"/>
                        </a:solidFill>
                        <a:effectLst/>
                        <a:latin typeface="Times New Roman" pitchFamily="18" charset="0"/>
                        <a:ea typeface="HY헤드라인M" pitchFamily="18" charset="-127"/>
                      </a:endParaRPr>
                    </a:p>
                  </a:txBody>
                  <a:tcPr marL="0" marR="0" marT="0" marB="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1" hangingPunct="0">
                        <a:lnSpc>
                          <a:spcPct val="140000"/>
                        </a:lnSpc>
                        <a:spcBef>
                          <a:spcPct val="0"/>
                        </a:spcBef>
                        <a:spcAft>
                          <a:spcPct val="0"/>
                        </a:spcAft>
                        <a:buClrTx/>
                        <a:buSzTx/>
                        <a:buFontTx/>
                        <a:buNone/>
                        <a:tabLst/>
                      </a:pPr>
                      <a:r>
                        <a:rPr kumimoji="1" lang="en-US" altLang="ko-KR" sz="1000" b="0" i="0" u="none" strike="noStrike" cap="none" normalizeH="0" baseline="0" smtClean="0">
                          <a:ln>
                            <a:noFill/>
                          </a:ln>
                          <a:solidFill>
                            <a:srgbClr val="000000"/>
                          </a:solidFill>
                          <a:effectLst/>
                          <a:latin typeface="Times New Roman" pitchFamily="18" charset="0"/>
                          <a:ea typeface="HY헤드라인M" pitchFamily="18" charset="-127"/>
                        </a:rPr>
                        <a:t>19,081</a:t>
                      </a:r>
                      <a:endParaRPr kumimoji="1" lang="en-US" altLang="ko-KR" sz="1000" b="0" i="0" u="none" strike="noStrike" cap="none" normalizeH="0" baseline="0" smtClean="0">
                        <a:ln>
                          <a:noFill/>
                        </a:ln>
                        <a:solidFill>
                          <a:schemeClr val="tx1"/>
                        </a:solidFill>
                        <a:effectLst/>
                        <a:latin typeface="Times New Roman" pitchFamily="18" charset="0"/>
                        <a:ea typeface="HY헤드라인M" pitchFamily="18" charset="-127"/>
                      </a:endParaRPr>
                    </a:p>
                  </a:txBody>
                  <a:tcPr marL="0" marR="0" marT="0" marB="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ctr" latinLnBrk="1" hangingPunct="0">
                        <a:lnSpc>
                          <a:spcPct val="140000"/>
                        </a:lnSpc>
                        <a:spcBef>
                          <a:spcPct val="0"/>
                        </a:spcBef>
                        <a:spcAft>
                          <a:spcPct val="0"/>
                        </a:spcAft>
                        <a:buClrTx/>
                        <a:buSzTx/>
                        <a:buFontTx/>
                        <a:buNone/>
                        <a:tabLst/>
                      </a:pPr>
                      <a:r>
                        <a:rPr kumimoji="1" lang="en-US" altLang="ko-KR" sz="1000" b="0" i="0" u="none" strike="noStrike" cap="none" normalizeH="0" baseline="0" smtClean="0">
                          <a:ln>
                            <a:noFill/>
                          </a:ln>
                          <a:solidFill>
                            <a:schemeClr val="tx1"/>
                          </a:solidFill>
                          <a:effectLst/>
                          <a:latin typeface="Times New Roman" pitchFamily="18" charset="0"/>
                          <a:ea typeface="HY헤드라인M" pitchFamily="18" charset="-127"/>
                        </a:rPr>
                        <a:t>6,706</a:t>
                      </a:r>
                    </a:p>
                  </a:txBody>
                  <a:tcPr marL="0" marR="180000" marT="0" marB="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r>
              <a:tr h="327025">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1" lang="en-US" altLang="ko-KR" sz="1000" b="0" i="0" u="none" strike="noStrike" cap="none" normalizeH="0" baseline="0" smtClean="0">
                          <a:ln>
                            <a:noFill/>
                          </a:ln>
                          <a:solidFill>
                            <a:srgbClr val="000000"/>
                          </a:solidFill>
                          <a:effectLst/>
                          <a:latin typeface="Times New Roman" pitchFamily="18" charset="0"/>
                          <a:ea typeface="HY헤드라인M" pitchFamily="18" charset="-127"/>
                        </a:rPr>
                        <a:t>Transportation</a:t>
                      </a:r>
                      <a:endParaRPr kumimoji="1"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ko-KR" sz="900" b="0" i="0" u="none" strike="noStrike" cap="none" normalizeH="0" baseline="0" smtClean="0">
                          <a:ln>
                            <a:noFill/>
                          </a:ln>
                          <a:solidFill>
                            <a:srgbClr val="000000"/>
                          </a:solidFill>
                          <a:effectLst/>
                          <a:latin typeface="Times New Roman" pitchFamily="18" charset="0"/>
                          <a:ea typeface="HY헤드라인M" pitchFamily="18" charset="-127"/>
                        </a:rPr>
                        <a:t>&lt;Parking, Fuel, Public Transportation etc.&gt;</a:t>
                      </a:r>
                    </a:p>
                  </a:txBody>
                  <a:tcPr marL="0" marR="0" marT="0" marB="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1" hangingPunct="0">
                        <a:lnSpc>
                          <a:spcPct val="140000"/>
                        </a:lnSpc>
                        <a:spcBef>
                          <a:spcPct val="0"/>
                        </a:spcBef>
                        <a:spcAft>
                          <a:spcPct val="0"/>
                        </a:spcAft>
                        <a:buClrTx/>
                        <a:buSzTx/>
                        <a:buFontTx/>
                        <a:buNone/>
                        <a:tabLst/>
                      </a:pPr>
                      <a:r>
                        <a:rPr kumimoji="1" lang="en-US" altLang="ko-KR" sz="1000" b="0" i="0" u="none" strike="noStrike" cap="none" normalizeH="0" baseline="0" smtClean="0">
                          <a:ln>
                            <a:noFill/>
                          </a:ln>
                          <a:solidFill>
                            <a:srgbClr val="000000"/>
                          </a:solidFill>
                          <a:effectLst/>
                          <a:latin typeface="Times New Roman" pitchFamily="18" charset="0"/>
                          <a:ea typeface="HY헤드라인M" pitchFamily="18" charset="-127"/>
                        </a:rPr>
                        <a:t>19,661</a:t>
                      </a:r>
                      <a:endParaRPr kumimoji="1" lang="en-US" altLang="ko-KR" sz="1000" b="0" i="0" u="none" strike="noStrike" cap="none" normalizeH="0" baseline="0" smtClean="0">
                        <a:ln>
                          <a:noFill/>
                        </a:ln>
                        <a:solidFill>
                          <a:schemeClr val="tx1"/>
                        </a:solidFill>
                        <a:effectLst/>
                        <a:latin typeface="Times New Roman" pitchFamily="18" charset="0"/>
                        <a:ea typeface="HY헤드라인M" pitchFamily="18" charset="-127"/>
                      </a:endParaRPr>
                    </a:p>
                  </a:txBody>
                  <a:tcPr marL="0" marR="0" marT="0" marB="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1" hangingPunct="0">
                        <a:lnSpc>
                          <a:spcPct val="140000"/>
                        </a:lnSpc>
                        <a:spcBef>
                          <a:spcPct val="0"/>
                        </a:spcBef>
                        <a:spcAft>
                          <a:spcPct val="0"/>
                        </a:spcAft>
                        <a:buClrTx/>
                        <a:buSzTx/>
                        <a:buFontTx/>
                        <a:buNone/>
                        <a:tabLst/>
                      </a:pPr>
                      <a:r>
                        <a:rPr kumimoji="1" lang="en-US" altLang="ko-KR" sz="1000" b="0" i="0" u="none" strike="noStrike" cap="none" normalizeH="0" baseline="0" smtClean="0">
                          <a:ln>
                            <a:noFill/>
                          </a:ln>
                          <a:solidFill>
                            <a:srgbClr val="000000"/>
                          </a:solidFill>
                          <a:effectLst/>
                          <a:latin typeface="Times New Roman" pitchFamily="18" charset="0"/>
                          <a:ea typeface="HY헤드라인M" pitchFamily="18" charset="-127"/>
                        </a:rPr>
                        <a:t>27,265</a:t>
                      </a:r>
                      <a:endParaRPr kumimoji="1" lang="en-US" altLang="ko-KR" sz="1000" b="0" i="0" u="none" strike="noStrike" cap="none" normalizeH="0" baseline="0" smtClean="0">
                        <a:ln>
                          <a:noFill/>
                        </a:ln>
                        <a:solidFill>
                          <a:schemeClr val="tx1"/>
                        </a:solidFill>
                        <a:effectLst/>
                        <a:latin typeface="Times New Roman" pitchFamily="18" charset="0"/>
                        <a:ea typeface="HY헤드라인M" pitchFamily="18" charset="-127"/>
                      </a:endParaRPr>
                    </a:p>
                  </a:txBody>
                  <a:tcPr marL="0" marR="0" marT="0" marB="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ctr" latinLnBrk="1" hangingPunct="0">
                        <a:lnSpc>
                          <a:spcPct val="140000"/>
                        </a:lnSpc>
                        <a:spcBef>
                          <a:spcPct val="0"/>
                        </a:spcBef>
                        <a:spcAft>
                          <a:spcPct val="0"/>
                        </a:spcAft>
                        <a:buClrTx/>
                        <a:buSzTx/>
                        <a:buFontTx/>
                        <a:buNone/>
                        <a:tabLst/>
                      </a:pPr>
                      <a:r>
                        <a:rPr kumimoji="1" lang="en-US" altLang="ko-KR" sz="1000" b="0" i="0" u="none" strike="noStrike" cap="none" normalizeH="0" baseline="0" smtClean="0">
                          <a:ln>
                            <a:noFill/>
                          </a:ln>
                          <a:solidFill>
                            <a:schemeClr val="tx1"/>
                          </a:solidFill>
                          <a:effectLst/>
                          <a:latin typeface="Times New Roman" pitchFamily="18" charset="0"/>
                          <a:ea typeface="HY헤드라인M" pitchFamily="18" charset="-127"/>
                        </a:rPr>
                        <a:t>7,604</a:t>
                      </a:r>
                    </a:p>
                  </a:txBody>
                  <a:tcPr marL="0" marR="180000" marT="0" marB="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56353" name="그룹 10"/>
          <p:cNvGrpSpPr>
            <a:grpSpLocks/>
          </p:cNvGrpSpPr>
          <p:nvPr/>
        </p:nvGrpSpPr>
        <p:grpSpPr bwMode="auto">
          <a:xfrm>
            <a:off x="4968875" y="5319713"/>
            <a:ext cx="336550" cy="785812"/>
            <a:chOff x="4959351" y="6062662"/>
            <a:chExt cx="336550" cy="785813"/>
          </a:xfrm>
        </p:grpSpPr>
        <p:sp>
          <p:nvSpPr>
            <p:cNvPr id="56356" name="오른쪽 화살표 57"/>
            <p:cNvSpPr>
              <a:spLocks noChangeArrowheads="1"/>
            </p:cNvSpPr>
            <p:nvPr/>
          </p:nvSpPr>
          <p:spPr bwMode="auto">
            <a:xfrm rot="-5400000">
              <a:off x="5057868" y="5964145"/>
              <a:ext cx="139515" cy="336550"/>
            </a:xfrm>
            <a:prstGeom prst="rightArrow">
              <a:avLst>
                <a:gd name="adj1" fmla="val 50000"/>
                <a:gd name="adj2" fmla="val 50000"/>
              </a:avLst>
            </a:prstGeom>
            <a:noFill/>
            <a:ln w="9525" algn="ctr">
              <a:solidFill>
                <a:schemeClr val="tx1"/>
              </a:solidFill>
              <a:round/>
              <a:headEnd/>
              <a:tailEnd/>
            </a:ln>
          </p:spPr>
          <p:txBody>
            <a:bodyPr vert="eaVert" lIns="0" tIns="0" rIns="0" bIns="0"/>
            <a:lstStyle/>
            <a:p>
              <a:pPr algn="ctr"/>
              <a:endParaRPr lang="ko-KR" altLang="en-US">
                <a:latin typeface="HY헤드라인M" pitchFamily="18" charset="-127"/>
              </a:endParaRPr>
            </a:p>
          </p:txBody>
        </p:sp>
        <p:sp>
          <p:nvSpPr>
            <p:cNvPr id="56357" name="오른쪽 화살표 58"/>
            <p:cNvSpPr>
              <a:spLocks noChangeArrowheads="1"/>
            </p:cNvSpPr>
            <p:nvPr/>
          </p:nvSpPr>
          <p:spPr bwMode="auto">
            <a:xfrm rot="-5400000">
              <a:off x="5057868" y="6277769"/>
              <a:ext cx="139515" cy="336550"/>
            </a:xfrm>
            <a:prstGeom prst="rightArrow">
              <a:avLst>
                <a:gd name="adj1" fmla="val 50000"/>
                <a:gd name="adj2" fmla="val 50000"/>
              </a:avLst>
            </a:prstGeom>
            <a:noFill/>
            <a:ln w="9525" algn="ctr">
              <a:solidFill>
                <a:schemeClr val="tx1"/>
              </a:solidFill>
              <a:round/>
              <a:headEnd/>
              <a:tailEnd/>
            </a:ln>
          </p:spPr>
          <p:txBody>
            <a:bodyPr vert="eaVert" lIns="0" tIns="0" rIns="0" bIns="0"/>
            <a:lstStyle/>
            <a:p>
              <a:pPr algn="ctr"/>
              <a:endParaRPr lang="ko-KR" altLang="en-US">
                <a:latin typeface="HY헤드라인M" pitchFamily="18" charset="-127"/>
              </a:endParaRPr>
            </a:p>
          </p:txBody>
        </p:sp>
        <p:sp>
          <p:nvSpPr>
            <p:cNvPr id="56358" name="오른쪽 화살표 59"/>
            <p:cNvSpPr>
              <a:spLocks noChangeArrowheads="1"/>
            </p:cNvSpPr>
            <p:nvPr/>
          </p:nvSpPr>
          <p:spPr bwMode="auto">
            <a:xfrm rot="-5400000">
              <a:off x="5057868" y="6610443"/>
              <a:ext cx="139515" cy="336550"/>
            </a:xfrm>
            <a:prstGeom prst="rightArrow">
              <a:avLst>
                <a:gd name="adj1" fmla="val 50000"/>
                <a:gd name="adj2" fmla="val 50000"/>
              </a:avLst>
            </a:prstGeom>
            <a:noFill/>
            <a:ln w="9525" algn="ctr">
              <a:solidFill>
                <a:schemeClr val="tx1"/>
              </a:solidFill>
              <a:round/>
              <a:headEnd/>
              <a:tailEnd/>
            </a:ln>
          </p:spPr>
          <p:txBody>
            <a:bodyPr vert="eaVert" lIns="0" tIns="0" rIns="0" bIns="0"/>
            <a:lstStyle/>
            <a:p>
              <a:pPr algn="ctr"/>
              <a:endParaRPr lang="ko-KR" altLang="en-US">
                <a:latin typeface="HY헤드라인M" pitchFamily="18" charset="-127"/>
              </a:endParaRPr>
            </a:p>
          </p:txBody>
        </p:sp>
      </p:grpSp>
      <p:sp>
        <p:nvSpPr>
          <p:cNvPr id="56354" name="Text Box 4"/>
          <p:cNvSpPr txBox="1">
            <a:spLocks noChangeArrowheads="1"/>
          </p:cNvSpPr>
          <p:nvPr/>
        </p:nvSpPr>
        <p:spPr bwMode="auto">
          <a:xfrm>
            <a:off x="1135063" y="6321425"/>
            <a:ext cx="4792662" cy="2743200"/>
          </a:xfrm>
          <a:prstGeom prst="rect">
            <a:avLst/>
          </a:prstGeom>
          <a:noFill/>
          <a:ln w="9525">
            <a:noFill/>
            <a:miter lim="800000"/>
            <a:headEnd/>
            <a:tailEnd/>
          </a:ln>
        </p:spPr>
        <p:txBody>
          <a:bodyPr lIns="0" tIns="0" rIns="0" bIns="0">
            <a:spAutoFit/>
          </a:bodyPr>
          <a:lstStyle/>
          <a:p>
            <a:pPr algn="just">
              <a:lnSpc>
                <a:spcPct val="150000"/>
              </a:lnSpc>
            </a:pPr>
            <a:r>
              <a:rPr lang="en-US" altLang="ko-KR"/>
              <a:t>Furthermore, the results of the survey regarding average consumer expenditure per visitor to the 2009 Korea Floritopia show that people spent more money on accommodations, food and drinks, and transportation than in 2002, which would have a positive effect on revitalizing the local tourism industry. </a:t>
            </a:r>
          </a:p>
          <a:p>
            <a:pPr algn="just">
              <a:lnSpc>
                <a:spcPct val="150000"/>
              </a:lnSpc>
            </a:pPr>
            <a:endParaRPr lang="en-US" altLang="ko-KR"/>
          </a:p>
          <a:p>
            <a:pPr algn="just">
              <a:lnSpc>
                <a:spcPct val="150000"/>
              </a:lnSpc>
            </a:pPr>
            <a:r>
              <a:rPr lang="en-US" altLang="ko-KR"/>
              <a:t>The success of the 2009 Korea Floritopia also brought a significant increase in the sales of key agricultural products of the Taean region. Out of all registered operators of agricultural products sales, a total of 4 major operators (Korea Advanced Farmers Federation, Korea Floral Association, Korea Advanced Fishery Federation and Rural Women Leaders Federation) utilized their local offices and produced a total revenue of 400 million KW during the exhibition period, demonstrating the accompanying economic effects in hosting the 2009 Korea Floritopia.</a:t>
            </a:r>
          </a:p>
        </p:txBody>
      </p:sp>
      <p:sp>
        <p:nvSpPr>
          <p:cNvPr id="56355" name="직사각형 13"/>
          <p:cNvSpPr>
            <a:spLocks noChangeArrowheads="1"/>
          </p:cNvSpPr>
          <p:nvPr/>
        </p:nvSpPr>
        <p:spPr bwMode="auto">
          <a:xfrm>
            <a:off x="1135063" y="4503738"/>
            <a:ext cx="4579937" cy="304800"/>
          </a:xfrm>
          <a:prstGeom prst="rect">
            <a:avLst/>
          </a:prstGeom>
          <a:noFill/>
          <a:ln w="9525">
            <a:noFill/>
            <a:miter lim="800000"/>
            <a:headEnd/>
            <a:tailEnd/>
          </a:ln>
        </p:spPr>
        <p:txBody>
          <a:bodyPr lIns="0">
            <a:spAutoFit/>
          </a:bodyPr>
          <a:lstStyle/>
          <a:p>
            <a:pPr>
              <a:lnSpc>
                <a:spcPct val="140000"/>
              </a:lnSpc>
            </a:pPr>
            <a:r>
              <a:rPr lang="en-US" altLang="ko-KR"/>
              <a:t>[Table</a:t>
            </a:r>
            <a:r>
              <a:rPr lang="ko-KR" altLang="en-US"/>
              <a:t> </a:t>
            </a:r>
            <a:r>
              <a:rPr lang="en-US" altLang="ko-KR"/>
              <a:t>2-4-1] Analysis of Consumer Expenditure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슬라이드 번호 개체 틀 11"/>
          <p:cNvSpPr>
            <a:spLocks noGrp="1"/>
          </p:cNvSpPr>
          <p:nvPr>
            <p:ph type="sldNum" sz="quarter" idx="12"/>
          </p:nvPr>
        </p:nvSpPr>
        <p:spPr>
          <a:noFill/>
        </p:spPr>
        <p:txBody>
          <a:bodyPr/>
          <a:lstStyle/>
          <a:p>
            <a:r>
              <a:rPr lang="en-US" altLang="ko-KR" smtClean="0"/>
              <a:t>23</a:t>
            </a:r>
          </a:p>
        </p:txBody>
      </p:sp>
      <p:sp>
        <p:nvSpPr>
          <p:cNvPr id="57346" name="Text Box 4"/>
          <p:cNvSpPr txBox="1">
            <a:spLocks noChangeArrowheads="1"/>
          </p:cNvSpPr>
          <p:nvPr/>
        </p:nvSpPr>
        <p:spPr bwMode="auto">
          <a:xfrm>
            <a:off x="1125538" y="1227138"/>
            <a:ext cx="4808537" cy="2286000"/>
          </a:xfrm>
          <a:prstGeom prst="rect">
            <a:avLst/>
          </a:prstGeom>
          <a:noFill/>
          <a:ln w="9525">
            <a:noFill/>
            <a:miter lim="800000"/>
            <a:headEnd/>
            <a:tailEnd/>
          </a:ln>
        </p:spPr>
        <p:txBody>
          <a:bodyPr lIns="0" tIns="0" rIns="0" bIns="0">
            <a:spAutoFit/>
          </a:bodyPr>
          <a:lstStyle/>
          <a:p>
            <a:pPr algn="just">
              <a:lnSpc>
                <a:spcPct val="150000"/>
              </a:lnSpc>
            </a:pPr>
            <a:r>
              <a:rPr lang="en-US" altLang="ko-KR"/>
              <a:t>In particular, the Rural Women Leaders’ Federation received three months of intensive floral foods cooking lessons, and the sales of floral foods during the exhibition was greatly popular with visitors. Members of the Federation operated special floral foods corners at the Exhibition selling traditional Korean floral rice-cakes, which were easy to eat and convenient to carry, thus providing visitors with the taste and beauty of traditional Korean cuisine. Furthermore, food courts selling local agricultural products like grains, rice, corn, sweet potatoes, traditional Korea sweets, salted seafood, dried rockfish and dried seaweed produced a revenue of more than 131 million KW. The most popular and profitable business of the Exhibition was the flower desk that sold lilies, tulips and other flowers, with a profit margin of 210 million KW, contributing greatly to the revitalization of the local economy. </a:t>
            </a:r>
          </a:p>
        </p:txBody>
      </p:sp>
      <p:sp>
        <p:nvSpPr>
          <p:cNvPr id="57347" name="Text Box 4"/>
          <p:cNvSpPr txBox="1">
            <a:spLocks noChangeArrowheads="1"/>
          </p:cNvSpPr>
          <p:nvPr/>
        </p:nvSpPr>
        <p:spPr bwMode="auto">
          <a:xfrm>
            <a:off x="1114425" y="5816600"/>
            <a:ext cx="4792663" cy="1371600"/>
          </a:xfrm>
          <a:prstGeom prst="rect">
            <a:avLst/>
          </a:prstGeom>
          <a:noFill/>
          <a:ln w="9525">
            <a:noFill/>
            <a:miter lim="800000"/>
            <a:headEnd/>
            <a:tailEnd/>
          </a:ln>
        </p:spPr>
        <p:txBody>
          <a:bodyPr lIns="0" tIns="0" rIns="0" bIns="0">
            <a:spAutoFit/>
          </a:bodyPr>
          <a:lstStyle/>
          <a:p>
            <a:pPr algn="just">
              <a:lnSpc>
                <a:spcPct val="150000"/>
              </a:lnSpc>
            </a:pPr>
            <a:r>
              <a:rPr lang="en-US" altLang="ko-KR"/>
              <a:t>The results of the survey on visitor impressions of Taean after their visit to the 2009 Korea Floritopia showed that 34.7% of all respondents responded that the tourism industry in Ahnmyun-do and Taean region will expand, and, combined with the fact that over 2 million visitors had visited these regions over a short period of time and the amount of public exposure they received, it is believed that the 2009 Korea Floritopia will have been a vital stimulus in expanding the local economy and the tourism industry of the region. </a:t>
            </a:r>
          </a:p>
        </p:txBody>
      </p:sp>
      <p:sp>
        <p:nvSpPr>
          <p:cNvPr id="57348" name="직사각형 10"/>
          <p:cNvSpPr>
            <a:spLocks noChangeArrowheads="1"/>
          </p:cNvSpPr>
          <p:nvPr/>
        </p:nvSpPr>
        <p:spPr bwMode="auto">
          <a:xfrm>
            <a:off x="2706688" y="4986338"/>
            <a:ext cx="1535112" cy="304800"/>
          </a:xfrm>
          <a:prstGeom prst="rect">
            <a:avLst/>
          </a:prstGeom>
          <a:noFill/>
          <a:ln w="9525">
            <a:noFill/>
            <a:miter lim="800000"/>
            <a:headEnd/>
            <a:tailEnd/>
          </a:ln>
        </p:spPr>
        <p:txBody>
          <a:bodyPr wrap="none">
            <a:spAutoFit/>
          </a:bodyPr>
          <a:lstStyle/>
          <a:p>
            <a:pPr algn="ctr">
              <a:lnSpc>
                <a:spcPct val="140000"/>
              </a:lnSpc>
            </a:pPr>
            <a:r>
              <a:rPr lang="en-US" altLang="ko-KR"/>
              <a:t>86% Reduction in Visitors</a:t>
            </a:r>
            <a:endParaRPr lang="ko-KR" altLang="en-US"/>
          </a:p>
        </p:txBody>
      </p:sp>
      <p:pic>
        <p:nvPicPr>
          <p:cNvPr id="57349" name="Picture 16" descr="3-00381_yellowbellarrow"/>
          <p:cNvPicPr>
            <a:picLocks noChangeAspect="1" noChangeArrowheads="1"/>
          </p:cNvPicPr>
          <p:nvPr/>
        </p:nvPicPr>
        <p:blipFill>
          <a:blip r:embed="rId2" cstate="print"/>
          <a:srcRect/>
          <a:stretch>
            <a:fillRect/>
          </a:stretch>
        </p:blipFill>
        <p:spPr bwMode="auto">
          <a:xfrm>
            <a:off x="2546350" y="4160838"/>
            <a:ext cx="290513" cy="433387"/>
          </a:xfrm>
          <a:prstGeom prst="rect">
            <a:avLst/>
          </a:prstGeom>
          <a:noFill/>
          <a:ln w="9525">
            <a:noFill/>
            <a:miter lim="800000"/>
            <a:headEnd/>
            <a:tailEnd/>
          </a:ln>
        </p:spPr>
      </p:pic>
      <p:grpSp>
        <p:nvGrpSpPr>
          <p:cNvPr id="57350" name="그룹 89"/>
          <p:cNvGrpSpPr>
            <a:grpSpLocks/>
          </p:cNvGrpSpPr>
          <p:nvPr/>
        </p:nvGrpSpPr>
        <p:grpSpPr bwMode="auto">
          <a:xfrm>
            <a:off x="1182688" y="4160838"/>
            <a:ext cx="4732337" cy="319087"/>
            <a:chOff x="1116014" y="1319213"/>
            <a:chExt cx="4818062" cy="320675"/>
          </a:xfrm>
        </p:grpSpPr>
        <p:sp>
          <p:nvSpPr>
            <p:cNvPr id="78" name="직사각형 4"/>
            <p:cNvSpPr>
              <a:spLocks noChangeArrowheads="1"/>
            </p:cNvSpPr>
            <p:nvPr/>
          </p:nvSpPr>
          <p:spPr bwMode="auto">
            <a:xfrm>
              <a:off x="1116014" y="1319213"/>
              <a:ext cx="1315283" cy="320675"/>
            </a:xfrm>
            <a:prstGeom prst="rect">
              <a:avLst/>
            </a:prstGeom>
            <a:solidFill>
              <a:schemeClr val="bg2">
                <a:lumMod val="40000"/>
                <a:lumOff val="60000"/>
              </a:schemeClr>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nchor="ctr"/>
            <a:lstStyle/>
            <a:p>
              <a:pPr algn="ctr">
                <a:defRPr/>
              </a:pPr>
              <a:r>
                <a:rPr lang="en-US" altLang="ko-KR"/>
                <a:t>2007</a:t>
              </a:r>
              <a:endParaRPr lang="ko-KR" altLang="en-US"/>
            </a:p>
          </p:txBody>
        </p:sp>
        <p:sp>
          <p:nvSpPr>
            <p:cNvPr id="79" name="직사각형 4"/>
            <p:cNvSpPr>
              <a:spLocks noChangeArrowheads="1"/>
            </p:cNvSpPr>
            <p:nvPr/>
          </p:nvSpPr>
          <p:spPr bwMode="auto">
            <a:xfrm>
              <a:off x="2885219" y="1319213"/>
              <a:ext cx="1315283" cy="320675"/>
            </a:xfrm>
            <a:prstGeom prst="rect">
              <a:avLst/>
            </a:prstGeom>
            <a:solidFill>
              <a:schemeClr val="bg2">
                <a:lumMod val="40000"/>
                <a:lumOff val="60000"/>
              </a:schemeClr>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nchor="ctr"/>
            <a:lstStyle/>
            <a:p>
              <a:pPr algn="ctr">
                <a:defRPr/>
              </a:pPr>
              <a:r>
                <a:rPr lang="en-US" altLang="ko-KR"/>
                <a:t>2008</a:t>
              </a:r>
              <a:endParaRPr lang="ko-KR" altLang="en-US"/>
            </a:p>
          </p:txBody>
        </p:sp>
        <p:sp>
          <p:nvSpPr>
            <p:cNvPr id="81" name="직사각형 4"/>
            <p:cNvSpPr>
              <a:spLocks noChangeArrowheads="1"/>
            </p:cNvSpPr>
            <p:nvPr/>
          </p:nvSpPr>
          <p:spPr bwMode="auto">
            <a:xfrm>
              <a:off x="4618793" y="1319213"/>
              <a:ext cx="1315283" cy="320675"/>
            </a:xfrm>
            <a:prstGeom prst="rect">
              <a:avLst/>
            </a:prstGeom>
            <a:solidFill>
              <a:schemeClr val="bg2">
                <a:lumMod val="40000"/>
                <a:lumOff val="60000"/>
              </a:schemeClr>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nchor="ctr"/>
            <a:lstStyle/>
            <a:p>
              <a:pPr algn="ctr">
                <a:defRPr/>
              </a:pPr>
              <a:r>
                <a:rPr lang="en-US" altLang="ko-KR"/>
                <a:t>2009</a:t>
              </a:r>
              <a:endParaRPr lang="ko-KR" altLang="en-US"/>
            </a:p>
          </p:txBody>
        </p:sp>
      </p:grpSp>
      <p:pic>
        <p:nvPicPr>
          <p:cNvPr id="57351" name="Picture 16" descr="3-00381_yellowbellarrow"/>
          <p:cNvPicPr>
            <a:picLocks noChangeAspect="1" noChangeArrowheads="1"/>
          </p:cNvPicPr>
          <p:nvPr/>
        </p:nvPicPr>
        <p:blipFill>
          <a:blip r:embed="rId2" cstate="print"/>
          <a:srcRect/>
          <a:stretch>
            <a:fillRect/>
          </a:stretch>
        </p:blipFill>
        <p:spPr bwMode="auto">
          <a:xfrm>
            <a:off x="4279900" y="4160838"/>
            <a:ext cx="290513" cy="433387"/>
          </a:xfrm>
          <a:prstGeom prst="rect">
            <a:avLst/>
          </a:prstGeom>
          <a:noFill/>
          <a:ln w="9525">
            <a:noFill/>
            <a:miter lim="800000"/>
            <a:headEnd/>
            <a:tailEnd/>
          </a:ln>
        </p:spPr>
      </p:pic>
      <p:sp>
        <p:nvSpPr>
          <p:cNvPr id="57352" name="직사각형 10"/>
          <p:cNvSpPr>
            <a:spLocks noChangeArrowheads="1"/>
          </p:cNvSpPr>
          <p:nvPr/>
        </p:nvSpPr>
        <p:spPr bwMode="auto">
          <a:xfrm>
            <a:off x="4533900" y="4448175"/>
            <a:ext cx="1271588" cy="304800"/>
          </a:xfrm>
          <a:prstGeom prst="rect">
            <a:avLst/>
          </a:prstGeom>
          <a:noFill/>
          <a:ln w="9525">
            <a:noFill/>
            <a:miter lim="800000"/>
            <a:headEnd/>
            <a:tailEnd/>
          </a:ln>
        </p:spPr>
        <p:txBody>
          <a:bodyPr wrap="none">
            <a:spAutoFit/>
          </a:bodyPr>
          <a:lstStyle/>
          <a:p>
            <a:pPr algn="ctr">
              <a:lnSpc>
                <a:spcPct val="140000"/>
              </a:lnSpc>
            </a:pPr>
            <a:r>
              <a:rPr lang="en-US" altLang="ko-KR"/>
              <a:t>Visitors: 1.98 million</a:t>
            </a:r>
            <a:endParaRPr lang="ko-KR" altLang="en-US"/>
          </a:p>
        </p:txBody>
      </p:sp>
      <p:sp>
        <p:nvSpPr>
          <p:cNvPr id="57353" name="직사각형 10"/>
          <p:cNvSpPr>
            <a:spLocks noChangeArrowheads="1"/>
          </p:cNvSpPr>
          <p:nvPr/>
        </p:nvSpPr>
        <p:spPr bwMode="auto">
          <a:xfrm>
            <a:off x="1109663" y="4606925"/>
            <a:ext cx="615950" cy="304800"/>
          </a:xfrm>
          <a:prstGeom prst="rect">
            <a:avLst/>
          </a:prstGeom>
          <a:noFill/>
          <a:ln w="9525">
            <a:noFill/>
            <a:miter lim="800000"/>
            <a:headEnd/>
            <a:tailEnd/>
          </a:ln>
        </p:spPr>
        <p:txBody>
          <a:bodyPr wrap="none">
            <a:spAutoFit/>
          </a:bodyPr>
          <a:lstStyle/>
          <a:p>
            <a:pPr algn="ctr">
              <a:lnSpc>
                <a:spcPct val="140000"/>
              </a:lnSpc>
            </a:pPr>
            <a:r>
              <a:rPr lang="en-US" altLang="ko-KR"/>
              <a:t>Oil Spill</a:t>
            </a:r>
            <a:endParaRPr lang="ko-KR" altLang="en-US"/>
          </a:p>
        </p:txBody>
      </p:sp>
      <p:sp>
        <p:nvSpPr>
          <p:cNvPr id="57354" name="자유형 86"/>
          <p:cNvSpPr>
            <a:spLocks noChangeArrowheads="1"/>
          </p:cNvSpPr>
          <p:nvPr/>
        </p:nvSpPr>
        <p:spPr bwMode="auto">
          <a:xfrm>
            <a:off x="1114425" y="4572000"/>
            <a:ext cx="4835525" cy="949325"/>
          </a:xfrm>
          <a:custGeom>
            <a:avLst/>
            <a:gdLst>
              <a:gd name="T0" fmla="*/ 0 w 5286375"/>
              <a:gd name="T1" fmla="*/ 1 h 1423987"/>
              <a:gd name="T2" fmla="*/ 7355 w 5286375"/>
              <a:gd name="T3" fmla="*/ 1 h 1423987"/>
              <a:gd name="T4" fmla="*/ 17752 w 5286375"/>
              <a:gd name="T5" fmla="*/ 1 h 1423987"/>
              <a:gd name="T6" fmla="*/ 25250 w 5286375"/>
              <a:gd name="T7" fmla="*/ 1 h 1423987"/>
              <a:gd name="T8" fmla="*/ 34940 w 5286375"/>
              <a:gd name="T9" fmla="*/ 1 h 1423987"/>
              <a:gd name="T10" fmla="*/ 39254 w 5286375"/>
              <a:gd name="T11" fmla="*/ 0 h 1423987"/>
              <a:gd name="T12" fmla="*/ 0 60000 65536"/>
              <a:gd name="T13" fmla="*/ 0 60000 65536"/>
              <a:gd name="T14" fmla="*/ 0 60000 65536"/>
              <a:gd name="T15" fmla="*/ 0 60000 65536"/>
              <a:gd name="T16" fmla="*/ 0 60000 65536"/>
              <a:gd name="T17" fmla="*/ 0 60000 65536"/>
              <a:gd name="T18" fmla="*/ 0 w 5286375"/>
              <a:gd name="T19" fmla="*/ 0 h 1423987"/>
              <a:gd name="T20" fmla="*/ 5286375 w 5286375"/>
              <a:gd name="T21" fmla="*/ 1423987 h 1423987"/>
            </a:gdLst>
            <a:ahLst/>
            <a:cxnLst>
              <a:cxn ang="T12">
                <a:pos x="T0" y="T1"/>
              </a:cxn>
              <a:cxn ang="T13">
                <a:pos x="T2" y="T3"/>
              </a:cxn>
              <a:cxn ang="T14">
                <a:pos x="T4" y="T5"/>
              </a:cxn>
              <a:cxn ang="T15">
                <a:pos x="T6" y="T7"/>
              </a:cxn>
              <a:cxn ang="T16">
                <a:pos x="T8" y="T9"/>
              </a:cxn>
              <a:cxn ang="T17">
                <a:pos x="T10" y="T11"/>
              </a:cxn>
            </a:cxnLst>
            <a:rect l="T18" t="T19" r="T20" b="T21"/>
            <a:pathLst>
              <a:path w="5286375" h="1423987">
                <a:moveTo>
                  <a:pt x="0" y="523875"/>
                </a:moveTo>
                <a:cubicBezTo>
                  <a:pt x="296069" y="520700"/>
                  <a:pt x="592138" y="517525"/>
                  <a:pt x="990600" y="647700"/>
                </a:cubicBezTo>
                <a:cubicBezTo>
                  <a:pt x="1389062" y="777875"/>
                  <a:pt x="1989137" y="1198562"/>
                  <a:pt x="2390775" y="1304925"/>
                </a:cubicBezTo>
                <a:cubicBezTo>
                  <a:pt x="2792413" y="1411288"/>
                  <a:pt x="3014663" y="1423987"/>
                  <a:pt x="3400425" y="1285875"/>
                </a:cubicBezTo>
                <a:cubicBezTo>
                  <a:pt x="3786187" y="1147763"/>
                  <a:pt x="4391025" y="690563"/>
                  <a:pt x="4705350" y="476250"/>
                </a:cubicBezTo>
                <a:cubicBezTo>
                  <a:pt x="5019675" y="261938"/>
                  <a:pt x="5153025" y="130969"/>
                  <a:pt x="5286375" y="0"/>
                </a:cubicBezTo>
              </a:path>
            </a:pathLst>
          </a:custGeom>
          <a:noFill/>
          <a:ln w="9525" algn="ctr">
            <a:solidFill>
              <a:schemeClr val="tx1"/>
            </a:solidFill>
            <a:round/>
            <a:headEnd/>
            <a:tailEnd type="arrow" w="med" len="med"/>
          </a:ln>
        </p:spPr>
        <p:txBody>
          <a:bodyPr anchor="ctr"/>
          <a:lstStyle/>
          <a:p>
            <a:pPr algn="ctr">
              <a:lnSpc>
                <a:spcPct val="140000"/>
              </a:lnSpc>
            </a:pPr>
            <a:endParaRPr lang="ko-KR" altLang="en-US"/>
          </a:p>
        </p:txBody>
      </p:sp>
      <p:sp>
        <p:nvSpPr>
          <p:cNvPr id="57355" name="타원 87"/>
          <p:cNvSpPr>
            <a:spLocks noChangeArrowheads="1"/>
          </p:cNvSpPr>
          <p:nvPr/>
        </p:nvSpPr>
        <p:spPr bwMode="auto">
          <a:xfrm>
            <a:off x="5091113" y="4954588"/>
            <a:ext cx="142875" cy="142875"/>
          </a:xfrm>
          <a:prstGeom prst="ellipse">
            <a:avLst/>
          </a:prstGeom>
          <a:solidFill>
            <a:schemeClr val="accent2"/>
          </a:solidFill>
          <a:ln w="9525" algn="ctr">
            <a:solidFill>
              <a:schemeClr val="tx1"/>
            </a:solidFill>
            <a:round/>
            <a:headEnd/>
            <a:tailEnd/>
          </a:ln>
        </p:spPr>
        <p:txBody>
          <a:bodyPr lIns="0" tIns="0" rIns="0" bIns="0"/>
          <a:lstStyle/>
          <a:p>
            <a:pPr algn="ctr">
              <a:lnSpc>
                <a:spcPct val="140000"/>
              </a:lnSpc>
            </a:pPr>
            <a:endParaRPr lang="ko-KR" altLang="en-US"/>
          </a:p>
        </p:txBody>
      </p:sp>
      <p:sp>
        <p:nvSpPr>
          <p:cNvPr id="57356" name="직사각형 10"/>
          <p:cNvSpPr>
            <a:spLocks noChangeArrowheads="1"/>
          </p:cNvSpPr>
          <p:nvPr/>
        </p:nvSpPr>
        <p:spPr bwMode="auto">
          <a:xfrm>
            <a:off x="4581525" y="5140325"/>
            <a:ext cx="1314450" cy="304800"/>
          </a:xfrm>
          <a:prstGeom prst="rect">
            <a:avLst/>
          </a:prstGeom>
          <a:noFill/>
          <a:ln w="9525">
            <a:noFill/>
            <a:miter lim="800000"/>
            <a:headEnd/>
            <a:tailEnd/>
          </a:ln>
        </p:spPr>
        <p:txBody>
          <a:bodyPr wrap="none">
            <a:spAutoFit/>
          </a:bodyPr>
          <a:lstStyle/>
          <a:p>
            <a:pPr algn="ctr">
              <a:lnSpc>
                <a:spcPct val="140000"/>
              </a:lnSpc>
            </a:pPr>
            <a:r>
              <a:rPr lang="en-US" altLang="ko-KR"/>
              <a:t>2009 Korea Floritopia</a:t>
            </a:r>
            <a:endParaRPr lang="ko-KR" altLang="en-US"/>
          </a:p>
        </p:txBody>
      </p:sp>
      <p:sp>
        <p:nvSpPr>
          <p:cNvPr id="57357" name="직사각형 90"/>
          <p:cNvSpPr>
            <a:spLocks noChangeArrowheads="1"/>
          </p:cNvSpPr>
          <p:nvPr/>
        </p:nvSpPr>
        <p:spPr bwMode="auto">
          <a:xfrm>
            <a:off x="1125538" y="4073525"/>
            <a:ext cx="4824412" cy="1600200"/>
          </a:xfrm>
          <a:prstGeom prst="rect">
            <a:avLst/>
          </a:prstGeom>
          <a:noFill/>
          <a:ln w="9525" algn="ctr">
            <a:solidFill>
              <a:schemeClr val="tx1"/>
            </a:solidFill>
            <a:round/>
            <a:headEnd/>
            <a:tailEnd/>
          </a:ln>
        </p:spPr>
        <p:txBody>
          <a:bodyPr lIns="0" tIns="0" rIns="0" bIns="0"/>
          <a:lstStyle/>
          <a:p>
            <a:pPr algn="ctr">
              <a:lnSpc>
                <a:spcPct val="140000"/>
              </a:lnSpc>
            </a:pPr>
            <a:endParaRPr lang="ko-KR" altLang="en-US"/>
          </a:p>
        </p:txBody>
      </p:sp>
      <p:sp>
        <p:nvSpPr>
          <p:cNvPr id="57358" name="직사각형 19"/>
          <p:cNvSpPr>
            <a:spLocks noChangeArrowheads="1"/>
          </p:cNvSpPr>
          <p:nvPr/>
        </p:nvSpPr>
        <p:spPr bwMode="auto">
          <a:xfrm>
            <a:off x="1052513" y="3729038"/>
            <a:ext cx="4910137" cy="244475"/>
          </a:xfrm>
          <a:prstGeom prst="rect">
            <a:avLst/>
          </a:prstGeom>
          <a:noFill/>
          <a:ln w="9525">
            <a:noFill/>
            <a:miter lim="800000"/>
            <a:headEnd/>
            <a:tailEnd/>
          </a:ln>
        </p:spPr>
        <p:txBody>
          <a:bodyPr>
            <a:spAutoFit/>
          </a:bodyPr>
          <a:lstStyle/>
          <a:p>
            <a:r>
              <a:rPr lang="en-US" altLang="ko-KR"/>
              <a:t>[Diagram</a:t>
            </a:r>
            <a:r>
              <a:rPr lang="ko-KR" altLang="en-US"/>
              <a:t> </a:t>
            </a:r>
            <a:r>
              <a:rPr lang="en-US" altLang="ko-KR"/>
              <a:t>2-4-1] Analysis of Number of Visitors to Taean after the Oil Spill</a:t>
            </a:r>
            <a:endParaRPr lang="ko-KR" altLang="en-US"/>
          </a:p>
        </p:txBody>
      </p:sp>
      <p:sp>
        <p:nvSpPr>
          <p:cNvPr id="57359" name="Text Box 4"/>
          <p:cNvSpPr txBox="1">
            <a:spLocks noChangeArrowheads="1"/>
          </p:cNvSpPr>
          <p:nvPr/>
        </p:nvSpPr>
        <p:spPr bwMode="auto">
          <a:xfrm>
            <a:off x="1114425" y="7542213"/>
            <a:ext cx="4792663" cy="1371600"/>
          </a:xfrm>
          <a:prstGeom prst="rect">
            <a:avLst/>
          </a:prstGeom>
          <a:noFill/>
          <a:ln w="9525">
            <a:noFill/>
            <a:miter lim="800000"/>
            <a:headEnd/>
            <a:tailEnd/>
          </a:ln>
        </p:spPr>
        <p:txBody>
          <a:bodyPr lIns="0" tIns="0" rIns="0" bIns="0">
            <a:spAutoFit/>
          </a:bodyPr>
          <a:lstStyle/>
          <a:p>
            <a:pPr algn="just">
              <a:lnSpc>
                <a:spcPct val="150000"/>
              </a:lnSpc>
            </a:pPr>
            <a:r>
              <a:rPr lang="en-US" altLang="ko-KR"/>
              <a:t>One shop owner at Gotji Beach Resort expressed his satisfaction by saying “the local economy had been low, even dead, for a long time, but thanks to the 2009 Korea Floritopia, daily sales increased by 500,0000 KW.” He further stated that the “2009 Korea Floritopia should not be a one time event, but the concerned authorities should try to develop this opportunity to provide sustainable development and improvement of the local economy and the tourism industry.”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bwMode="auto">
          <a:xfrm>
            <a:off x="1120775" y="1208088"/>
            <a:ext cx="4946650" cy="720725"/>
          </a:xfrm>
          <a:prstGeom prst="rect">
            <a:avLst/>
          </a:prstGeom>
          <a:solidFill>
            <a:schemeClr val="bg1">
              <a:lumMod val="85000"/>
            </a:schemeClr>
          </a:solidFill>
          <a:ln w="9525" cap="flat" cmpd="sng" algn="ctr">
            <a:solidFill>
              <a:srgbClr val="000000"/>
            </a:solidFill>
            <a:prstDash val="solid"/>
            <a:round/>
            <a:headEnd type="none" w="med" len="med"/>
            <a:tailEnd type="none" w="med" len="med"/>
          </a:ln>
          <a:effectLst/>
        </p:spPr>
        <p:txBody>
          <a:bodyPr lIns="0" tIns="0" rIns="0" bIns="0" anchor="b"/>
          <a:lstStyle/>
          <a:p>
            <a:pPr marL="809625">
              <a:defRPr/>
            </a:pPr>
            <a:r>
              <a:rPr lang="en-US" altLang="ko-KR" sz="1200" b="1"/>
              <a:t>  Establishing the Foundations for the Future of Chungnam’s  </a:t>
            </a:r>
          </a:p>
          <a:p>
            <a:pPr marL="809625">
              <a:defRPr/>
            </a:pPr>
            <a:r>
              <a:rPr lang="en-US" altLang="ko-KR" sz="1200" b="1"/>
              <a:t>  Floricultural Industry</a:t>
            </a:r>
          </a:p>
          <a:p>
            <a:pPr marL="809625">
              <a:defRPr/>
            </a:pPr>
            <a:r>
              <a:rPr lang="en-US" altLang="ko-KR"/>
              <a:t>  - Confirming the Superiority of the Korean Floricultural Industry</a:t>
            </a:r>
          </a:p>
          <a:p>
            <a:pPr marL="809625">
              <a:defRPr/>
            </a:pPr>
            <a:endParaRPr lang="ko-KR" altLang="en-US" sz="600"/>
          </a:p>
        </p:txBody>
      </p:sp>
      <p:sp>
        <p:nvSpPr>
          <p:cNvPr id="58370" name="직사각형 4"/>
          <p:cNvSpPr>
            <a:spLocks noChangeArrowheads="1"/>
          </p:cNvSpPr>
          <p:nvPr/>
        </p:nvSpPr>
        <p:spPr bwMode="auto">
          <a:xfrm>
            <a:off x="765175" y="1352550"/>
            <a:ext cx="1131888" cy="333375"/>
          </a:xfrm>
          <a:prstGeom prst="rect">
            <a:avLst/>
          </a:prstGeom>
          <a:solidFill>
            <a:schemeClr val="tx1"/>
          </a:solidFill>
          <a:ln w="9525" algn="ctr">
            <a:solidFill>
              <a:srgbClr val="000000"/>
            </a:solidFill>
            <a:round/>
            <a:headEnd/>
            <a:tailEnd/>
          </a:ln>
        </p:spPr>
        <p:txBody>
          <a:bodyPr lIns="0" tIns="0" rIns="0" bIns="0" anchor="ctr"/>
          <a:lstStyle/>
          <a:p>
            <a:pPr algn="ctr"/>
            <a:r>
              <a:rPr lang="en-US" altLang="ko-KR" b="1">
                <a:solidFill>
                  <a:schemeClr val="bg1"/>
                </a:solidFill>
              </a:rPr>
              <a:t>Major Accomplishment</a:t>
            </a:r>
            <a:r>
              <a:rPr lang="ko-KR" altLang="en-US" b="1">
                <a:solidFill>
                  <a:schemeClr val="bg1"/>
                </a:solidFill>
              </a:rPr>
              <a:t> </a:t>
            </a:r>
            <a:r>
              <a:rPr lang="en-US" altLang="ko-KR" b="1">
                <a:solidFill>
                  <a:schemeClr val="bg1"/>
                </a:solidFill>
              </a:rPr>
              <a:t>5</a:t>
            </a:r>
            <a:endParaRPr lang="ko-KR" altLang="en-US" b="1">
              <a:solidFill>
                <a:schemeClr val="bg1"/>
              </a:solidFill>
            </a:endParaRPr>
          </a:p>
        </p:txBody>
      </p:sp>
      <p:sp>
        <p:nvSpPr>
          <p:cNvPr id="58371" name="Rectangle 5"/>
          <p:cNvSpPr>
            <a:spLocks noChangeArrowheads="1"/>
          </p:cNvSpPr>
          <p:nvPr/>
        </p:nvSpPr>
        <p:spPr bwMode="auto">
          <a:xfrm>
            <a:off x="0" y="0"/>
            <a:ext cx="6858000" cy="215900"/>
          </a:xfrm>
          <a:prstGeom prst="rect">
            <a:avLst/>
          </a:prstGeom>
          <a:noFill/>
          <a:ln w="9525">
            <a:noFill/>
            <a:miter lim="800000"/>
            <a:headEnd/>
            <a:tailEnd/>
          </a:ln>
        </p:spPr>
        <p:txBody>
          <a:bodyPr lIns="0" tIns="0" rIns="0" bIns="0" anchor="ctr">
            <a:spAutoFit/>
          </a:bodyPr>
          <a:lstStyle/>
          <a:p>
            <a:pPr algn="ctr" eaLnBrk="0" hangingPunct="0">
              <a:lnSpc>
                <a:spcPct val="140000"/>
              </a:lnSpc>
            </a:pPr>
            <a:endParaRPr lang="ko-KR" altLang="ko-KR">
              <a:latin typeface="HY헤드라인M" pitchFamily="18" charset="-127"/>
            </a:endParaRPr>
          </a:p>
        </p:txBody>
      </p:sp>
      <p:graphicFrame>
        <p:nvGraphicFramePr>
          <p:cNvPr id="11" name="차트 10"/>
          <p:cNvGraphicFramePr/>
          <p:nvPr/>
        </p:nvGraphicFramePr>
        <p:xfrm>
          <a:off x="1030792" y="4357119"/>
          <a:ext cx="5027315" cy="2823540"/>
        </p:xfrm>
        <a:graphic>
          <a:graphicData uri="http://schemas.openxmlformats.org/drawingml/2006/chart">
            <c:chart xmlns:c="http://schemas.openxmlformats.org/drawingml/2006/chart" xmlns:r="http://schemas.openxmlformats.org/officeDocument/2006/relationships" r:id="rId2"/>
          </a:graphicData>
        </a:graphic>
      </p:graphicFrame>
      <p:sp>
        <p:nvSpPr>
          <p:cNvPr id="58373" name="직사각형 8"/>
          <p:cNvSpPr>
            <a:spLocks noChangeArrowheads="1"/>
          </p:cNvSpPr>
          <p:nvPr/>
        </p:nvSpPr>
        <p:spPr bwMode="auto">
          <a:xfrm>
            <a:off x="1117600" y="4329113"/>
            <a:ext cx="942975" cy="263525"/>
          </a:xfrm>
          <a:prstGeom prst="rect">
            <a:avLst/>
          </a:prstGeom>
          <a:noFill/>
          <a:ln w="9525">
            <a:noFill/>
            <a:miter lim="800000"/>
            <a:headEnd/>
            <a:tailEnd/>
          </a:ln>
        </p:spPr>
        <p:txBody>
          <a:bodyPr wrap="none">
            <a:spAutoFit/>
          </a:bodyPr>
          <a:lstStyle/>
          <a:p>
            <a:pPr>
              <a:lnSpc>
                <a:spcPct val="140000"/>
              </a:lnSpc>
            </a:pPr>
            <a:r>
              <a:rPr lang="en-US" altLang="ko-KR" sz="800"/>
              <a:t>7</a:t>
            </a:r>
            <a:r>
              <a:rPr lang="ko-KR" altLang="en-US" sz="800"/>
              <a:t> </a:t>
            </a:r>
            <a:r>
              <a:rPr lang="en-US" altLang="ko-KR" sz="800"/>
              <a:t>Point Max Index</a:t>
            </a:r>
            <a:endParaRPr lang="ko-KR" altLang="en-US" sz="800"/>
          </a:p>
        </p:txBody>
      </p:sp>
      <p:sp>
        <p:nvSpPr>
          <p:cNvPr id="58374" name="직사각형 12"/>
          <p:cNvSpPr>
            <a:spLocks noChangeArrowheads="1"/>
          </p:cNvSpPr>
          <p:nvPr/>
        </p:nvSpPr>
        <p:spPr bwMode="auto">
          <a:xfrm>
            <a:off x="1125538" y="4295775"/>
            <a:ext cx="4813300" cy="2744788"/>
          </a:xfrm>
          <a:prstGeom prst="rect">
            <a:avLst/>
          </a:prstGeom>
          <a:noFill/>
          <a:ln w="9525" algn="ctr">
            <a:solidFill>
              <a:schemeClr val="tx1"/>
            </a:solidFill>
            <a:round/>
            <a:headEnd/>
            <a:tailEnd/>
          </a:ln>
        </p:spPr>
        <p:txBody>
          <a:bodyPr lIns="0" tIns="0" rIns="0" bIns="0"/>
          <a:lstStyle/>
          <a:p>
            <a:pPr algn="ctr">
              <a:lnSpc>
                <a:spcPct val="140000"/>
              </a:lnSpc>
            </a:pPr>
            <a:endParaRPr lang="ko-KR" altLang="en-US">
              <a:latin typeface="HY헤드라인M" pitchFamily="18" charset="-127"/>
            </a:endParaRPr>
          </a:p>
        </p:txBody>
      </p:sp>
      <p:sp>
        <p:nvSpPr>
          <p:cNvPr id="58375" name="TextBox 27"/>
          <p:cNvSpPr txBox="1">
            <a:spLocks noChangeArrowheads="1"/>
          </p:cNvSpPr>
          <p:nvPr/>
        </p:nvSpPr>
        <p:spPr bwMode="auto">
          <a:xfrm>
            <a:off x="5229225" y="6702425"/>
            <a:ext cx="796925" cy="338138"/>
          </a:xfrm>
          <a:prstGeom prst="rect">
            <a:avLst/>
          </a:prstGeom>
          <a:noFill/>
          <a:ln w="9525">
            <a:noFill/>
            <a:miter lim="800000"/>
            <a:headEnd/>
            <a:tailEnd/>
          </a:ln>
        </p:spPr>
        <p:txBody>
          <a:bodyPr>
            <a:spAutoFit/>
          </a:bodyPr>
          <a:lstStyle/>
          <a:p>
            <a:r>
              <a:rPr lang="en-US" altLang="ko-KR" sz="800"/>
              <a:t>N = 107</a:t>
            </a:r>
          </a:p>
          <a:p>
            <a:r>
              <a:rPr lang="en-US" altLang="ko-KR" sz="800"/>
              <a:t>Missing = 0</a:t>
            </a:r>
            <a:endParaRPr lang="ko-KR" altLang="en-US" sz="800"/>
          </a:p>
        </p:txBody>
      </p:sp>
      <p:sp>
        <p:nvSpPr>
          <p:cNvPr id="58376" name="Rectangle 19"/>
          <p:cNvSpPr>
            <a:spLocks noChangeArrowheads="1"/>
          </p:cNvSpPr>
          <p:nvPr/>
        </p:nvSpPr>
        <p:spPr bwMode="auto">
          <a:xfrm>
            <a:off x="1130300" y="7158038"/>
            <a:ext cx="4819650" cy="1971675"/>
          </a:xfrm>
          <a:prstGeom prst="rect">
            <a:avLst/>
          </a:prstGeom>
          <a:noFill/>
          <a:ln w="9525">
            <a:noFill/>
            <a:miter lim="800000"/>
            <a:headEnd/>
            <a:tailEnd/>
          </a:ln>
        </p:spPr>
        <p:txBody>
          <a:bodyPr lIns="0" tIns="0" rIns="0" bIns="0">
            <a:spAutoFit/>
          </a:bodyPr>
          <a:lstStyle/>
          <a:p>
            <a:pPr algn="just">
              <a:lnSpc>
                <a:spcPct val="120000"/>
              </a:lnSpc>
            </a:pPr>
            <a:r>
              <a:rPr lang="en-US" altLang="ko-KR"/>
              <a:t>According to a survey that asked about ‘the contribution that the exhibition had on the development of the floricultural industry’ that was conducted with local Taean residents after the hosting of the 2009 Korea Floritopia, responses averaged 5.50 for the 2009 event in comparison to 5.06 to the 2002 event, indicating that the 2009 Korea Floritopia had a greater perceived positive effect on the local floricultural industry. </a:t>
            </a:r>
          </a:p>
          <a:p>
            <a:pPr algn="just">
              <a:lnSpc>
                <a:spcPct val="120000"/>
              </a:lnSpc>
            </a:pPr>
            <a:endParaRPr lang="en-US" altLang="ko-KR" sz="800"/>
          </a:p>
          <a:p>
            <a:pPr algn="just">
              <a:lnSpc>
                <a:spcPct val="120000"/>
              </a:lnSpc>
            </a:pPr>
            <a:r>
              <a:rPr lang="en-US" altLang="ko-KR"/>
              <a:t>The total income of 270 households making a living in the floricultural business within the Taean area, comprising Taean-eup and Nam-myun, was 17.150 billion won according to 2008 data. A majority of this income comes from 225 households who devote themselves to ‘Cut Flowers’, which accounts for 9 billion won. Thirty-four households devoted to container plants recorded 6.4 billion won in income. </a:t>
            </a:r>
          </a:p>
        </p:txBody>
      </p:sp>
      <p:cxnSp>
        <p:nvCxnSpPr>
          <p:cNvPr id="58377" name="직선 화살표 연결선 17"/>
          <p:cNvCxnSpPr>
            <a:cxnSpLocks noChangeShapeType="1"/>
          </p:cNvCxnSpPr>
          <p:nvPr/>
        </p:nvCxnSpPr>
        <p:spPr bwMode="auto">
          <a:xfrm flipV="1">
            <a:off x="3025775" y="5003800"/>
            <a:ext cx="1317625" cy="381000"/>
          </a:xfrm>
          <a:prstGeom prst="straightConnector1">
            <a:avLst/>
          </a:prstGeom>
          <a:noFill/>
          <a:ln w="9525" algn="ctr">
            <a:solidFill>
              <a:schemeClr val="tx1"/>
            </a:solidFill>
            <a:prstDash val="dash"/>
            <a:round/>
            <a:headEnd/>
            <a:tailEnd type="arrow" w="med" len="med"/>
          </a:ln>
        </p:spPr>
      </p:cxnSp>
      <p:sp>
        <p:nvSpPr>
          <p:cNvPr id="58378" name="직사각형 19"/>
          <p:cNvSpPr>
            <a:spLocks noChangeArrowheads="1"/>
          </p:cNvSpPr>
          <p:nvPr/>
        </p:nvSpPr>
        <p:spPr bwMode="auto">
          <a:xfrm>
            <a:off x="1120775" y="2049463"/>
            <a:ext cx="4829175" cy="1679575"/>
          </a:xfrm>
          <a:prstGeom prst="rect">
            <a:avLst/>
          </a:prstGeom>
          <a:noFill/>
          <a:ln w="9525">
            <a:noFill/>
            <a:miter lim="800000"/>
            <a:headEnd/>
            <a:tailEnd/>
          </a:ln>
        </p:spPr>
        <p:txBody>
          <a:bodyPr lIns="0" rIns="0">
            <a:spAutoFit/>
          </a:bodyPr>
          <a:lstStyle/>
          <a:p>
            <a:pPr algn="just">
              <a:lnSpc>
                <a:spcPct val="130000"/>
              </a:lnSpc>
            </a:pPr>
            <a:r>
              <a:rPr lang="en-US" altLang="ko-KR"/>
              <a:t>The original intent in January 2007 in preparing the 2009 Korea Floritopia was to build a framework to revitalize the floricultural industry in the midst of the continuous decline of the floricultural industry. In the process of exhibition preparations, we experienced the oil spill on the west coast and the approval of the international Association of Horticultural Producers. However, we overcame these difficulties and concluded export contracts that amounted to $3.36 million as well as received a variety of visits from international floricultural personnel. We believe the exhibition contributed greatly in revitalizing the floricultural industry in the Chungnam area.</a:t>
            </a:r>
            <a:r>
              <a:rPr lang="en-US" altLang="ko-KR" sz="800"/>
              <a:t>  </a:t>
            </a:r>
          </a:p>
        </p:txBody>
      </p:sp>
      <p:sp>
        <p:nvSpPr>
          <p:cNvPr id="58379" name="직사각형 11"/>
          <p:cNvSpPr>
            <a:spLocks noChangeArrowheads="1"/>
          </p:cNvSpPr>
          <p:nvPr/>
        </p:nvSpPr>
        <p:spPr bwMode="auto">
          <a:xfrm>
            <a:off x="1120775" y="3835400"/>
            <a:ext cx="4822825" cy="396875"/>
          </a:xfrm>
          <a:prstGeom prst="rect">
            <a:avLst/>
          </a:prstGeom>
          <a:noFill/>
          <a:ln w="9525">
            <a:noFill/>
            <a:miter lim="800000"/>
            <a:headEnd/>
            <a:tailEnd/>
          </a:ln>
        </p:spPr>
        <p:txBody>
          <a:bodyPr>
            <a:spAutoFit/>
          </a:bodyPr>
          <a:lstStyle/>
          <a:p>
            <a:r>
              <a:rPr lang="en-US" altLang="ko-KR"/>
              <a:t>[Diagram</a:t>
            </a:r>
            <a:r>
              <a:rPr lang="ko-KR" altLang="en-US"/>
              <a:t> </a:t>
            </a:r>
            <a:r>
              <a:rPr lang="en-US" altLang="ko-KR"/>
              <a:t>2-5-1] Analysis of the Contribution of the 2009 Korea Floritopia to the Floral Industry in Anmyeondo</a:t>
            </a:r>
            <a:endParaRPr lang="ko-KR" altLang="en-US"/>
          </a:p>
        </p:txBody>
      </p:sp>
      <p:sp>
        <p:nvSpPr>
          <p:cNvPr id="58380" name="슬라이드 번호 개체 틀 12"/>
          <p:cNvSpPr>
            <a:spLocks noGrp="1"/>
          </p:cNvSpPr>
          <p:nvPr>
            <p:ph type="sldNum" sz="quarter" idx="12"/>
          </p:nvPr>
        </p:nvSpPr>
        <p:spPr>
          <a:noFill/>
        </p:spPr>
        <p:txBody>
          <a:bodyPr/>
          <a:lstStyle/>
          <a:p>
            <a:r>
              <a:rPr lang="en-US" altLang="ko-KR" smtClean="0"/>
              <a:t>24</a:t>
            </a:r>
          </a:p>
        </p:txBody>
      </p:sp>
      <p:sp>
        <p:nvSpPr>
          <p:cNvPr id="58381" name="직사각형 13"/>
          <p:cNvSpPr>
            <a:spLocks noChangeArrowheads="1"/>
          </p:cNvSpPr>
          <p:nvPr/>
        </p:nvSpPr>
        <p:spPr bwMode="auto">
          <a:xfrm>
            <a:off x="2468563" y="6796088"/>
            <a:ext cx="438150" cy="244475"/>
          </a:xfrm>
          <a:prstGeom prst="rect">
            <a:avLst/>
          </a:prstGeom>
          <a:noFill/>
          <a:ln w="9525">
            <a:noFill/>
            <a:miter lim="800000"/>
            <a:headEnd/>
            <a:tailEnd/>
          </a:ln>
        </p:spPr>
        <p:txBody>
          <a:bodyPr wrap="none">
            <a:spAutoFit/>
          </a:bodyPr>
          <a:lstStyle/>
          <a:p>
            <a:r>
              <a:rPr lang="en-US" altLang="ko-KR"/>
              <a:t>2002</a:t>
            </a:r>
          </a:p>
        </p:txBody>
      </p:sp>
      <p:sp>
        <p:nvSpPr>
          <p:cNvPr id="58382" name="직사각형 14"/>
          <p:cNvSpPr>
            <a:spLocks noChangeArrowheads="1"/>
          </p:cNvSpPr>
          <p:nvPr/>
        </p:nvSpPr>
        <p:spPr bwMode="auto">
          <a:xfrm>
            <a:off x="4343400" y="6796088"/>
            <a:ext cx="438150" cy="244475"/>
          </a:xfrm>
          <a:prstGeom prst="rect">
            <a:avLst/>
          </a:prstGeom>
          <a:noFill/>
          <a:ln w="9525">
            <a:noFill/>
            <a:miter lim="800000"/>
            <a:headEnd/>
            <a:tailEnd/>
          </a:ln>
        </p:spPr>
        <p:txBody>
          <a:bodyPr wrap="none">
            <a:spAutoFit/>
          </a:bodyPr>
          <a:lstStyle/>
          <a:p>
            <a:r>
              <a:rPr lang="en-US" altLang="ko-KR"/>
              <a:t>2009</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2"/>
          <p:cNvSpPr txBox="1">
            <a:spLocks noChangeArrowheads="1"/>
          </p:cNvSpPr>
          <p:nvPr/>
        </p:nvSpPr>
        <p:spPr bwMode="auto">
          <a:xfrm>
            <a:off x="642938" y="998538"/>
            <a:ext cx="1795462" cy="441325"/>
          </a:xfrm>
          <a:prstGeom prst="rect">
            <a:avLst/>
          </a:prstGeom>
          <a:solidFill>
            <a:schemeClr val="tx1"/>
          </a:solidFill>
          <a:ln w="9525">
            <a:noFill/>
            <a:miter lim="800000"/>
            <a:headEnd/>
            <a:tailEnd/>
          </a:ln>
        </p:spPr>
        <p:txBody>
          <a:bodyPr wrap="none" lIns="216000" tIns="72000" rIns="216000" bIns="72000">
            <a:spAutoFit/>
          </a:bodyPr>
          <a:lstStyle/>
          <a:p>
            <a:pPr>
              <a:lnSpc>
                <a:spcPct val="140000"/>
              </a:lnSpc>
            </a:pPr>
            <a:r>
              <a:rPr lang="en-US" altLang="ko-KR" sz="1400">
                <a:solidFill>
                  <a:schemeClr val="bg1"/>
                </a:solidFill>
              </a:rPr>
              <a:t>Table  of  Contents</a:t>
            </a:r>
            <a:endParaRPr lang="ko-KR" altLang="en-US" sz="1400">
              <a:solidFill>
                <a:schemeClr val="bg1"/>
              </a:solidFill>
            </a:endParaRPr>
          </a:p>
        </p:txBody>
      </p:sp>
      <p:sp>
        <p:nvSpPr>
          <p:cNvPr id="29698" name="Text Box 3"/>
          <p:cNvSpPr txBox="1">
            <a:spLocks noChangeArrowheads="1"/>
          </p:cNvSpPr>
          <p:nvPr/>
        </p:nvSpPr>
        <p:spPr bwMode="auto">
          <a:xfrm>
            <a:off x="549275" y="1712913"/>
            <a:ext cx="5168900" cy="960437"/>
          </a:xfrm>
          <a:prstGeom prst="rect">
            <a:avLst/>
          </a:prstGeom>
          <a:noFill/>
          <a:ln w="9525">
            <a:noFill/>
            <a:miter lim="800000"/>
            <a:headEnd/>
            <a:tailEnd/>
          </a:ln>
        </p:spPr>
        <p:txBody>
          <a:bodyPr lIns="0" tIns="0" rIns="0" bIns="0">
            <a:spAutoFit/>
          </a:bodyPr>
          <a:lstStyle/>
          <a:p>
            <a:pPr>
              <a:lnSpc>
                <a:spcPct val="150000"/>
              </a:lnSpc>
            </a:pPr>
            <a:r>
              <a:rPr lang="en-US" altLang="ko-KR" sz="1200" b="1"/>
              <a:t>Chapter I. Outline of the 2009 Korea Floritopia</a:t>
            </a:r>
          </a:p>
          <a:p>
            <a:pPr>
              <a:lnSpc>
                <a:spcPct val="150000"/>
              </a:lnSpc>
            </a:pPr>
            <a:r>
              <a:rPr lang="en-US" altLang="ko-KR"/>
              <a:t>    Section 1. Summary of Research on the Evaluation of an Analysis of the Impacts</a:t>
            </a:r>
          </a:p>
          <a:p>
            <a:pPr>
              <a:lnSpc>
                <a:spcPct val="150000"/>
              </a:lnSpc>
            </a:pPr>
            <a:r>
              <a:rPr lang="en-US" altLang="ko-KR"/>
              <a:t>                     Created through the Hosting of the 2009 Korea Floritopia. </a:t>
            </a:r>
            <a:r>
              <a:rPr lang="ko-KR" altLang="en-US"/>
              <a:t> </a:t>
            </a:r>
            <a:endParaRPr lang="en-US" altLang="ko-KR"/>
          </a:p>
          <a:p>
            <a:pPr>
              <a:lnSpc>
                <a:spcPct val="150000"/>
              </a:lnSpc>
            </a:pPr>
            <a:r>
              <a:rPr lang="en-US" altLang="ko-KR"/>
              <a:t>    Section 2. Outline of the 2009 Korea Floritopia</a:t>
            </a:r>
            <a:endParaRPr lang="ko-KR" altLang="en-US"/>
          </a:p>
        </p:txBody>
      </p:sp>
      <p:sp>
        <p:nvSpPr>
          <p:cNvPr id="29699" name="Text Box 4"/>
          <p:cNvSpPr txBox="1">
            <a:spLocks noChangeArrowheads="1"/>
          </p:cNvSpPr>
          <p:nvPr/>
        </p:nvSpPr>
        <p:spPr bwMode="auto">
          <a:xfrm>
            <a:off x="549275" y="2887663"/>
            <a:ext cx="5168900" cy="4370387"/>
          </a:xfrm>
          <a:prstGeom prst="rect">
            <a:avLst/>
          </a:prstGeom>
          <a:noFill/>
          <a:ln w="9525">
            <a:noFill/>
            <a:miter lim="800000"/>
            <a:headEnd/>
            <a:tailEnd/>
          </a:ln>
        </p:spPr>
        <p:txBody>
          <a:bodyPr lIns="0" tIns="0" rIns="0" bIns="0">
            <a:spAutoFit/>
          </a:bodyPr>
          <a:lstStyle/>
          <a:p>
            <a:pPr>
              <a:lnSpc>
                <a:spcPct val="150000"/>
              </a:lnSpc>
            </a:pPr>
            <a:r>
              <a:rPr lang="en-US" altLang="ko-KR" sz="1200" b="1"/>
              <a:t>Chapter II. Results and Major Accomplishments of the 2009 Korea Floritopia</a:t>
            </a:r>
          </a:p>
          <a:p>
            <a:pPr>
              <a:lnSpc>
                <a:spcPct val="150000"/>
              </a:lnSpc>
            </a:pPr>
            <a:r>
              <a:rPr lang="ko-KR" altLang="en-US" sz="900"/>
              <a:t>     </a:t>
            </a:r>
            <a:r>
              <a:rPr lang="en-US" altLang="ko-KR" sz="900"/>
              <a:t>Major Accomplishment</a:t>
            </a:r>
            <a:r>
              <a:rPr lang="ko-KR" altLang="en-US" sz="900"/>
              <a:t> </a:t>
            </a:r>
            <a:r>
              <a:rPr lang="en-US" altLang="ko-KR" sz="900"/>
              <a:t>1.  1.98 million people nurtured through the 2009 Korea Floritopia</a:t>
            </a:r>
          </a:p>
          <a:p>
            <a:pPr>
              <a:lnSpc>
                <a:spcPct val="150000"/>
              </a:lnSpc>
            </a:pPr>
            <a:r>
              <a:rPr lang="en-US" altLang="ko-KR" sz="900"/>
              <a:t>     Major Accomplishment</a:t>
            </a:r>
            <a:r>
              <a:rPr lang="ko-KR" altLang="en-US" sz="900"/>
              <a:t> </a:t>
            </a:r>
            <a:r>
              <a:rPr lang="en-US" altLang="ko-KR" sz="900"/>
              <a:t>2. Productive Results through economic exhibitions</a:t>
            </a:r>
          </a:p>
          <a:p>
            <a:pPr>
              <a:lnSpc>
                <a:spcPct val="150000"/>
              </a:lnSpc>
            </a:pPr>
            <a:r>
              <a:rPr lang="en-US" altLang="ko-KR" sz="900"/>
              <a:t>     Major Accomplishment</a:t>
            </a:r>
            <a:r>
              <a:rPr lang="ko-KR" altLang="en-US" sz="900"/>
              <a:t> </a:t>
            </a:r>
            <a:r>
              <a:rPr lang="en-US" altLang="ko-KR" sz="900"/>
              <a:t>3. Establishing the foundation for a successful exhibition through MOUs</a:t>
            </a:r>
          </a:p>
          <a:p>
            <a:pPr>
              <a:lnSpc>
                <a:spcPct val="150000"/>
              </a:lnSpc>
            </a:pPr>
            <a:r>
              <a:rPr lang="en-US" altLang="ko-KR" sz="900"/>
              <a:t>     Major Accomplishment</a:t>
            </a:r>
            <a:r>
              <a:rPr lang="ko-KR" altLang="en-US" sz="900"/>
              <a:t> </a:t>
            </a:r>
            <a:r>
              <a:rPr lang="en-US" altLang="ko-KR" sz="900"/>
              <a:t>4. Revitalization of the local economy</a:t>
            </a:r>
          </a:p>
          <a:p>
            <a:pPr>
              <a:lnSpc>
                <a:spcPct val="150000"/>
              </a:lnSpc>
            </a:pPr>
            <a:r>
              <a:rPr lang="en-US" altLang="ko-KR" sz="900"/>
              <a:t>     Major Accomplishment</a:t>
            </a:r>
            <a:r>
              <a:rPr lang="ko-KR" altLang="en-US" sz="900"/>
              <a:t> </a:t>
            </a:r>
            <a:r>
              <a:rPr lang="en-US" altLang="ko-KR" sz="900"/>
              <a:t>5. Establishing the foundation for the future of Chungnam’s floricultural industry</a:t>
            </a:r>
          </a:p>
          <a:p>
            <a:pPr>
              <a:lnSpc>
                <a:spcPct val="150000"/>
              </a:lnSpc>
            </a:pPr>
            <a:r>
              <a:rPr lang="en-US" altLang="ko-KR" sz="900"/>
              <a:t>     Major Accomplishment</a:t>
            </a:r>
            <a:r>
              <a:rPr lang="ko-KR" altLang="en-US" sz="900"/>
              <a:t> </a:t>
            </a:r>
            <a:r>
              <a:rPr lang="en-US" altLang="ko-KR" sz="900"/>
              <a:t>6. Strategic advertising to attract public interest and pique curiosity</a:t>
            </a:r>
          </a:p>
          <a:p>
            <a:pPr>
              <a:lnSpc>
                <a:spcPct val="150000"/>
              </a:lnSpc>
            </a:pPr>
            <a:r>
              <a:rPr lang="en-US" altLang="ko-KR" sz="900"/>
              <a:t>     Major Accomplishment</a:t>
            </a:r>
            <a:r>
              <a:rPr lang="ko-KR" altLang="en-US" sz="900"/>
              <a:t> </a:t>
            </a:r>
            <a:r>
              <a:rPr lang="en-US" altLang="ko-KR" sz="900"/>
              <a:t>7. Delightful exhibition utilizing a beautiful natural environment</a:t>
            </a:r>
          </a:p>
          <a:p>
            <a:pPr>
              <a:lnSpc>
                <a:spcPct val="150000"/>
              </a:lnSpc>
            </a:pPr>
            <a:r>
              <a:rPr lang="en-US" altLang="ko-KR" sz="900"/>
              <a:t>     Major Accomplishment</a:t>
            </a:r>
            <a:r>
              <a:rPr lang="ko-KR" altLang="en-US" sz="900"/>
              <a:t> </a:t>
            </a:r>
            <a:r>
              <a:rPr lang="en-US" altLang="ko-KR" sz="900"/>
              <a:t>8.  Expected ripple effect of the 2009 Korea  Floritopia</a:t>
            </a:r>
          </a:p>
          <a:p>
            <a:pPr>
              <a:lnSpc>
                <a:spcPct val="150000"/>
              </a:lnSpc>
            </a:pPr>
            <a:r>
              <a:rPr lang="en-US" altLang="ko-KR" sz="900"/>
              <a:t>     Major Accomplishment</a:t>
            </a:r>
            <a:r>
              <a:rPr lang="ko-KR" altLang="en-US" sz="900"/>
              <a:t> </a:t>
            </a:r>
            <a:r>
              <a:rPr lang="en-US" altLang="ko-KR" sz="900"/>
              <a:t>9. Recognition of the economic potentials as a service exhibition</a:t>
            </a:r>
          </a:p>
          <a:p>
            <a:pPr>
              <a:lnSpc>
                <a:spcPct val="150000"/>
              </a:lnSpc>
            </a:pPr>
            <a:r>
              <a:rPr lang="en-US" altLang="ko-KR" sz="900"/>
              <a:t>     Major Accomplishment 10. Flower Symphony Hall: Core program of the exhibition</a:t>
            </a:r>
          </a:p>
          <a:p>
            <a:pPr>
              <a:lnSpc>
                <a:spcPct val="150000"/>
              </a:lnSpc>
            </a:pPr>
            <a:r>
              <a:rPr lang="en-US" altLang="ko-KR" sz="900"/>
              <a:t>     Major Accomplishment 11. Increased number of weekend visitors</a:t>
            </a:r>
          </a:p>
          <a:p>
            <a:pPr>
              <a:lnSpc>
                <a:spcPct val="150000"/>
              </a:lnSpc>
            </a:pPr>
            <a:r>
              <a:rPr lang="en-US" altLang="ko-KR" sz="900"/>
              <a:t>     Major Accomplishment 12. Re-confirmation of the international quality of the 2009 Korea Floritopia</a:t>
            </a:r>
          </a:p>
          <a:p>
            <a:pPr>
              <a:lnSpc>
                <a:spcPct val="150000"/>
              </a:lnSpc>
            </a:pPr>
            <a:r>
              <a:rPr lang="en-US" altLang="ko-KR" sz="900"/>
              <a:t>     Major Accomplishment 13. Revitalization of the local economy by creating 380 billion KW in economic </a:t>
            </a:r>
          </a:p>
          <a:p>
            <a:pPr>
              <a:lnSpc>
                <a:spcPct val="150000"/>
              </a:lnSpc>
            </a:pPr>
            <a:r>
              <a:rPr lang="en-US" altLang="ko-KR" sz="900"/>
              <a:t>                                                  benefits through the 2009 Korea Floritopia</a:t>
            </a:r>
          </a:p>
          <a:p>
            <a:pPr>
              <a:lnSpc>
                <a:spcPct val="150000"/>
              </a:lnSpc>
            </a:pPr>
            <a:r>
              <a:rPr lang="en-US" altLang="ko-KR" sz="900"/>
              <a:t>     Major Accomplishment 14. Visitor characteristics: High interest from women</a:t>
            </a:r>
          </a:p>
          <a:p>
            <a:pPr>
              <a:lnSpc>
                <a:spcPct val="150000"/>
              </a:lnSpc>
            </a:pPr>
            <a:r>
              <a:rPr lang="en-US" altLang="ko-KR" sz="900"/>
              <a:t>     Major Accomplishment 15. Increased duration of stay: Increased satisfaction and consumption level</a:t>
            </a:r>
            <a:endParaRPr lang="ko-KR" altLang="ko-KR" sz="900"/>
          </a:p>
          <a:p>
            <a:pPr>
              <a:lnSpc>
                <a:spcPct val="150000"/>
              </a:lnSpc>
            </a:pPr>
            <a:r>
              <a:rPr lang="en-US" altLang="ko-KR" sz="900"/>
              <a:t>     Major Accomplishment 16. Analysis of the economic value of advertising: Approximately 105.3 billion KW</a:t>
            </a:r>
          </a:p>
          <a:p>
            <a:pPr>
              <a:lnSpc>
                <a:spcPct val="150000"/>
              </a:lnSpc>
            </a:pPr>
            <a:r>
              <a:rPr lang="en-US" altLang="ko-KR" sz="900"/>
              <a:t>     Major Accomplishment 17. Increased cooperation as the key factor in the successful hosting of the 2009                  </a:t>
            </a:r>
          </a:p>
          <a:p>
            <a:pPr>
              <a:lnSpc>
                <a:spcPct val="150000"/>
              </a:lnSpc>
            </a:pPr>
            <a:r>
              <a:rPr lang="en-US" altLang="ko-KR" sz="900"/>
              <a:t>                                                  Korea Floritopia</a:t>
            </a:r>
          </a:p>
          <a:p>
            <a:pPr>
              <a:lnSpc>
                <a:spcPct val="150000"/>
              </a:lnSpc>
            </a:pPr>
            <a:r>
              <a:rPr lang="en-US" altLang="ko-KR" sz="900"/>
              <a:t>     Major Accomplishment 18. Effective exhibition management through  prior experience</a:t>
            </a:r>
            <a:endParaRPr lang="ko-KR" altLang="en-US" sz="900"/>
          </a:p>
        </p:txBody>
      </p:sp>
      <p:sp>
        <p:nvSpPr>
          <p:cNvPr id="29700" name="Text Box 5"/>
          <p:cNvSpPr txBox="1">
            <a:spLocks noChangeArrowheads="1"/>
          </p:cNvSpPr>
          <p:nvPr/>
        </p:nvSpPr>
        <p:spPr bwMode="auto">
          <a:xfrm>
            <a:off x="549275" y="7554913"/>
            <a:ext cx="5168900" cy="1646237"/>
          </a:xfrm>
          <a:prstGeom prst="rect">
            <a:avLst/>
          </a:prstGeom>
          <a:noFill/>
          <a:ln w="9525">
            <a:noFill/>
            <a:miter lim="800000"/>
            <a:headEnd/>
            <a:tailEnd/>
          </a:ln>
        </p:spPr>
        <p:txBody>
          <a:bodyPr lIns="0" tIns="0" rIns="0" bIns="0">
            <a:spAutoFit/>
          </a:bodyPr>
          <a:lstStyle/>
          <a:p>
            <a:pPr>
              <a:lnSpc>
                <a:spcPct val="150000"/>
              </a:lnSpc>
            </a:pPr>
            <a:r>
              <a:rPr lang="en-US" altLang="ko-KR" sz="1200" b="1"/>
              <a:t>Chapter III.  Analysis of the Visitors to the 2009 Korea Floritopia</a:t>
            </a:r>
          </a:p>
          <a:p>
            <a:pPr latinLnBrk="0">
              <a:lnSpc>
                <a:spcPct val="150000"/>
              </a:lnSpc>
            </a:pPr>
            <a:r>
              <a:rPr lang="ko-KR" altLang="en-US"/>
              <a:t>    </a:t>
            </a:r>
            <a:r>
              <a:rPr lang="en-US" altLang="ko-KR"/>
              <a:t>Section 1. Analysis of visitor trends</a:t>
            </a:r>
            <a:endParaRPr lang="ko-KR" altLang="en-US"/>
          </a:p>
          <a:p>
            <a:pPr latinLnBrk="0">
              <a:lnSpc>
                <a:spcPct val="150000"/>
              </a:lnSpc>
            </a:pPr>
            <a:r>
              <a:rPr lang="en-US" altLang="ko-KR"/>
              <a:t>                  1. Daily trend of visitors</a:t>
            </a:r>
            <a:endParaRPr lang="ko-KR" altLang="en-US"/>
          </a:p>
          <a:p>
            <a:pPr latinLnBrk="0">
              <a:lnSpc>
                <a:spcPct val="150000"/>
              </a:lnSpc>
            </a:pPr>
            <a:r>
              <a:rPr lang="en-US" altLang="ko-KR"/>
              <a:t>                  2. Trend for different types of admissions</a:t>
            </a:r>
            <a:endParaRPr lang="ko-KR" altLang="en-US"/>
          </a:p>
          <a:p>
            <a:pPr latinLnBrk="0">
              <a:lnSpc>
                <a:spcPct val="150000"/>
              </a:lnSpc>
            </a:pPr>
            <a:r>
              <a:rPr lang="en-US" altLang="ko-KR"/>
              <a:t>                  3. Trend and ratio of weekday and weekend visitors</a:t>
            </a:r>
            <a:endParaRPr lang="ko-KR" altLang="en-US"/>
          </a:p>
          <a:p>
            <a:pPr latinLnBrk="0">
              <a:lnSpc>
                <a:spcPct val="150000"/>
              </a:lnSpc>
            </a:pPr>
            <a:r>
              <a:rPr lang="en-US" altLang="ko-KR"/>
              <a:t>                  4. Weather conditions and visitor trends</a:t>
            </a:r>
            <a:endParaRPr lang="ko-KR" altLang="en-US"/>
          </a:p>
          <a:p>
            <a:pPr latinLnBrk="0">
              <a:lnSpc>
                <a:spcPct val="150000"/>
              </a:lnSpc>
            </a:pPr>
            <a:r>
              <a:rPr lang="ko-KR" altLang="en-US"/>
              <a:t>	</a:t>
            </a:r>
          </a:p>
        </p:txBody>
      </p:sp>
      <p:sp>
        <p:nvSpPr>
          <p:cNvPr id="29701" name="슬라이드 번호 개체 틀 5"/>
          <p:cNvSpPr>
            <a:spLocks noGrp="1"/>
          </p:cNvSpPr>
          <p:nvPr>
            <p:ph type="sldNum" sz="quarter" idx="12"/>
          </p:nvPr>
        </p:nvSpPr>
        <p:spPr>
          <a:noFill/>
        </p:spPr>
        <p:txBody>
          <a:bodyPr/>
          <a:lstStyle/>
          <a:p>
            <a:r>
              <a:rPr lang="en-US" altLang="ko-KR" smtClean="0"/>
              <a:t>2</a:t>
            </a:r>
          </a:p>
        </p:txBody>
      </p:sp>
      <p:sp>
        <p:nvSpPr>
          <p:cNvPr id="29702" name="TextBox 6"/>
          <p:cNvSpPr txBox="1">
            <a:spLocks noChangeArrowheads="1"/>
          </p:cNvSpPr>
          <p:nvPr/>
        </p:nvSpPr>
        <p:spPr bwMode="auto">
          <a:xfrm>
            <a:off x="6072188" y="1712913"/>
            <a:ext cx="357187"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9</a:t>
            </a:r>
            <a:endParaRPr lang="ko-KR" altLang="en-US" sz="800">
              <a:latin typeface="HY헤드라인M" pitchFamily="18" charset="-127"/>
            </a:endParaRPr>
          </a:p>
        </p:txBody>
      </p:sp>
      <p:sp>
        <p:nvSpPr>
          <p:cNvPr id="29703" name="TextBox 7"/>
          <p:cNvSpPr txBox="1">
            <a:spLocks noChangeArrowheads="1"/>
          </p:cNvSpPr>
          <p:nvPr/>
        </p:nvSpPr>
        <p:spPr bwMode="auto">
          <a:xfrm>
            <a:off x="6072188" y="2255838"/>
            <a:ext cx="357187"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10</a:t>
            </a:r>
            <a:endParaRPr lang="ko-KR" altLang="en-US" sz="800">
              <a:latin typeface="HY헤드라인M" pitchFamily="18" charset="-127"/>
            </a:endParaRPr>
          </a:p>
        </p:txBody>
      </p:sp>
      <p:sp>
        <p:nvSpPr>
          <p:cNvPr id="29704" name="TextBox 8"/>
          <p:cNvSpPr txBox="1">
            <a:spLocks noChangeArrowheads="1"/>
          </p:cNvSpPr>
          <p:nvPr/>
        </p:nvSpPr>
        <p:spPr bwMode="auto">
          <a:xfrm>
            <a:off x="6072188" y="2947988"/>
            <a:ext cx="357187"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15</a:t>
            </a:r>
            <a:endParaRPr lang="ko-KR" altLang="en-US" sz="800">
              <a:latin typeface="HY헤드라인M" pitchFamily="18" charset="-127"/>
            </a:endParaRPr>
          </a:p>
        </p:txBody>
      </p:sp>
      <p:sp>
        <p:nvSpPr>
          <p:cNvPr id="29705" name="TextBox 9"/>
          <p:cNvSpPr txBox="1">
            <a:spLocks noChangeArrowheads="1"/>
          </p:cNvSpPr>
          <p:nvPr/>
        </p:nvSpPr>
        <p:spPr bwMode="auto">
          <a:xfrm>
            <a:off x="6072188" y="3163888"/>
            <a:ext cx="357187"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16</a:t>
            </a:r>
            <a:endParaRPr lang="ko-KR" altLang="en-US" sz="800">
              <a:latin typeface="HY헤드라인M" pitchFamily="18" charset="-127"/>
            </a:endParaRPr>
          </a:p>
        </p:txBody>
      </p:sp>
      <p:sp>
        <p:nvSpPr>
          <p:cNvPr id="29706" name="TextBox 10"/>
          <p:cNvSpPr txBox="1">
            <a:spLocks noChangeArrowheads="1"/>
          </p:cNvSpPr>
          <p:nvPr/>
        </p:nvSpPr>
        <p:spPr bwMode="auto">
          <a:xfrm>
            <a:off x="6072188" y="3413125"/>
            <a:ext cx="357187"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18</a:t>
            </a:r>
            <a:endParaRPr lang="ko-KR" altLang="en-US" sz="800">
              <a:latin typeface="HY헤드라인M" pitchFamily="18" charset="-127"/>
            </a:endParaRPr>
          </a:p>
        </p:txBody>
      </p:sp>
      <p:sp>
        <p:nvSpPr>
          <p:cNvPr id="29707" name="TextBox 11"/>
          <p:cNvSpPr txBox="1">
            <a:spLocks noChangeArrowheads="1"/>
          </p:cNvSpPr>
          <p:nvPr/>
        </p:nvSpPr>
        <p:spPr bwMode="auto">
          <a:xfrm>
            <a:off x="6072188" y="3629025"/>
            <a:ext cx="357187"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21</a:t>
            </a:r>
            <a:endParaRPr lang="ko-KR" altLang="en-US" sz="800">
              <a:latin typeface="HY헤드라인M" pitchFamily="18" charset="-127"/>
            </a:endParaRPr>
          </a:p>
        </p:txBody>
      </p:sp>
      <p:sp>
        <p:nvSpPr>
          <p:cNvPr id="29708" name="TextBox 12"/>
          <p:cNvSpPr txBox="1">
            <a:spLocks noChangeArrowheads="1"/>
          </p:cNvSpPr>
          <p:nvPr/>
        </p:nvSpPr>
        <p:spPr bwMode="auto">
          <a:xfrm>
            <a:off x="6072188" y="3844925"/>
            <a:ext cx="357187"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22</a:t>
            </a:r>
            <a:endParaRPr lang="ko-KR" altLang="en-US" sz="800">
              <a:latin typeface="HY헤드라인M" pitchFamily="18" charset="-127"/>
            </a:endParaRPr>
          </a:p>
        </p:txBody>
      </p:sp>
      <p:sp>
        <p:nvSpPr>
          <p:cNvPr id="29709" name="TextBox 13"/>
          <p:cNvSpPr txBox="1">
            <a:spLocks noChangeArrowheads="1"/>
          </p:cNvSpPr>
          <p:nvPr/>
        </p:nvSpPr>
        <p:spPr bwMode="auto">
          <a:xfrm>
            <a:off x="6072188" y="3995738"/>
            <a:ext cx="357187"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24</a:t>
            </a:r>
            <a:endParaRPr lang="ko-KR" altLang="en-US" sz="800">
              <a:latin typeface="HY헤드라인M" pitchFamily="18" charset="-127"/>
            </a:endParaRPr>
          </a:p>
        </p:txBody>
      </p:sp>
      <p:sp>
        <p:nvSpPr>
          <p:cNvPr id="29710" name="TextBox 14"/>
          <p:cNvSpPr txBox="1">
            <a:spLocks noChangeArrowheads="1"/>
          </p:cNvSpPr>
          <p:nvPr/>
        </p:nvSpPr>
        <p:spPr bwMode="auto">
          <a:xfrm>
            <a:off x="6072188" y="4206875"/>
            <a:ext cx="357187"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25</a:t>
            </a:r>
            <a:endParaRPr lang="ko-KR" altLang="en-US" sz="800">
              <a:latin typeface="HY헤드라인M" pitchFamily="18" charset="-127"/>
            </a:endParaRPr>
          </a:p>
        </p:txBody>
      </p:sp>
      <p:sp>
        <p:nvSpPr>
          <p:cNvPr id="29711" name="TextBox 15"/>
          <p:cNvSpPr txBox="1">
            <a:spLocks noChangeArrowheads="1"/>
          </p:cNvSpPr>
          <p:nvPr/>
        </p:nvSpPr>
        <p:spPr bwMode="auto">
          <a:xfrm>
            <a:off x="6072188" y="4387850"/>
            <a:ext cx="357187"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27</a:t>
            </a:r>
            <a:endParaRPr lang="ko-KR" altLang="en-US" sz="800">
              <a:latin typeface="HY헤드라인M" pitchFamily="18" charset="-127"/>
            </a:endParaRPr>
          </a:p>
        </p:txBody>
      </p:sp>
      <p:sp>
        <p:nvSpPr>
          <p:cNvPr id="29712" name="TextBox 16"/>
          <p:cNvSpPr txBox="1">
            <a:spLocks noChangeArrowheads="1"/>
          </p:cNvSpPr>
          <p:nvPr/>
        </p:nvSpPr>
        <p:spPr bwMode="auto">
          <a:xfrm>
            <a:off x="6072188" y="4591050"/>
            <a:ext cx="357187"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28</a:t>
            </a:r>
            <a:endParaRPr lang="ko-KR" altLang="en-US" sz="800">
              <a:latin typeface="HY헤드라인M" pitchFamily="18" charset="-127"/>
            </a:endParaRPr>
          </a:p>
        </p:txBody>
      </p:sp>
      <p:sp>
        <p:nvSpPr>
          <p:cNvPr id="29713" name="TextBox 17"/>
          <p:cNvSpPr txBox="1">
            <a:spLocks noChangeArrowheads="1"/>
          </p:cNvSpPr>
          <p:nvPr/>
        </p:nvSpPr>
        <p:spPr bwMode="auto">
          <a:xfrm>
            <a:off x="6072188" y="4794250"/>
            <a:ext cx="357187"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29</a:t>
            </a:r>
            <a:endParaRPr lang="ko-KR" altLang="en-US" sz="800">
              <a:latin typeface="HY헤드라인M" pitchFamily="18" charset="-127"/>
            </a:endParaRPr>
          </a:p>
        </p:txBody>
      </p:sp>
      <p:sp>
        <p:nvSpPr>
          <p:cNvPr id="29714" name="TextBox 18"/>
          <p:cNvSpPr txBox="1">
            <a:spLocks noChangeArrowheads="1"/>
          </p:cNvSpPr>
          <p:nvPr/>
        </p:nvSpPr>
        <p:spPr bwMode="auto">
          <a:xfrm>
            <a:off x="6072188" y="4997450"/>
            <a:ext cx="357187"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31</a:t>
            </a:r>
            <a:endParaRPr lang="ko-KR" altLang="en-US" sz="800">
              <a:latin typeface="HY헤드라인M" pitchFamily="18" charset="-127"/>
            </a:endParaRPr>
          </a:p>
        </p:txBody>
      </p:sp>
      <p:sp>
        <p:nvSpPr>
          <p:cNvPr id="29715" name="TextBox 19"/>
          <p:cNvSpPr txBox="1">
            <a:spLocks noChangeArrowheads="1"/>
          </p:cNvSpPr>
          <p:nvPr/>
        </p:nvSpPr>
        <p:spPr bwMode="auto">
          <a:xfrm>
            <a:off x="6072188" y="5200650"/>
            <a:ext cx="357187"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33</a:t>
            </a:r>
            <a:endParaRPr lang="ko-KR" altLang="en-US" sz="800">
              <a:latin typeface="HY헤드라인M" pitchFamily="18" charset="-127"/>
            </a:endParaRPr>
          </a:p>
        </p:txBody>
      </p:sp>
      <p:sp>
        <p:nvSpPr>
          <p:cNvPr id="29716" name="TextBox 20"/>
          <p:cNvSpPr txBox="1">
            <a:spLocks noChangeArrowheads="1"/>
          </p:cNvSpPr>
          <p:nvPr/>
        </p:nvSpPr>
        <p:spPr bwMode="auto">
          <a:xfrm>
            <a:off x="6072188" y="5407025"/>
            <a:ext cx="357187"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35</a:t>
            </a:r>
            <a:endParaRPr lang="ko-KR" altLang="en-US" sz="800">
              <a:latin typeface="HY헤드라인M" pitchFamily="18" charset="-127"/>
            </a:endParaRPr>
          </a:p>
        </p:txBody>
      </p:sp>
      <p:sp>
        <p:nvSpPr>
          <p:cNvPr id="29717" name="TextBox 21"/>
          <p:cNvSpPr txBox="1">
            <a:spLocks noChangeArrowheads="1"/>
          </p:cNvSpPr>
          <p:nvPr/>
        </p:nvSpPr>
        <p:spPr bwMode="auto">
          <a:xfrm>
            <a:off x="6072188" y="5837238"/>
            <a:ext cx="357187"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37</a:t>
            </a:r>
            <a:endParaRPr lang="ko-KR" altLang="en-US" sz="800">
              <a:latin typeface="HY헤드라인M" pitchFamily="18" charset="-127"/>
            </a:endParaRPr>
          </a:p>
        </p:txBody>
      </p:sp>
      <p:sp>
        <p:nvSpPr>
          <p:cNvPr id="29718" name="TextBox 22"/>
          <p:cNvSpPr txBox="1">
            <a:spLocks noChangeArrowheads="1"/>
          </p:cNvSpPr>
          <p:nvPr/>
        </p:nvSpPr>
        <p:spPr bwMode="auto">
          <a:xfrm>
            <a:off x="6072188" y="6040438"/>
            <a:ext cx="357187"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38</a:t>
            </a:r>
            <a:endParaRPr lang="ko-KR" altLang="en-US" sz="800">
              <a:latin typeface="HY헤드라인M" pitchFamily="18" charset="-127"/>
            </a:endParaRPr>
          </a:p>
        </p:txBody>
      </p:sp>
      <p:sp>
        <p:nvSpPr>
          <p:cNvPr id="29719" name="TextBox 23"/>
          <p:cNvSpPr txBox="1">
            <a:spLocks noChangeArrowheads="1"/>
          </p:cNvSpPr>
          <p:nvPr/>
        </p:nvSpPr>
        <p:spPr bwMode="auto">
          <a:xfrm>
            <a:off x="6072188" y="6243638"/>
            <a:ext cx="357187"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39</a:t>
            </a:r>
            <a:endParaRPr lang="ko-KR" altLang="en-US" sz="800">
              <a:latin typeface="HY헤드라인M" pitchFamily="18" charset="-127"/>
            </a:endParaRPr>
          </a:p>
        </p:txBody>
      </p:sp>
      <p:sp>
        <p:nvSpPr>
          <p:cNvPr id="29720" name="TextBox 24"/>
          <p:cNvSpPr txBox="1">
            <a:spLocks noChangeArrowheads="1"/>
          </p:cNvSpPr>
          <p:nvPr/>
        </p:nvSpPr>
        <p:spPr bwMode="auto">
          <a:xfrm>
            <a:off x="6072188" y="6446838"/>
            <a:ext cx="357187"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41</a:t>
            </a:r>
            <a:endParaRPr lang="ko-KR" altLang="en-US" sz="800">
              <a:latin typeface="HY헤드라인M" pitchFamily="18" charset="-127"/>
            </a:endParaRPr>
          </a:p>
        </p:txBody>
      </p:sp>
      <p:sp>
        <p:nvSpPr>
          <p:cNvPr id="29721" name="TextBox 25"/>
          <p:cNvSpPr txBox="1">
            <a:spLocks noChangeArrowheads="1"/>
          </p:cNvSpPr>
          <p:nvPr/>
        </p:nvSpPr>
        <p:spPr bwMode="auto">
          <a:xfrm>
            <a:off x="6072188" y="6865938"/>
            <a:ext cx="357187"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42</a:t>
            </a:r>
            <a:endParaRPr lang="ko-KR" altLang="en-US" sz="800">
              <a:latin typeface="HY헤드라인M" pitchFamily="18" charset="-127"/>
            </a:endParaRPr>
          </a:p>
        </p:txBody>
      </p:sp>
      <p:sp>
        <p:nvSpPr>
          <p:cNvPr id="29722" name="TextBox 26"/>
          <p:cNvSpPr txBox="1">
            <a:spLocks noChangeArrowheads="1"/>
          </p:cNvSpPr>
          <p:nvPr/>
        </p:nvSpPr>
        <p:spPr bwMode="auto">
          <a:xfrm>
            <a:off x="6072188" y="7086600"/>
            <a:ext cx="357187"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43</a:t>
            </a:r>
            <a:endParaRPr lang="ko-KR" altLang="en-US" sz="800">
              <a:latin typeface="HY헤드라인M" pitchFamily="18" charset="-127"/>
            </a:endParaRPr>
          </a:p>
        </p:txBody>
      </p:sp>
      <p:sp>
        <p:nvSpPr>
          <p:cNvPr id="29723" name="TextBox 28"/>
          <p:cNvSpPr txBox="1">
            <a:spLocks noChangeArrowheads="1"/>
          </p:cNvSpPr>
          <p:nvPr/>
        </p:nvSpPr>
        <p:spPr bwMode="auto">
          <a:xfrm>
            <a:off x="6072188" y="2457450"/>
            <a:ext cx="357187"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12</a:t>
            </a:r>
            <a:endParaRPr lang="ko-KR" altLang="en-US" sz="800">
              <a:latin typeface="HY헤드라인M" pitchFamily="18" charset="-127"/>
            </a:endParaRPr>
          </a:p>
        </p:txBody>
      </p:sp>
      <p:sp>
        <p:nvSpPr>
          <p:cNvPr id="29724" name="TextBox 29"/>
          <p:cNvSpPr txBox="1">
            <a:spLocks noChangeArrowheads="1"/>
          </p:cNvSpPr>
          <p:nvPr/>
        </p:nvSpPr>
        <p:spPr bwMode="auto">
          <a:xfrm>
            <a:off x="6072188" y="7651750"/>
            <a:ext cx="357187" cy="214313"/>
          </a:xfrm>
          <a:prstGeom prst="rect">
            <a:avLst/>
          </a:prstGeom>
          <a:noFill/>
          <a:ln w="9525">
            <a:noFill/>
            <a:miter lim="800000"/>
            <a:headEnd/>
            <a:tailEnd/>
          </a:ln>
        </p:spPr>
        <p:txBody>
          <a:bodyPr>
            <a:spAutoFit/>
          </a:bodyPr>
          <a:lstStyle/>
          <a:p>
            <a:pPr algn="ctr"/>
            <a:r>
              <a:rPr lang="en-US" altLang="ko-KR" sz="800">
                <a:latin typeface="HY헤드라인M" pitchFamily="18" charset="-127"/>
              </a:rPr>
              <a:t>44</a:t>
            </a:r>
            <a:endParaRPr lang="ko-KR" altLang="en-US" sz="800">
              <a:latin typeface="HY헤드라인M" pitchFamily="18" charset="-127"/>
            </a:endParaRPr>
          </a:p>
        </p:txBody>
      </p:sp>
      <p:sp>
        <p:nvSpPr>
          <p:cNvPr id="29725" name="TextBox 30"/>
          <p:cNvSpPr txBox="1">
            <a:spLocks noChangeArrowheads="1"/>
          </p:cNvSpPr>
          <p:nvPr/>
        </p:nvSpPr>
        <p:spPr bwMode="auto">
          <a:xfrm>
            <a:off x="6072188" y="7866063"/>
            <a:ext cx="357187"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45</a:t>
            </a:r>
            <a:endParaRPr lang="ko-KR" altLang="en-US" sz="800">
              <a:latin typeface="HY헤드라인M" pitchFamily="18" charset="-127"/>
            </a:endParaRPr>
          </a:p>
        </p:txBody>
      </p:sp>
      <p:sp>
        <p:nvSpPr>
          <p:cNvPr id="29726" name="TextBox 31"/>
          <p:cNvSpPr txBox="1">
            <a:spLocks noChangeArrowheads="1"/>
          </p:cNvSpPr>
          <p:nvPr/>
        </p:nvSpPr>
        <p:spPr bwMode="auto">
          <a:xfrm>
            <a:off x="6072188" y="8066088"/>
            <a:ext cx="357187" cy="214312"/>
          </a:xfrm>
          <a:prstGeom prst="rect">
            <a:avLst/>
          </a:prstGeom>
          <a:noFill/>
          <a:ln w="9525">
            <a:noFill/>
            <a:miter lim="800000"/>
            <a:headEnd/>
            <a:tailEnd/>
          </a:ln>
        </p:spPr>
        <p:txBody>
          <a:bodyPr>
            <a:spAutoFit/>
          </a:bodyPr>
          <a:lstStyle/>
          <a:p>
            <a:pPr algn="ctr"/>
            <a:r>
              <a:rPr lang="en-US" altLang="ko-KR" sz="800">
                <a:latin typeface="HY헤드라인M" pitchFamily="18" charset="-127"/>
              </a:rPr>
              <a:t>45</a:t>
            </a:r>
            <a:endParaRPr lang="ko-KR" altLang="en-US" sz="800">
              <a:latin typeface="HY헤드라인M" pitchFamily="18" charset="-127"/>
            </a:endParaRPr>
          </a:p>
        </p:txBody>
      </p:sp>
      <p:sp>
        <p:nvSpPr>
          <p:cNvPr id="29727" name="TextBox 32"/>
          <p:cNvSpPr txBox="1">
            <a:spLocks noChangeArrowheads="1"/>
          </p:cNvSpPr>
          <p:nvPr/>
        </p:nvSpPr>
        <p:spPr bwMode="auto">
          <a:xfrm>
            <a:off x="6072188" y="8299450"/>
            <a:ext cx="357187" cy="214313"/>
          </a:xfrm>
          <a:prstGeom prst="rect">
            <a:avLst/>
          </a:prstGeom>
          <a:noFill/>
          <a:ln w="9525">
            <a:noFill/>
            <a:miter lim="800000"/>
            <a:headEnd/>
            <a:tailEnd/>
          </a:ln>
        </p:spPr>
        <p:txBody>
          <a:bodyPr>
            <a:spAutoFit/>
          </a:bodyPr>
          <a:lstStyle/>
          <a:p>
            <a:pPr algn="ctr"/>
            <a:r>
              <a:rPr lang="en-US" altLang="ko-KR" sz="800">
                <a:latin typeface="HY헤드라인M" pitchFamily="18" charset="-127"/>
              </a:rPr>
              <a:t>46</a:t>
            </a:r>
            <a:endParaRPr lang="ko-KR" altLang="en-US" sz="800">
              <a:latin typeface="HY헤드라인M" pitchFamily="18" charset="-127"/>
            </a:endParaRPr>
          </a:p>
        </p:txBody>
      </p:sp>
      <p:sp>
        <p:nvSpPr>
          <p:cNvPr id="29728" name="TextBox 33"/>
          <p:cNvSpPr txBox="1">
            <a:spLocks noChangeArrowheads="1"/>
          </p:cNvSpPr>
          <p:nvPr/>
        </p:nvSpPr>
        <p:spPr bwMode="auto">
          <a:xfrm>
            <a:off x="6072188" y="8515350"/>
            <a:ext cx="357187" cy="214313"/>
          </a:xfrm>
          <a:prstGeom prst="rect">
            <a:avLst/>
          </a:prstGeom>
          <a:noFill/>
          <a:ln w="9525">
            <a:noFill/>
            <a:miter lim="800000"/>
            <a:headEnd/>
            <a:tailEnd/>
          </a:ln>
        </p:spPr>
        <p:txBody>
          <a:bodyPr>
            <a:spAutoFit/>
          </a:bodyPr>
          <a:lstStyle/>
          <a:p>
            <a:pPr algn="ctr"/>
            <a:r>
              <a:rPr lang="en-US" altLang="ko-KR" sz="800">
                <a:latin typeface="HY헤드라인M" pitchFamily="18" charset="-127"/>
              </a:rPr>
              <a:t>46</a:t>
            </a:r>
            <a:endParaRPr lang="ko-KR" altLang="en-US" sz="800">
              <a:latin typeface="HY헤드라인M" pitchFamily="18" charset="-127"/>
            </a:endParaRPr>
          </a:p>
        </p:txBody>
      </p:sp>
      <p:sp>
        <p:nvSpPr>
          <p:cNvPr id="29729" name="TextBox 34"/>
          <p:cNvSpPr txBox="1">
            <a:spLocks noChangeArrowheads="1"/>
          </p:cNvSpPr>
          <p:nvPr/>
        </p:nvSpPr>
        <p:spPr bwMode="auto">
          <a:xfrm>
            <a:off x="6072188" y="8736013"/>
            <a:ext cx="357187" cy="214312"/>
          </a:xfrm>
          <a:prstGeom prst="rect">
            <a:avLst/>
          </a:prstGeom>
          <a:noFill/>
          <a:ln w="9525">
            <a:noFill/>
            <a:miter lim="800000"/>
            <a:headEnd/>
            <a:tailEnd/>
          </a:ln>
        </p:spPr>
        <p:txBody>
          <a:bodyPr>
            <a:spAutoFit/>
          </a:bodyPr>
          <a:lstStyle/>
          <a:p>
            <a:pPr algn="ctr"/>
            <a:r>
              <a:rPr lang="en-US" altLang="ko-KR" sz="800">
                <a:latin typeface="HY헤드라인M" pitchFamily="18" charset="-127"/>
              </a:rPr>
              <a:t>47</a:t>
            </a:r>
            <a:endParaRPr lang="ko-KR" altLang="en-US" sz="800">
              <a:latin typeface="HY헤드라인M" pitchFamily="18" charset="-127"/>
            </a:endParaRPr>
          </a:p>
        </p:txBody>
      </p:sp>
      <p:cxnSp>
        <p:nvCxnSpPr>
          <p:cNvPr id="29730" name="직선 연결선 41"/>
          <p:cNvCxnSpPr>
            <a:cxnSpLocks noChangeShapeType="1"/>
          </p:cNvCxnSpPr>
          <p:nvPr/>
        </p:nvCxnSpPr>
        <p:spPr bwMode="auto">
          <a:xfrm>
            <a:off x="5400675" y="1827213"/>
            <a:ext cx="720725" cy="1587"/>
          </a:xfrm>
          <a:prstGeom prst="line">
            <a:avLst/>
          </a:prstGeom>
          <a:noFill/>
          <a:ln w="9525" algn="ctr">
            <a:solidFill>
              <a:schemeClr val="tx1"/>
            </a:solidFill>
            <a:prstDash val="sysDot"/>
            <a:round/>
            <a:headEnd/>
            <a:tailEnd/>
          </a:ln>
        </p:spPr>
      </p:cxnSp>
      <p:cxnSp>
        <p:nvCxnSpPr>
          <p:cNvPr id="29731" name="직선 연결선 42"/>
          <p:cNvCxnSpPr>
            <a:cxnSpLocks noChangeShapeType="1"/>
          </p:cNvCxnSpPr>
          <p:nvPr/>
        </p:nvCxnSpPr>
        <p:spPr bwMode="auto">
          <a:xfrm>
            <a:off x="5400675" y="2360613"/>
            <a:ext cx="722313" cy="3175"/>
          </a:xfrm>
          <a:prstGeom prst="line">
            <a:avLst/>
          </a:prstGeom>
          <a:noFill/>
          <a:ln w="9525" algn="ctr">
            <a:solidFill>
              <a:schemeClr val="tx1"/>
            </a:solidFill>
            <a:prstDash val="sysDot"/>
            <a:round/>
            <a:headEnd/>
            <a:tailEnd/>
          </a:ln>
        </p:spPr>
      </p:cxnSp>
      <p:cxnSp>
        <p:nvCxnSpPr>
          <p:cNvPr id="29732" name="직선 연결선 43"/>
          <p:cNvCxnSpPr>
            <a:cxnSpLocks noChangeShapeType="1"/>
          </p:cNvCxnSpPr>
          <p:nvPr/>
        </p:nvCxnSpPr>
        <p:spPr bwMode="auto">
          <a:xfrm>
            <a:off x="5410200" y="2576513"/>
            <a:ext cx="720725" cy="1587"/>
          </a:xfrm>
          <a:prstGeom prst="line">
            <a:avLst/>
          </a:prstGeom>
          <a:noFill/>
          <a:ln w="9525" algn="ctr">
            <a:solidFill>
              <a:schemeClr val="tx1"/>
            </a:solidFill>
            <a:prstDash val="sysDot"/>
            <a:round/>
            <a:headEnd/>
            <a:tailEnd/>
          </a:ln>
        </p:spPr>
      </p:cxnSp>
      <p:cxnSp>
        <p:nvCxnSpPr>
          <p:cNvPr id="29733" name="직선 연결선 44"/>
          <p:cNvCxnSpPr>
            <a:cxnSpLocks noChangeShapeType="1"/>
          </p:cNvCxnSpPr>
          <p:nvPr/>
        </p:nvCxnSpPr>
        <p:spPr bwMode="auto">
          <a:xfrm>
            <a:off x="5718175" y="3081338"/>
            <a:ext cx="376238" cy="1587"/>
          </a:xfrm>
          <a:prstGeom prst="line">
            <a:avLst/>
          </a:prstGeom>
          <a:noFill/>
          <a:ln w="9525" algn="ctr">
            <a:solidFill>
              <a:schemeClr val="tx1"/>
            </a:solidFill>
            <a:prstDash val="sysDot"/>
            <a:round/>
            <a:headEnd/>
            <a:tailEnd/>
          </a:ln>
        </p:spPr>
      </p:cxnSp>
      <p:cxnSp>
        <p:nvCxnSpPr>
          <p:cNvPr id="29734" name="직선 연결선 45"/>
          <p:cNvCxnSpPr>
            <a:cxnSpLocks noChangeShapeType="1"/>
          </p:cNvCxnSpPr>
          <p:nvPr/>
        </p:nvCxnSpPr>
        <p:spPr bwMode="auto">
          <a:xfrm>
            <a:off x="5414963" y="3297238"/>
            <a:ext cx="720725" cy="1587"/>
          </a:xfrm>
          <a:prstGeom prst="line">
            <a:avLst/>
          </a:prstGeom>
          <a:noFill/>
          <a:ln w="9525" algn="ctr">
            <a:solidFill>
              <a:schemeClr val="tx1"/>
            </a:solidFill>
            <a:prstDash val="sysDot"/>
            <a:round/>
            <a:headEnd/>
            <a:tailEnd/>
          </a:ln>
        </p:spPr>
      </p:cxnSp>
      <p:cxnSp>
        <p:nvCxnSpPr>
          <p:cNvPr id="29735" name="직선 연결선 46"/>
          <p:cNvCxnSpPr>
            <a:cxnSpLocks noChangeShapeType="1"/>
          </p:cNvCxnSpPr>
          <p:nvPr/>
        </p:nvCxnSpPr>
        <p:spPr bwMode="auto">
          <a:xfrm>
            <a:off x="5414963" y="3513138"/>
            <a:ext cx="720725" cy="1587"/>
          </a:xfrm>
          <a:prstGeom prst="line">
            <a:avLst/>
          </a:prstGeom>
          <a:noFill/>
          <a:ln w="9525" algn="ctr">
            <a:solidFill>
              <a:schemeClr val="tx1"/>
            </a:solidFill>
            <a:prstDash val="sysDot"/>
            <a:round/>
            <a:headEnd/>
            <a:tailEnd/>
          </a:ln>
        </p:spPr>
      </p:cxnSp>
      <p:cxnSp>
        <p:nvCxnSpPr>
          <p:cNvPr id="29736" name="직선 연결선 47"/>
          <p:cNvCxnSpPr>
            <a:cxnSpLocks noChangeShapeType="1"/>
          </p:cNvCxnSpPr>
          <p:nvPr/>
        </p:nvCxnSpPr>
        <p:spPr bwMode="auto">
          <a:xfrm>
            <a:off x="5405438" y="3729038"/>
            <a:ext cx="720725" cy="1587"/>
          </a:xfrm>
          <a:prstGeom prst="line">
            <a:avLst/>
          </a:prstGeom>
          <a:noFill/>
          <a:ln w="9525" algn="ctr">
            <a:solidFill>
              <a:schemeClr val="tx1"/>
            </a:solidFill>
            <a:prstDash val="sysDot"/>
            <a:round/>
            <a:headEnd/>
            <a:tailEnd/>
          </a:ln>
        </p:spPr>
      </p:cxnSp>
      <p:cxnSp>
        <p:nvCxnSpPr>
          <p:cNvPr id="29737" name="직선 연결선 48"/>
          <p:cNvCxnSpPr>
            <a:cxnSpLocks noChangeShapeType="1"/>
          </p:cNvCxnSpPr>
          <p:nvPr/>
        </p:nvCxnSpPr>
        <p:spPr bwMode="auto">
          <a:xfrm>
            <a:off x="5414963" y="3946525"/>
            <a:ext cx="720725" cy="1588"/>
          </a:xfrm>
          <a:prstGeom prst="line">
            <a:avLst/>
          </a:prstGeom>
          <a:noFill/>
          <a:ln w="9525" algn="ctr">
            <a:solidFill>
              <a:schemeClr val="tx1"/>
            </a:solidFill>
            <a:prstDash val="sysDot"/>
            <a:round/>
            <a:headEnd/>
            <a:tailEnd/>
          </a:ln>
        </p:spPr>
      </p:cxnSp>
      <p:cxnSp>
        <p:nvCxnSpPr>
          <p:cNvPr id="29738" name="직선 연결선 49"/>
          <p:cNvCxnSpPr>
            <a:cxnSpLocks noChangeShapeType="1"/>
          </p:cNvCxnSpPr>
          <p:nvPr/>
        </p:nvCxnSpPr>
        <p:spPr bwMode="auto">
          <a:xfrm>
            <a:off x="5713413" y="4092575"/>
            <a:ext cx="417512" cy="1588"/>
          </a:xfrm>
          <a:prstGeom prst="line">
            <a:avLst/>
          </a:prstGeom>
          <a:noFill/>
          <a:ln w="9525" algn="ctr">
            <a:solidFill>
              <a:schemeClr val="tx1"/>
            </a:solidFill>
            <a:prstDash val="sysDot"/>
            <a:round/>
            <a:headEnd/>
            <a:tailEnd/>
          </a:ln>
        </p:spPr>
      </p:cxnSp>
      <p:cxnSp>
        <p:nvCxnSpPr>
          <p:cNvPr id="29739" name="직선 연결선 50"/>
          <p:cNvCxnSpPr>
            <a:cxnSpLocks noChangeShapeType="1"/>
          </p:cNvCxnSpPr>
          <p:nvPr/>
        </p:nvCxnSpPr>
        <p:spPr bwMode="auto">
          <a:xfrm>
            <a:off x="5414963" y="4306888"/>
            <a:ext cx="720725" cy="1587"/>
          </a:xfrm>
          <a:prstGeom prst="line">
            <a:avLst/>
          </a:prstGeom>
          <a:noFill/>
          <a:ln w="9525" algn="ctr">
            <a:solidFill>
              <a:schemeClr val="tx1"/>
            </a:solidFill>
            <a:prstDash val="sysDot"/>
            <a:round/>
            <a:headEnd/>
            <a:tailEnd/>
          </a:ln>
        </p:spPr>
      </p:cxnSp>
      <p:cxnSp>
        <p:nvCxnSpPr>
          <p:cNvPr id="29740" name="직선 연결선 51"/>
          <p:cNvCxnSpPr>
            <a:cxnSpLocks noChangeShapeType="1"/>
          </p:cNvCxnSpPr>
          <p:nvPr/>
        </p:nvCxnSpPr>
        <p:spPr bwMode="auto">
          <a:xfrm>
            <a:off x="5414963" y="4514850"/>
            <a:ext cx="720725" cy="1588"/>
          </a:xfrm>
          <a:prstGeom prst="line">
            <a:avLst/>
          </a:prstGeom>
          <a:noFill/>
          <a:ln w="9525" algn="ctr">
            <a:solidFill>
              <a:schemeClr val="tx1"/>
            </a:solidFill>
            <a:prstDash val="sysDot"/>
            <a:round/>
            <a:headEnd/>
            <a:tailEnd/>
          </a:ln>
        </p:spPr>
      </p:cxnSp>
      <p:cxnSp>
        <p:nvCxnSpPr>
          <p:cNvPr id="29741" name="직선 연결선 52"/>
          <p:cNvCxnSpPr>
            <a:cxnSpLocks noChangeShapeType="1"/>
          </p:cNvCxnSpPr>
          <p:nvPr/>
        </p:nvCxnSpPr>
        <p:spPr bwMode="auto">
          <a:xfrm>
            <a:off x="5414963" y="4719638"/>
            <a:ext cx="720725" cy="1587"/>
          </a:xfrm>
          <a:prstGeom prst="line">
            <a:avLst/>
          </a:prstGeom>
          <a:noFill/>
          <a:ln w="9525" algn="ctr">
            <a:solidFill>
              <a:schemeClr val="tx1"/>
            </a:solidFill>
            <a:prstDash val="sysDot"/>
            <a:round/>
            <a:headEnd/>
            <a:tailEnd/>
          </a:ln>
        </p:spPr>
      </p:cxnSp>
      <p:cxnSp>
        <p:nvCxnSpPr>
          <p:cNvPr id="29742" name="직선 연결선 53"/>
          <p:cNvCxnSpPr>
            <a:cxnSpLocks noChangeShapeType="1"/>
          </p:cNvCxnSpPr>
          <p:nvPr/>
        </p:nvCxnSpPr>
        <p:spPr bwMode="auto">
          <a:xfrm>
            <a:off x="5414963" y="4914900"/>
            <a:ext cx="720725" cy="1588"/>
          </a:xfrm>
          <a:prstGeom prst="line">
            <a:avLst/>
          </a:prstGeom>
          <a:noFill/>
          <a:ln w="9525" algn="ctr">
            <a:solidFill>
              <a:schemeClr val="tx1"/>
            </a:solidFill>
            <a:prstDash val="sysDot"/>
            <a:round/>
            <a:headEnd/>
            <a:tailEnd/>
          </a:ln>
        </p:spPr>
      </p:cxnSp>
      <p:cxnSp>
        <p:nvCxnSpPr>
          <p:cNvPr id="29743" name="직선 연결선 54"/>
          <p:cNvCxnSpPr>
            <a:cxnSpLocks noChangeShapeType="1"/>
          </p:cNvCxnSpPr>
          <p:nvPr/>
        </p:nvCxnSpPr>
        <p:spPr bwMode="auto">
          <a:xfrm>
            <a:off x="5414963" y="5129213"/>
            <a:ext cx="720725" cy="1587"/>
          </a:xfrm>
          <a:prstGeom prst="line">
            <a:avLst/>
          </a:prstGeom>
          <a:noFill/>
          <a:ln w="9525" algn="ctr">
            <a:solidFill>
              <a:schemeClr val="tx1"/>
            </a:solidFill>
            <a:prstDash val="sysDot"/>
            <a:round/>
            <a:headEnd/>
            <a:tailEnd/>
          </a:ln>
        </p:spPr>
      </p:cxnSp>
      <p:cxnSp>
        <p:nvCxnSpPr>
          <p:cNvPr id="29744" name="직선 연결선 55"/>
          <p:cNvCxnSpPr>
            <a:cxnSpLocks noChangeShapeType="1"/>
          </p:cNvCxnSpPr>
          <p:nvPr/>
        </p:nvCxnSpPr>
        <p:spPr bwMode="auto">
          <a:xfrm>
            <a:off x="5414963" y="5338763"/>
            <a:ext cx="720725" cy="1587"/>
          </a:xfrm>
          <a:prstGeom prst="line">
            <a:avLst/>
          </a:prstGeom>
          <a:noFill/>
          <a:ln w="9525" algn="ctr">
            <a:solidFill>
              <a:schemeClr val="tx1"/>
            </a:solidFill>
            <a:prstDash val="sysDot"/>
            <a:round/>
            <a:headEnd/>
            <a:tailEnd/>
          </a:ln>
        </p:spPr>
      </p:cxnSp>
      <p:cxnSp>
        <p:nvCxnSpPr>
          <p:cNvPr id="29745" name="직선 연결선 56"/>
          <p:cNvCxnSpPr>
            <a:cxnSpLocks noChangeShapeType="1"/>
          </p:cNvCxnSpPr>
          <p:nvPr/>
        </p:nvCxnSpPr>
        <p:spPr bwMode="auto">
          <a:xfrm>
            <a:off x="5414963" y="5530850"/>
            <a:ext cx="720725" cy="1588"/>
          </a:xfrm>
          <a:prstGeom prst="line">
            <a:avLst/>
          </a:prstGeom>
          <a:noFill/>
          <a:ln w="9525" algn="ctr">
            <a:solidFill>
              <a:schemeClr val="tx1"/>
            </a:solidFill>
            <a:prstDash val="sysDot"/>
            <a:round/>
            <a:headEnd/>
            <a:tailEnd/>
          </a:ln>
        </p:spPr>
      </p:cxnSp>
      <p:cxnSp>
        <p:nvCxnSpPr>
          <p:cNvPr id="29746" name="직선 연결선 57"/>
          <p:cNvCxnSpPr>
            <a:cxnSpLocks noChangeShapeType="1"/>
          </p:cNvCxnSpPr>
          <p:nvPr/>
        </p:nvCxnSpPr>
        <p:spPr bwMode="auto">
          <a:xfrm>
            <a:off x="5400675" y="5942013"/>
            <a:ext cx="735013" cy="4762"/>
          </a:xfrm>
          <a:prstGeom prst="line">
            <a:avLst/>
          </a:prstGeom>
          <a:noFill/>
          <a:ln w="9525" algn="ctr">
            <a:solidFill>
              <a:schemeClr val="tx1"/>
            </a:solidFill>
            <a:prstDash val="sysDot"/>
            <a:round/>
            <a:headEnd/>
            <a:tailEnd/>
          </a:ln>
        </p:spPr>
      </p:cxnSp>
      <p:cxnSp>
        <p:nvCxnSpPr>
          <p:cNvPr id="29747" name="직선 연결선 59"/>
          <p:cNvCxnSpPr>
            <a:cxnSpLocks noChangeShapeType="1"/>
          </p:cNvCxnSpPr>
          <p:nvPr/>
        </p:nvCxnSpPr>
        <p:spPr bwMode="auto">
          <a:xfrm>
            <a:off x="5414963" y="6156325"/>
            <a:ext cx="720725" cy="1588"/>
          </a:xfrm>
          <a:prstGeom prst="line">
            <a:avLst/>
          </a:prstGeom>
          <a:noFill/>
          <a:ln w="9525" algn="ctr">
            <a:solidFill>
              <a:schemeClr val="tx1"/>
            </a:solidFill>
            <a:prstDash val="sysDot"/>
            <a:round/>
            <a:headEnd/>
            <a:tailEnd/>
          </a:ln>
        </p:spPr>
      </p:cxnSp>
      <p:cxnSp>
        <p:nvCxnSpPr>
          <p:cNvPr id="29748" name="직선 연결선 60"/>
          <p:cNvCxnSpPr>
            <a:cxnSpLocks noChangeShapeType="1"/>
          </p:cNvCxnSpPr>
          <p:nvPr/>
        </p:nvCxnSpPr>
        <p:spPr bwMode="auto">
          <a:xfrm>
            <a:off x="5414963" y="6359525"/>
            <a:ext cx="720725" cy="1588"/>
          </a:xfrm>
          <a:prstGeom prst="line">
            <a:avLst/>
          </a:prstGeom>
          <a:noFill/>
          <a:ln w="9525" algn="ctr">
            <a:solidFill>
              <a:schemeClr val="tx1"/>
            </a:solidFill>
            <a:prstDash val="sysDot"/>
            <a:round/>
            <a:headEnd/>
            <a:tailEnd/>
          </a:ln>
        </p:spPr>
      </p:cxnSp>
      <p:cxnSp>
        <p:nvCxnSpPr>
          <p:cNvPr id="29749" name="직선 연결선 61"/>
          <p:cNvCxnSpPr>
            <a:cxnSpLocks noChangeShapeType="1"/>
          </p:cNvCxnSpPr>
          <p:nvPr/>
        </p:nvCxnSpPr>
        <p:spPr bwMode="auto">
          <a:xfrm>
            <a:off x="5718175" y="6554788"/>
            <a:ext cx="417513" cy="1587"/>
          </a:xfrm>
          <a:prstGeom prst="line">
            <a:avLst/>
          </a:prstGeom>
          <a:noFill/>
          <a:ln w="9525" algn="ctr">
            <a:solidFill>
              <a:schemeClr val="tx1"/>
            </a:solidFill>
            <a:prstDash val="sysDot"/>
            <a:round/>
            <a:headEnd/>
            <a:tailEnd/>
          </a:ln>
        </p:spPr>
      </p:cxnSp>
      <p:cxnSp>
        <p:nvCxnSpPr>
          <p:cNvPr id="29750" name="직선 연결선 62"/>
          <p:cNvCxnSpPr>
            <a:cxnSpLocks noChangeShapeType="1"/>
          </p:cNvCxnSpPr>
          <p:nvPr/>
        </p:nvCxnSpPr>
        <p:spPr bwMode="auto">
          <a:xfrm>
            <a:off x="5414963" y="6970713"/>
            <a:ext cx="720725" cy="1587"/>
          </a:xfrm>
          <a:prstGeom prst="line">
            <a:avLst/>
          </a:prstGeom>
          <a:noFill/>
          <a:ln w="9525" algn="ctr">
            <a:solidFill>
              <a:schemeClr val="tx1"/>
            </a:solidFill>
            <a:prstDash val="sysDot"/>
            <a:round/>
            <a:headEnd/>
            <a:tailEnd/>
          </a:ln>
        </p:spPr>
      </p:cxnSp>
      <p:cxnSp>
        <p:nvCxnSpPr>
          <p:cNvPr id="29751" name="직선 연결선 63"/>
          <p:cNvCxnSpPr>
            <a:cxnSpLocks noChangeShapeType="1"/>
          </p:cNvCxnSpPr>
          <p:nvPr/>
        </p:nvCxnSpPr>
        <p:spPr bwMode="auto">
          <a:xfrm>
            <a:off x="5414963" y="7186613"/>
            <a:ext cx="720725" cy="1587"/>
          </a:xfrm>
          <a:prstGeom prst="line">
            <a:avLst/>
          </a:prstGeom>
          <a:noFill/>
          <a:ln w="9525" algn="ctr">
            <a:solidFill>
              <a:schemeClr val="tx1"/>
            </a:solidFill>
            <a:prstDash val="sysDot"/>
            <a:round/>
            <a:headEnd/>
            <a:tailEnd/>
          </a:ln>
        </p:spPr>
      </p:cxnSp>
      <p:cxnSp>
        <p:nvCxnSpPr>
          <p:cNvPr id="29752" name="직선 연결선 64"/>
          <p:cNvCxnSpPr>
            <a:cxnSpLocks noChangeShapeType="1"/>
          </p:cNvCxnSpPr>
          <p:nvPr/>
        </p:nvCxnSpPr>
        <p:spPr bwMode="auto">
          <a:xfrm>
            <a:off x="5405438" y="7759700"/>
            <a:ext cx="720725" cy="1588"/>
          </a:xfrm>
          <a:prstGeom prst="line">
            <a:avLst/>
          </a:prstGeom>
          <a:noFill/>
          <a:ln w="9525" algn="ctr">
            <a:solidFill>
              <a:schemeClr val="tx1"/>
            </a:solidFill>
            <a:prstDash val="sysDot"/>
            <a:round/>
            <a:headEnd/>
            <a:tailEnd/>
          </a:ln>
        </p:spPr>
      </p:cxnSp>
      <p:cxnSp>
        <p:nvCxnSpPr>
          <p:cNvPr id="29753" name="직선 연결선 65"/>
          <p:cNvCxnSpPr>
            <a:cxnSpLocks noChangeShapeType="1"/>
          </p:cNvCxnSpPr>
          <p:nvPr/>
        </p:nvCxnSpPr>
        <p:spPr bwMode="auto">
          <a:xfrm>
            <a:off x="5405438" y="7977188"/>
            <a:ext cx="720725" cy="1587"/>
          </a:xfrm>
          <a:prstGeom prst="line">
            <a:avLst/>
          </a:prstGeom>
          <a:noFill/>
          <a:ln w="9525" algn="ctr">
            <a:solidFill>
              <a:schemeClr val="tx1"/>
            </a:solidFill>
            <a:prstDash val="sysDot"/>
            <a:round/>
            <a:headEnd/>
            <a:tailEnd/>
          </a:ln>
        </p:spPr>
      </p:cxnSp>
      <p:cxnSp>
        <p:nvCxnSpPr>
          <p:cNvPr id="29754" name="직선 연결선 66"/>
          <p:cNvCxnSpPr>
            <a:cxnSpLocks noChangeShapeType="1"/>
          </p:cNvCxnSpPr>
          <p:nvPr/>
        </p:nvCxnSpPr>
        <p:spPr bwMode="auto">
          <a:xfrm>
            <a:off x="5405438" y="8193088"/>
            <a:ext cx="720725" cy="1587"/>
          </a:xfrm>
          <a:prstGeom prst="line">
            <a:avLst/>
          </a:prstGeom>
          <a:noFill/>
          <a:ln w="9525" algn="ctr">
            <a:solidFill>
              <a:schemeClr val="tx1"/>
            </a:solidFill>
            <a:prstDash val="sysDot"/>
            <a:round/>
            <a:headEnd/>
            <a:tailEnd/>
          </a:ln>
        </p:spPr>
      </p:cxnSp>
      <p:cxnSp>
        <p:nvCxnSpPr>
          <p:cNvPr id="29755" name="직선 연결선 67"/>
          <p:cNvCxnSpPr>
            <a:cxnSpLocks noChangeShapeType="1"/>
          </p:cNvCxnSpPr>
          <p:nvPr/>
        </p:nvCxnSpPr>
        <p:spPr bwMode="auto">
          <a:xfrm>
            <a:off x="5405438" y="8407400"/>
            <a:ext cx="720725" cy="1588"/>
          </a:xfrm>
          <a:prstGeom prst="line">
            <a:avLst/>
          </a:prstGeom>
          <a:noFill/>
          <a:ln w="9525" algn="ctr">
            <a:solidFill>
              <a:schemeClr val="tx1"/>
            </a:solidFill>
            <a:prstDash val="sysDot"/>
            <a:round/>
            <a:headEnd/>
            <a:tailEnd/>
          </a:ln>
        </p:spPr>
      </p:cxnSp>
      <p:cxnSp>
        <p:nvCxnSpPr>
          <p:cNvPr id="29756" name="직선 연결선 68"/>
          <p:cNvCxnSpPr>
            <a:cxnSpLocks noChangeShapeType="1"/>
          </p:cNvCxnSpPr>
          <p:nvPr/>
        </p:nvCxnSpPr>
        <p:spPr bwMode="auto">
          <a:xfrm>
            <a:off x="5405438" y="8623300"/>
            <a:ext cx="720725" cy="1588"/>
          </a:xfrm>
          <a:prstGeom prst="line">
            <a:avLst/>
          </a:prstGeom>
          <a:noFill/>
          <a:ln w="9525" algn="ctr">
            <a:solidFill>
              <a:schemeClr val="tx1"/>
            </a:solidFill>
            <a:prstDash val="sysDot"/>
            <a:round/>
            <a:headEnd/>
            <a:tailEnd/>
          </a:ln>
        </p:spPr>
      </p:cxnSp>
      <p:cxnSp>
        <p:nvCxnSpPr>
          <p:cNvPr id="29757" name="직선 연결선 69"/>
          <p:cNvCxnSpPr>
            <a:cxnSpLocks noChangeShapeType="1"/>
          </p:cNvCxnSpPr>
          <p:nvPr/>
        </p:nvCxnSpPr>
        <p:spPr bwMode="auto">
          <a:xfrm>
            <a:off x="5400675" y="8842375"/>
            <a:ext cx="720725" cy="1588"/>
          </a:xfrm>
          <a:prstGeom prst="line">
            <a:avLst/>
          </a:prstGeom>
          <a:noFill/>
          <a:ln w="9525" algn="ctr">
            <a:solidFill>
              <a:schemeClr val="tx1"/>
            </a:solidFill>
            <a:prstDash val="sysDot"/>
            <a:round/>
            <a:headEnd/>
            <a:tailEnd/>
          </a:ln>
        </p:spPr>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차트 13"/>
          <p:cNvGraphicFramePr/>
          <p:nvPr/>
        </p:nvGraphicFramePr>
        <p:xfrm>
          <a:off x="1081071" y="6672633"/>
          <a:ext cx="4857784" cy="2501581"/>
        </p:xfrm>
        <a:graphic>
          <a:graphicData uri="http://schemas.openxmlformats.org/drawingml/2006/chart">
            <c:chart xmlns:c="http://schemas.openxmlformats.org/drawingml/2006/chart" xmlns:r="http://schemas.openxmlformats.org/officeDocument/2006/relationships" r:id="rId2"/>
          </a:graphicData>
        </a:graphic>
      </p:graphicFrame>
      <p:sp>
        <p:nvSpPr>
          <p:cNvPr id="5" name="직사각형 4"/>
          <p:cNvSpPr/>
          <p:nvPr/>
        </p:nvSpPr>
        <p:spPr bwMode="auto">
          <a:xfrm>
            <a:off x="1120775" y="1136650"/>
            <a:ext cx="4829175" cy="631825"/>
          </a:xfrm>
          <a:prstGeom prst="rect">
            <a:avLst/>
          </a:prstGeom>
          <a:solidFill>
            <a:schemeClr val="bg1">
              <a:lumMod val="85000"/>
            </a:schemeClr>
          </a:solidFill>
          <a:ln w="9525" cap="flat" cmpd="sng" algn="ctr">
            <a:solidFill>
              <a:srgbClr val="000000"/>
            </a:solidFill>
            <a:prstDash val="solid"/>
            <a:round/>
            <a:headEnd type="none" w="med" len="med"/>
            <a:tailEnd type="none" w="med" len="med"/>
          </a:ln>
          <a:effectLst/>
        </p:spPr>
        <p:txBody>
          <a:bodyPr lIns="0" tIns="0" rIns="0" bIns="0" anchor="ctr"/>
          <a:lstStyle/>
          <a:p>
            <a:pPr marL="809625">
              <a:defRPr/>
            </a:pPr>
            <a:r>
              <a:rPr lang="en-US" altLang="ko-KR" sz="1400" b="1"/>
              <a:t>  Strategic Advertising to Attract Public  </a:t>
            </a:r>
          </a:p>
          <a:p>
            <a:pPr marL="809625">
              <a:defRPr/>
            </a:pPr>
            <a:r>
              <a:rPr lang="en-US" altLang="ko-KR" sz="1400" b="1"/>
              <a:t>  Interest and Pique Curiosity</a:t>
            </a:r>
            <a:endParaRPr lang="ko-KR" altLang="en-US" sz="1400" b="1"/>
          </a:p>
        </p:txBody>
      </p:sp>
      <p:sp>
        <p:nvSpPr>
          <p:cNvPr id="59395" name="직사각형 4"/>
          <p:cNvSpPr>
            <a:spLocks noChangeArrowheads="1"/>
          </p:cNvSpPr>
          <p:nvPr/>
        </p:nvSpPr>
        <p:spPr bwMode="auto">
          <a:xfrm>
            <a:off x="692150" y="1281113"/>
            <a:ext cx="1131888" cy="347662"/>
          </a:xfrm>
          <a:prstGeom prst="rect">
            <a:avLst/>
          </a:prstGeom>
          <a:solidFill>
            <a:schemeClr val="tx1"/>
          </a:solidFill>
          <a:ln w="9525" algn="ctr">
            <a:solidFill>
              <a:srgbClr val="000000"/>
            </a:solidFill>
            <a:round/>
            <a:headEnd/>
            <a:tailEnd/>
          </a:ln>
        </p:spPr>
        <p:txBody>
          <a:bodyPr lIns="0" tIns="0" rIns="0" bIns="0" anchor="ctr"/>
          <a:lstStyle/>
          <a:p>
            <a:pPr algn="ctr"/>
            <a:r>
              <a:rPr lang="en-US" altLang="ko-KR" b="1">
                <a:solidFill>
                  <a:schemeClr val="bg1"/>
                </a:solidFill>
              </a:rPr>
              <a:t>Major Accomplishment</a:t>
            </a:r>
            <a:r>
              <a:rPr lang="ko-KR" altLang="en-US" b="1">
                <a:solidFill>
                  <a:schemeClr val="bg1"/>
                </a:solidFill>
              </a:rPr>
              <a:t> </a:t>
            </a:r>
            <a:r>
              <a:rPr lang="en-US" altLang="ko-KR" b="1">
                <a:solidFill>
                  <a:schemeClr val="bg1"/>
                </a:solidFill>
              </a:rPr>
              <a:t>6</a:t>
            </a:r>
            <a:endParaRPr lang="ko-KR" altLang="en-US" b="1">
              <a:solidFill>
                <a:schemeClr val="bg1"/>
              </a:solidFill>
            </a:endParaRPr>
          </a:p>
        </p:txBody>
      </p:sp>
      <p:graphicFrame>
        <p:nvGraphicFramePr>
          <p:cNvPr id="37925" name="Group 37"/>
          <p:cNvGraphicFramePr>
            <a:graphicFrameLocks noGrp="1"/>
          </p:cNvGraphicFramePr>
          <p:nvPr/>
        </p:nvGraphicFramePr>
        <p:xfrm>
          <a:off x="1125538" y="4691063"/>
          <a:ext cx="4824412" cy="1270000"/>
        </p:xfrm>
        <a:graphic>
          <a:graphicData uri="http://schemas.openxmlformats.org/drawingml/2006/table">
            <a:tbl>
              <a:tblPr/>
              <a:tblGrid>
                <a:gridCol w="1374775"/>
                <a:gridCol w="3449637"/>
              </a:tblGrid>
              <a:tr h="174625">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Classification</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15365" marR="15365" marT="15365" marB="1536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2009 Korea Floritopia</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15365" marR="15365" marT="15365" marB="1536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r>
              <a:tr h="174625">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Total Number of Articles</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15365" marR="15365" marT="15365" marB="1536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1,564</a:t>
                      </a:r>
                      <a:r>
                        <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 </a:t>
                      </a: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cases</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108000" marR="15365" marT="15365" marB="1536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323850">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Opening Ceremony</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15365" marR="15365" marT="15365" marB="1536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1,255</a:t>
                      </a:r>
                      <a:r>
                        <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 </a:t>
                      </a: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cases</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p>
                      <a:pPr marL="0" marR="0" lvl="0" indent="0" algn="l" defTabSz="914400" rtl="0" eaLnBrk="1" fontAlgn="base" latinLnBrk="1" hangingPunct="1">
                        <a:lnSpc>
                          <a:spcPct val="100000"/>
                        </a:lnSpc>
                        <a:spcBef>
                          <a:spcPct val="0"/>
                        </a:spcBef>
                        <a:spcAft>
                          <a:spcPct val="0"/>
                        </a:spcAft>
                        <a:buClrTx/>
                        <a:buSzTx/>
                        <a:buFontTx/>
                        <a:buNone/>
                        <a:tabLst/>
                      </a:pPr>
                      <a:r>
                        <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  </a:t>
                      </a: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10 days prior to the opening ceremony: 136</a:t>
                      </a:r>
                      <a:r>
                        <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 </a:t>
                      </a: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cases (major role in finalizing the participants in the 2009 Korea Floritopia)</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108000" marR="15365" marT="15365" marB="1536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174625">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Exhibition Period</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15365" marR="15365" marT="15365" marB="1536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290</a:t>
                      </a:r>
                      <a:r>
                        <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 </a:t>
                      </a: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cases</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108000" marR="15365" marT="15365" marB="1536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174625">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Post Exhibition (21</a:t>
                      </a:r>
                      <a:r>
                        <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 </a:t>
                      </a: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days)</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15365" marR="15365" marT="15365" marB="1536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19</a:t>
                      </a:r>
                      <a:r>
                        <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 </a:t>
                      </a: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cases</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108000" marR="15365" marT="15365" marB="1536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174625">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Note</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15365" marR="15365" marT="15365" marB="1536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Accumulated number since the finalization  of the 2009 Exhibition in Jan. 2007</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108000" marR="15365" marT="15365" marB="1536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9419" name="Rectangle 5"/>
          <p:cNvSpPr>
            <a:spLocks noChangeArrowheads="1"/>
          </p:cNvSpPr>
          <p:nvPr/>
        </p:nvSpPr>
        <p:spPr bwMode="auto">
          <a:xfrm>
            <a:off x="0" y="0"/>
            <a:ext cx="6858000" cy="0"/>
          </a:xfrm>
          <a:prstGeom prst="rect">
            <a:avLst/>
          </a:prstGeom>
          <a:noFill/>
          <a:ln w="9525">
            <a:noFill/>
            <a:miter lim="800000"/>
            <a:headEnd/>
            <a:tailEnd/>
          </a:ln>
        </p:spPr>
        <p:txBody>
          <a:bodyPr lIns="0" tIns="0" rIns="0" bIns="0" anchor="ctr">
            <a:spAutoFit/>
          </a:bodyPr>
          <a:lstStyle/>
          <a:p>
            <a:pPr algn="ctr" eaLnBrk="0" hangingPunct="0">
              <a:lnSpc>
                <a:spcPct val="140000"/>
              </a:lnSpc>
            </a:pPr>
            <a:endParaRPr lang="ko-KR" altLang="ko-KR">
              <a:latin typeface="HY헤드라인M" pitchFamily="18" charset="-127"/>
            </a:endParaRPr>
          </a:p>
        </p:txBody>
      </p:sp>
      <p:sp>
        <p:nvSpPr>
          <p:cNvPr id="59420" name="직사각형 13"/>
          <p:cNvSpPr>
            <a:spLocks noChangeArrowheads="1"/>
          </p:cNvSpPr>
          <p:nvPr/>
        </p:nvSpPr>
        <p:spPr bwMode="auto">
          <a:xfrm>
            <a:off x="1370013" y="5894388"/>
            <a:ext cx="4579937" cy="282575"/>
          </a:xfrm>
          <a:prstGeom prst="rect">
            <a:avLst/>
          </a:prstGeom>
          <a:noFill/>
          <a:ln w="9525">
            <a:noFill/>
            <a:miter lim="800000"/>
            <a:headEnd/>
            <a:tailEnd/>
          </a:ln>
        </p:spPr>
        <p:txBody>
          <a:bodyPr lIns="0">
            <a:spAutoFit/>
          </a:bodyPr>
          <a:lstStyle/>
          <a:p>
            <a:pPr algn="r">
              <a:lnSpc>
                <a:spcPct val="140000"/>
              </a:lnSpc>
            </a:pPr>
            <a:r>
              <a:rPr lang="en-US" altLang="ko-KR" sz="900"/>
              <a:t>Source: 2009 Korea Floritopia Committee</a:t>
            </a:r>
          </a:p>
        </p:txBody>
      </p:sp>
      <p:sp>
        <p:nvSpPr>
          <p:cNvPr id="59421" name="Text Box 4"/>
          <p:cNvSpPr txBox="1">
            <a:spLocks noChangeArrowheads="1"/>
          </p:cNvSpPr>
          <p:nvPr/>
        </p:nvSpPr>
        <p:spPr bwMode="auto">
          <a:xfrm>
            <a:off x="1127125" y="1949450"/>
            <a:ext cx="4792663" cy="2355850"/>
          </a:xfrm>
          <a:prstGeom prst="rect">
            <a:avLst/>
          </a:prstGeom>
          <a:noFill/>
          <a:ln w="9525">
            <a:noFill/>
            <a:miter lim="800000"/>
            <a:headEnd/>
            <a:tailEnd/>
          </a:ln>
        </p:spPr>
        <p:txBody>
          <a:bodyPr lIns="0" tIns="0" rIns="0" bIns="0">
            <a:spAutoFit/>
          </a:bodyPr>
          <a:lstStyle/>
          <a:p>
            <a:pPr algn="just">
              <a:lnSpc>
                <a:spcPct val="110000"/>
              </a:lnSpc>
            </a:pPr>
            <a:r>
              <a:rPr lang="en-US" altLang="ko-KR"/>
              <a:t>It is presumed that the advertising policy adopted by the Committee contributed to the success of 2009 Korea Floritopia because the actual number of visitors coming to the Exhibition was 1.98 million, exceeding the originally set goal of 1.1 million visitors. In particular, because advertising promotion efforts determine the success of an event, the promotion policy of the Committee, which concentrated its promotional advertising over the 10 days prior to the opening ceremony and implemented different advertising policies for different time frames, different media and different tickets, was a successful business promotion marketing strategy and contributed greatly to the success of the 2009 Korea Floritopia. </a:t>
            </a:r>
          </a:p>
          <a:p>
            <a:pPr algn="just">
              <a:lnSpc>
                <a:spcPct val="110000"/>
              </a:lnSpc>
            </a:pPr>
            <a:endParaRPr lang="en-US" altLang="ko-KR"/>
          </a:p>
          <a:p>
            <a:pPr algn="just">
              <a:lnSpc>
                <a:spcPct val="110000"/>
              </a:lnSpc>
            </a:pPr>
            <a:r>
              <a:rPr lang="en-US" altLang="ko-KR"/>
              <a:t>Furthermore, in order to enhance awareness of the event after finalizing the hosting of the 2009 Korea Floritopia, the Committee conducted vigorous advertising promotions beginning in 2007, while the additional professionalism in these endeavors could be another factor in the successful promotion policies adopted by the Committee.</a:t>
            </a:r>
          </a:p>
        </p:txBody>
      </p:sp>
      <p:sp>
        <p:nvSpPr>
          <p:cNvPr id="59422" name="직사각형 8"/>
          <p:cNvSpPr>
            <a:spLocks noChangeArrowheads="1"/>
          </p:cNvSpPr>
          <p:nvPr/>
        </p:nvSpPr>
        <p:spPr bwMode="auto">
          <a:xfrm>
            <a:off x="1116013" y="6538913"/>
            <a:ext cx="1201737" cy="214312"/>
          </a:xfrm>
          <a:prstGeom prst="rect">
            <a:avLst/>
          </a:prstGeom>
          <a:noFill/>
          <a:ln w="9525">
            <a:noFill/>
            <a:miter lim="800000"/>
            <a:headEnd/>
            <a:tailEnd/>
          </a:ln>
        </p:spPr>
        <p:txBody>
          <a:bodyPr wrap="none">
            <a:spAutoFit/>
          </a:bodyPr>
          <a:lstStyle/>
          <a:p>
            <a:pPr algn="ctr"/>
            <a:r>
              <a:rPr lang="en-US" altLang="ko-KR" sz="800"/>
              <a:t>Unit: Number of Reports</a:t>
            </a:r>
            <a:endParaRPr lang="ko-KR" altLang="ko-KR" sz="800"/>
          </a:p>
        </p:txBody>
      </p:sp>
      <p:sp>
        <p:nvSpPr>
          <p:cNvPr id="59423" name="직사각형 9"/>
          <p:cNvSpPr>
            <a:spLocks noChangeArrowheads="1"/>
          </p:cNvSpPr>
          <p:nvPr/>
        </p:nvSpPr>
        <p:spPr bwMode="auto">
          <a:xfrm>
            <a:off x="1052513" y="4448175"/>
            <a:ext cx="4816475" cy="228600"/>
          </a:xfrm>
          <a:prstGeom prst="rect">
            <a:avLst/>
          </a:prstGeom>
          <a:noFill/>
          <a:ln w="9525">
            <a:noFill/>
            <a:miter lim="800000"/>
            <a:headEnd/>
            <a:tailEnd/>
          </a:ln>
        </p:spPr>
        <p:txBody>
          <a:bodyPr>
            <a:spAutoFit/>
          </a:bodyPr>
          <a:lstStyle/>
          <a:p>
            <a:r>
              <a:rPr lang="en-US" altLang="ko-KR" sz="900"/>
              <a:t>[Table</a:t>
            </a:r>
            <a:r>
              <a:rPr lang="ko-KR" altLang="en-US" sz="900"/>
              <a:t> </a:t>
            </a:r>
            <a:r>
              <a:rPr lang="en-US" altLang="ko-KR" sz="900"/>
              <a:t>2-6-1] Number of Reported News Articles during the Period of the 2009 Korea Floritopia</a:t>
            </a:r>
            <a:endParaRPr lang="ko-KR" altLang="en-US" sz="900"/>
          </a:p>
        </p:txBody>
      </p:sp>
      <p:sp>
        <p:nvSpPr>
          <p:cNvPr id="59424" name="직사각형 10"/>
          <p:cNvSpPr>
            <a:spLocks noChangeArrowheads="1"/>
          </p:cNvSpPr>
          <p:nvPr/>
        </p:nvSpPr>
        <p:spPr bwMode="auto">
          <a:xfrm>
            <a:off x="1052513" y="6221413"/>
            <a:ext cx="4816475" cy="244475"/>
          </a:xfrm>
          <a:prstGeom prst="rect">
            <a:avLst/>
          </a:prstGeom>
          <a:noFill/>
          <a:ln w="9525">
            <a:noFill/>
            <a:miter lim="800000"/>
            <a:headEnd/>
            <a:tailEnd/>
          </a:ln>
        </p:spPr>
        <p:txBody>
          <a:bodyPr>
            <a:spAutoFit/>
          </a:bodyPr>
          <a:lstStyle/>
          <a:p>
            <a:r>
              <a:rPr lang="en-US" altLang="ko-KR"/>
              <a:t>[Diagram2-6-1] Analysis of the total news coverage during the 2009 Korea Floritopia</a:t>
            </a:r>
            <a:endParaRPr lang="ko-KR" altLang="en-US"/>
          </a:p>
        </p:txBody>
      </p:sp>
      <p:sp>
        <p:nvSpPr>
          <p:cNvPr id="59425" name="슬라이드 번호 개체 틀 11"/>
          <p:cNvSpPr>
            <a:spLocks noGrp="1"/>
          </p:cNvSpPr>
          <p:nvPr>
            <p:ph type="sldNum" sz="quarter" idx="12"/>
          </p:nvPr>
        </p:nvSpPr>
        <p:spPr>
          <a:noFill/>
        </p:spPr>
        <p:txBody>
          <a:bodyPr/>
          <a:lstStyle/>
          <a:p>
            <a:r>
              <a:rPr lang="en-US" altLang="ko-KR" smtClean="0"/>
              <a:t>25</a:t>
            </a:r>
          </a:p>
        </p:txBody>
      </p:sp>
      <p:sp>
        <p:nvSpPr>
          <p:cNvPr id="59426" name="직사각형 14"/>
          <p:cNvSpPr>
            <a:spLocks noChangeArrowheads="1"/>
          </p:cNvSpPr>
          <p:nvPr/>
        </p:nvSpPr>
        <p:spPr bwMode="auto">
          <a:xfrm>
            <a:off x="1114425" y="6465888"/>
            <a:ext cx="4829175" cy="2662237"/>
          </a:xfrm>
          <a:prstGeom prst="rect">
            <a:avLst/>
          </a:prstGeom>
          <a:noFill/>
          <a:ln w="9525" algn="ctr">
            <a:solidFill>
              <a:schemeClr val="tx1"/>
            </a:solidFill>
            <a:round/>
            <a:headEnd/>
            <a:tailEnd/>
          </a:ln>
        </p:spPr>
        <p:txBody>
          <a:bodyPr lIns="0" tIns="0" rIns="0" bIns="0"/>
          <a:lstStyle/>
          <a:p>
            <a:pPr algn="ctr">
              <a:lnSpc>
                <a:spcPct val="140000"/>
              </a:lnSpc>
            </a:pPr>
            <a:endParaRPr lang="ko-KR" altLang="en-US">
              <a:latin typeface="HY헤드라인M" pitchFamily="18" charset="-127"/>
            </a:endParaRPr>
          </a:p>
        </p:txBody>
      </p:sp>
      <p:sp>
        <p:nvSpPr>
          <p:cNvPr id="59427" name="직사각형 15"/>
          <p:cNvSpPr>
            <a:spLocks noChangeArrowheads="1"/>
          </p:cNvSpPr>
          <p:nvPr/>
        </p:nvSpPr>
        <p:spPr bwMode="auto">
          <a:xfrm>
            <a:off x="1716088" y="8769350"/>
            <a:ext cx="849312" cy="336550"/>
          </a:xfrm>
          <a:prstGeom prst="rect">
            <a:avLst/>
          </a:prstGeom>
          <a:noFill/>
          <a:ln w="9525">
            <a:noFill/>
            <a:miter lim="800000"/>
            <a:headEnd/>
            <a:tailEnd/>
          </a:ln>
        </p:spPr>
        <p:txBody>
          <a:bodyPr wrap="none">
            <a:spAutoFit/>
          </a:bodyPr>
          <a:lstStyle/>
          <a:p>
            <a:r>
              <a:rPr lang="en-US" altLang="ko-KR" sz="800"/>
              <a:t>10 days prior to </a:t>
            </a:r>
          </a:p>
          <a:p>
            <a:r>
              <a:rPr lang="en-US" altLang="ko-KR" sz="800"/>
              <a:t>the Exhibition</a:t>
            </a:r>
            <a:endParaRPr lang="ko-KR" altLang="en-US" sz="800">
              <a:solidFill>
                <a:srgbClr val="000000"/>
              </a:solidFill>
            </a:endParaRPr>
          </a:p>
        </p:txBody>
      </p:sp>
      <p:sp>
        <p:nvSpPr>
          <p:cNvPr id="59428" name="직사각형 16"/>
          <p:cNvSpPr>
            <a:spLocks noChangeArrowheads="1"/>
          </p:cNvSpPr>
          <p:nvPr/>
        </p:nvSpPr>
        <p:spPr bwMode="auto">
          <a:xfrm>
            <a:off x="2546350" y="8770938"/>
            <a:ext cx="693738" cy="214312"/>
          </a:xfrm>
          <a:prstGeom prst="rect">
            <a:avLst/>
          </a:prstGeom>
          <a:noFill/>
          <a:ln w="9525">
            <a:noFill/>
            <a:miter lim="800000"/>
            <a:headEnd/>
            <a:tailEnd/>
          </a:ln>
        </p:spPr>
        <p:txBody>
          <a:bodyPr wrap="none">
            <a:spAutoFit/>
          </a:bodyPr>
          <a:lstStyle/>
          <a:p>
            <a:r>
              <a:rPr lang="en-US" altLang="ko-KR" sz="800"/>
              <a:t>Early Stages</a:t>
            </a:r>
            <a:endParaRPr lang="ko-KR" altLang="en-US" sz="800">
              <a:solidFill>
                <a:srgbClr val="000000"/>
              </a:solidFill>
            </a:endParaRPr>
          </a:p>
        </p:txBody>
      </p:sp>
      <p:sp>
        <p:nvSpPr>
          <p:cNvPr id="59429" name="직사각형 17"/>
          <p:cNvSpPr>
            <a:spLocks noChangeArrowheads="1"/>
          </p:cNvSpPr>
          <p:nvPr/>
        </p:nvSpPr>
        <p:spPr bwMode="auto">
          <a:xfrm>
            <a:off x="3292475" y="8770938"/>
            <a:ext cx="644525" cy="214312"/>
          </a:xfrm>
          <a:prstGeom prst="rect">
            <a:avLst/>
          </a:prstGeom>
          <a:noFill/>
          <a:ln w="9525">
            <a:noFill/>
            <a:miter lim="800000"/>
            <a:headEnd/>
            <a:tailEnd/>
          </a:ln>
        </p:spPr>
        <p:txBody>
          <a:bodyPr wrap="none">
            <a:spAutoFit/>
          </a:bodyPr>
          <a:lstStyle/>
          <a:p>
            <a:r>
              <a:rPr lang="en-US" altLang="ko-KR" sz="800"/>
              <a:t>Mid Stages</a:t>
            </a:r>
          </a:p>
        </p:txBody>
      </p:sp>
      <p:sp>
        <p:nvSpPr>
          <p:cNvPr id="59430" name="직사각형 18"/>
          <p:cNvSpPr>
            <a:spLocks noChangeArrowheads="1"/>
          </p:cNvSpPr>
          <p:nvPr/>
        </p:nvSpPr>
        <p:spPr bwMode="auto">
          <a:xfrm>
            <a:off x="4040188" y="8770938"/>
            <a:ext cx="684212" cy="214312"/>
          </a:xfrm>
          <a:prstGeom prst="rect">
            <a:avLst/>
          </a:prstGeom>
          <a:noFill/>
          <a:ln w="9525">
            <a:noFill/>
            <a:miter lim="800000"/>
            <a:headEnd/>
            <a:tailEnd/>
          </a:ln>
        </p:spPr>
        <p:txBody>
          <a:bodyPr wrap="none">
            <a:spAutoFit/>
          </a:bodyPr>
          <a:lstStyle/>
          <a:p>
            <a:r>
              <a:rPr lang="en-US" altLang="ko-KR" sz="800"/>
              <a:t>Final Stages</a:t>
            </a:r>
            <a:endParaRPr lang="ko-KR" altLang="en-US" sz="800">
              <a:solidFill>
                <a:srgbClr val="000000"/>
              </a:solidFill>
            </a:endParaRPr>
          </a:p>
        </p:txBody>
      </p:sp>
      <p:sp>
        <p:nvSpPr>
          <p:cNvPr id="59431" name="직사각형 19"/>
          <p:cNvSpPr>
            <a:spLocks noChangeArrowheads="1"/>
          </p:cNvSpPr>
          <p:nvPr/>
        </p:nvSpPr>
        <p:spPr bwMode="auto">
          <a:xfrm>
            <a:off x="4789488" y="8793163"/>
            <a:ext cx="849312" cy="336550"/>
          </a:xfrm>
          <a:prstGeom prst="rect">
            <a:avLst/>
          </a:prstGeom>
          <a:noFill/>
          <a:ln w="9525">
            <a:noFill/>
            <a:miter lim="800000"/>
            <a:headEnd/>
            <a:tailEnd/>
          </a:ln>
        </p:spPr>
        <p:txBody>
          <a:bodyPr wrap="none">
            <a:spAutoFit/>
          </a:bodyPr>
          <a:lstStyle/>
          <a:p>
            <a:pPr algn="ctr"/>
            <a:r>
              <a:rPr lang="en-US" altLang="ko-KR" sz="800"/>
              <a:t>Post-Exhibition </a:t>
            </a:r>
          </a:p>
          <a:p>
            <a:pPr algn="ctr"/>
            <a:r>
              <a:rPr lang="en-US" altLang="ko-KR" sz="800"/>
              <a:t>(21 days)</a:t>
            </a:r>
            <a:endParaRPr lang="ko-KR" altLang="ko-KR" sz="80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5"/>
          <p:cNvSpPr>
            <a:spLocks noChangeArrowheads="1"/>
          </p:cNvSpPr>
          <p:nvPr/>
        </p:nvSpPr>
        <p:spPr bwMode="auto">
          <a:xfrm>
            <a:off x="0" y="0"/>
            <a:ext cx="6858000" cy="0"/>
          </a:xfrm>
          <a:prstGeom prst="rect">
            <a:avLst/>
          </a:prstGeom>
          <a:noFill/>
          <a:ln w="9525">
            <a:noFill/>
            <a:miter lim="800000"/>
            <a:headEnd/>
            <a:tailEnd/>
          </a:ln>
        </p:spPr>
        <p:txBody>
          <a:bodyPr lIns="0" tIns="0" rIns="0" bIns="0" anchor="ctr">
            <a:spAutoFit/>
          </a:bodyPr>
          <a:lstStyle/>
          <a:p>
            <a:pPr algn="ctr" eaLnBrk="0" hangingPunct="0">
              <a:lnSpc>
                <a:spcPct val="140000"/>
              </a:lnSpc>
            </a:pPr>
            <a:endParaRPr lang="ko-KR" altLang="ko-KR">
              <a:latin typeface="HY헤드라인M" pitchFamily="18" charset="-127"/>
            </a:endParaRPr>
          </a:p>
        </p:txBody>
      </p:sp>
      <p:sp>
        <p:nvSpPr>
          <p:cNvPr id="60418" name="Rectangle 2"/>
          <p:cNvSpPr>
            <a:spLocks noChangeArrowheads="1"/>
          </p:cNvSpPr>
          <p:nvPr/>
        </p:nvSpPr>
        <p:spPr bwMode="auto">
          <a:xfrm>
            <a:off x="1125538" y="1208088"/>
            <a:ext cx="4818062" cy="2016125"/>
          </a:xfrm>
          <a:prstGeom prst="rect">
            <a:avLst/>
          </a:prstGeom>
          <a:noFill/>
          <a:ln w="9525">
            <a:solidFill>
              <a:schemeClr val="tx1"/>
            </a:solidFill>
            <a:miter lim="800000"/>
            <a:headEnd/>
            <a:tailEnd/>
          </a:ln>
        </p:spPr>
        <p:txBody>
          <a:bodyPr lIns="0" tIns="0" rIns="108000" bIns="0" anchor="ctr"/>
          <a:lstStyle/>
          <a:p>
            <a:pPr algn="ctr">
              <a:lnSpc>
                <a:spcPct val="120000"/>
              </a:lnSpc>
            </a:pPr>
            <a:endParaRPr lang="ko-KR" altLang="ko-KR">
              <a:latin typeface="굴림" charset="-127"/>
              <a:ea typeface="굴림" charset="-127"/>
            </a:endParaRPr>
          </a:p>
        </p:txBody>
      </p:sp>
      <p:sp>
        <p:nvSpPr>
          <p:cNvPr id="12" name="Rectangle 10"/>
          <p:cNvSpPr>
            <a:spLocks noChangeArrowheads="1"/>
          </p:cNvSpPr>
          <p:nvPr/>
        </p:nvSpPr>
        <p:spPr bwMode="auto">
          <a:xfrm>
            <a:off x="1052513" y="1065213"/>
            <a:ext cx="2524125" cy="307975"/>
          </a:xfrm>
          <a:prstGeom prst="rect">
            <a:avLst/>
          </a:prstGeom>
          <a:solidFill>
            <a:schemeClr val="bg2">
              <a:lumMod val="20000"/>
              <a:lumOff val="80000"/>
            </a:schemeClr>
          </a:solidFill>
          <a:ln w="9525">
            <a:solidFill>
              <a:srgbClr val="000000"/>
            </a:solidFill>
            <a:miter lim="800000"/>
            <a:headEnd/>
            <a:tailEnd/>
          </a:ln>
        </p:spPr>
        <p:txBody>
          <a:bodyPr lIns="0" tIns="0" rIns="0" bIns="0" anchor="ctr"/>
          <a:lstStyle/>
          <a:p>
            <a:pPr algn="ctr">
              <a:lnSpc>
                <a:spcPct val="120000"/>
              </a:lnSpc>
              <a:defRPr/>
            </a:pPr>
            <a:r>
              <a:rPr lang="en-US" altLang="ko-KR"/>
              <a:t>Characteristics of Advertisement Strategy</a:t>
            </a:r>
            <a:endParaRPr lang="ko-KR" altLang="en-US"/>
          </a:p>
        </p:txBody>
      </p:sp>
      <p:sp>
        <p:nvSpPr>
          <p:cNvPr id="60420" name="Rectangle 2"/>
          <p:cNvSpPr>
            <a:spLocks noChangeArrowheads="1"/>
          </p:cNvSpPr>
          <p:nvPr/>
        </p:nvSpPr>
        <p:spPr bwMode="auto">
          <a:xfrm>
            <a:off x="1125538" y="3605213"/>
            <a:ext cx="4818062" cy="771525"/>
          </a:xfrm>
          <a:prstGeom prst="rect">
            <a:avLst/>
          </a:prstGeom>
          <a:noFill/>
          <a:ln w="9525">
            <a:solidFill>
              <a:schemeClr val="tx1"/>
            </a:solidFill>
            <a:miter lim="800000"/>
            <a:headEnd/>
            <a:tailEnd/>
          </a:ln>
        </p:spPr>
        <p:txBody>
          <a:bodyPr lIns="0" tIns="0" rIns="108000" bIns="0" anchor="ctr"/>
          <a:lstStyle/>
          <a:p>
            <a:pPr algn="ctr">
              <a:lnSpc>
                <a:spcPct val="120000"/>
              </a:lnSpc>
            </a:pPr>
            <a:endParaRPr lang="ko-KR" altLang="ko-KR">
              <a:latin typeface="굴림" charset="-127"/>
              <a:ea typeface="굴림" charset="-127"/>
            </a:endParaRPr>
          </a:p>
        </p:txBody>
      </p:sp>
      <p:sp>
        <p:nvSpPr>
          <p:cNvPr id="14" name="Rectangle 10"/>
          <p:cNvSpPr>
            <a:spLocks noChangeArrowheads="1"/>
          </p:cNvSpPr>
          <p:nvPr/>
        </p:nvSpPr>
        <p:spPr bwMode="auto">
          <a:xfrm>
            <a:off x="1052513" y="3440113"/>
            <a:ext cx="2663825" cy="307975"/>
          </a:xfrm>
          <a:prstGeom prst="rect">
            <a:avLst/>
          </a:prstGeom>
          <a:solidFill>
            <a:schemeClr val="bg2">
              <a:lumMod val="20000"/>
              <a:lumOff val="80000"/>
            </a:schemeClr>
          </a:solidFill>
          <a:ln w="9525">
            <a:solidFill>
              <a:srgbClr val="000000"/>
            </a:solidFill>
            <a:miter lim="800000"/>
            <a:headEnd/>
            <a:tailEnd/>
          </a:ln>
        </p:spPr>
        <p:txBody>
          <a:bodyPr lIns="0" tIns="0" rIns="0" bIns="0" anchor="ctr"/>
          <a:lstStyle/>
          <a:p>
            <a:pPr algn="ctr">
              <a:lnSpc>
                <a:spcPct val="120000"/>
              </a:lnSpc>
              <a:defRPr/>
            </a:pPr>
            <a:r>
              <a:rPr lang="en-US" altLang="ko-KR"/>
              <a:t>Key Points of Media Advertisement Strategy</a:t>
            </a:r>
            <a:endParaRPr lang="ko-KR" altLang="en-US"/>
          </a:p>
        </p:txBody>
      </p:sp>
      <p:sp>
        <p:nvSpPr>
          <p:cNvPr id="60422" name="직사각형 28"/>
          <p:cNvSpPr>
            <a:spLocks noChangeArrowheads="1"/>
          </p:cNvSpPr>
          <p:nvPr/>
        </p:nvSpPr>
        <p:spPr bwMode="auto">
          <a:xfrm>
            <a:off x="1196975" y="3756025"/>
            <a:ext cx="4540250" cy="549275"/>
          </a:xfrm>
          <a:prstGeom prst="rect">
            <a:avLst/>
          </a:prstGeom>
          <a:solidFill>
            <a:srgbClr val="FF0000">
              <a:alpha val="0"/>
            </a:srgbClr>
          </a:solidFill>
          <a:ln w="9525">
            <a:noFill/>
            <a:miter lim="800000"/>
            <a:headEnd/>
            <a:tailEnd/>
          </a:ln>
        </p:spPr>
        <p:txBody>
          <a:bodyPr>
            <a:spAutoFit/>
          </a:bodyPr>
          <a:lstStyle/>
          <a:p>
            <a:pPr>
              <a:buFont typeface="Arial" charset="0"/>
              <a:buChar char="•"/>
            </a:pPr>
            <a:r>
              <a:rPr lang="ko-KR" altLang="en-US"/>
              <a:t> </a:t>
            </a:r>
            <a:r>
              <a:rPr lang="en-US" altLang="ko-KR"/>
              <a:t>Proclaiming the restoration of the oil spill</a:t>
            </a:r>
            <a:endParaRPr lang="ko-KR" altLang="en-US"/>
          </a:p>
          <a:p>
            <a:pPr>
              <a:buFont typeface="Arial" charset="0"/>
              <a:buChar char="•"/>
            </a:pPr>
            <a:r>
              <a:rPr lang="ko-KR" altLang="en-US"/>
              <a:t> </a:t>
            </a:r>
            <a:r>
              <a:rPr lang="en-US" altLang="ko-KR"/>
              <a:t>Emphasizing the importance of a green eco-environment mecca</a:t>
            </a:r>
            <a:endParaRPr lang="ko-KR" altLang="en-US"/>
          </a:p>
          <a:p>
            <a:pPr>
              <a:buFont typeface="Arial" charset="0"/>
              <a:buChar char="•"/>
            </a:pPr>
            <a:r>
              <a:rPr lang="en-US" altLang="ko-KR"/>
              <a:t> Paying back the 1.23 million volunteers</a:t>
            </a:r>
            <a:r>
              <a:rPr lang="ko-KR" altLang="en-US"/>
              <a:t> </a:t>
            </a:r>
            <a:r>
              <a:rPr lang="en-US" altLang="ko-KR"/>
              <a:t>(attracting sympathy for the oil spill) </a:t>
            </a:r>
          </a:p>
        </p:txBody>
      </p:sp>
      <p:sp>
        <p:nvSpPr>
          <p:cNvPr id="60423" name="직사각형 28"/>
          <p:cNvSpPr>
            <a:spLocks noChangeArrowheads="1"/>
          </p:cNvSpPr>
          <p:nvPr/>
        </p:nvSpPr>
        <p:spPr bwMode="auto">
          <a:xfrm>
            <a:off x="1196975" y="1352550"/>
            <a:ext cx="4895850" cy="1774825"/>
          </a:xfrm>
          <a:prstGeom prst="rect">
            <a:avLst/>
          </a:prstGeom>
          <a:solidFill>
            <a:srgbClr val="FF0000">
              <a:alpha val="0"/>
            </a:srgbClr>
          </a:solidFill>
          <a:ln w="9525">
            <a:noFill/>
            <a:miter lim="800000"/>
            <a:headEnd/>
            <a:tailEnd/>
          </a:ln>
        </p:spPr>
        <p:txBody>
          <a:bodyPr>
            <a:spAutoFit/>
          </a:bodyPr>
          <a:lstStyle/>
          <a:p>
            <a:pPr>
              <a:lnSpc>
                <a:spcPct val="110000"/>
              </a:lnSpc>
              <a:buFont typeface="Arial" charset="0"/>
              <a:buChar char="•"/>
            </a:pPr>
            <a:r>
              <a:rPr lang="ko-KR" altLang="en-US"/>
              <a:t>  </a:t>
            </a:r>
            <a:r>
              <a:rPr lang="en-US" altLang="ko-KR"/>
              <a:t>Shared role between the central and local media</a:t>
            </a:r>
            <a:r>
              <a:rPr lang="ko-KR" altLang="en-US"/>
              <a:t> </a:t>
            </a:r>
            <a:r>
              <a:rPr lang="en-US" altLang="ko-KR"/>
              <a:t>(inducing the central media to </a:t>
            </a:r>
          </a:p>
          <a:p>
            <a:pPr>
              <a:lnSpc>
                <a:spcPct val="110000"/>
              </a:lnSpc>
              <a:buFont typeface="Arial" charset="0"/>
              <a:buNone/>
            </a:pPr>
            <a:r>
              <a:rPr lang="en-US" altLang="ko-KR"/>
              <a:t>    broadcast or publish on the 2009 Korea Floritopia)</a:t>
            </a:r>
            <a:r>
              <a:rPr lang="ko-KR" altLang="en-US"/>
              <a:t> </a:t>
            </a:r>
          </a:p>
          <a:p>
            <a:pPr>
              <a:lnSpc>
                <a:spcPct val="110000"/>
              </a:lnSpc>
            </a:pPr>
            <a:r>
              <a:rPr lang="ko-KR" altLang="en-US"/>
              <a:t> </a:t>
            </a:r>
            <a:r>
              <a:rPr lang="en-US" altLang="ko-KR"/>
              <a:t>- Creation of local unity by posting interview articles of the mayor in the local media</a:t>
            </a:r>
            <a:endParaRPr lang="ko-KR" altLang="en-US"/>
          </a:p>
          <a:p>
            <a:pPr>
              <a:lnSpc>
                <a:spcPct val="110000"/>
              </a:lnSpc>
              <a:buFont typeface="Arial" charset="0"/>
              <a:buChar char="•"/>
            </a:pPr>
            <a:r>
              <a:rPr lang="ko-KR" altLang="en-US"/>
              <a:t>  </a:t>
            </a:r>
            <a:r>
              <a:rPr lang="en-US" altLang="ko-KR"/>
              <a:t>Due to its distance from other metropolitan cities, it should first utilize the               </a:t>
            </a:r>
          </a:p>
          <a:p>
            <a:pPr>
              <a:lnSpc>
                <a:spcPct val="110000"/>
              </a:lnSpc>
              <a:buFont typeface="Arial" charset="0"/>
              <a:buNone/>
            </a:pPr>
            <a:r>
              <a:rPr lang="en-US" altLang="ko-KR"/>
              <a:t>    communication companies (association and Newsis) and secondarily approach the </a:t>
            </a:r>
          </a:p>
          <a:p>
            <a:pPr>
              <a:lnSpc>
                <a:spcPct val="110000"/>
              </a:lnSpc>
              <a:buFont typeface="Arial" charset="0"/>
              <a:buNone/>
            </a:pPr>
            <a:r>
              <a:rPr lang="en-US" altLang="ko-KR"/>
              <a:t>    central media through these communication channels</a:t>
            </a:r>
            <a:endParaRPr lang="ko-KR" altLang="en-US"/>
          </a:p>
          <a:p>
            <a:pPr algn="just">
              <a:lnSpc>
                <a:spcPct val="110000"/>
              </a:lnSpc>
            </a:pPr>
            <a:r>
              <a:rPr lang="ko-KR" altLang="en-US"/>
              <a:t> * </a:t>
            </a:r>
            <a:r>
              <a:rPr lang="en-US" altLang="ko-KR"/>
              <a:t>Hosting a Fan-Tour for Tourist Journalists from the central media one week prior to      </a:t>
            </a:r>
          </a:p>
          <a:p>
            <a:pPr algn="just">
              <a:lnSpc>
                <a:spcPct val="110000"/>
              </a:lnSpc>
            </a:pPr>
            <a:r>
              <a:rPr lang="en-US" altLang="ko-KR"/>
              <a:t>    the opening ceremony</a:t>
            </a:r>
            <a:r>
              <a:rPr lang="ko-KR" altLang="en-US"/>
              <a:t> </a:t>
            </a:r>
            <a:r>
              <a:rPr lang="en-US" altLang="ko-KR"/>
              <a:t>(Introduction of a Press Day) </a:t>
            </a:r>
          </a:p>
          <a:p>
            <a:pPr>
              <a:lnSpc>
                <a:spcPct val="110000"/>
              </a:lnSpc>
            </a:pPr>
            <a:r>
              <a:rPr lang="en-US" altLang="ko-KR"/>
              <a:t>   (Unlike 2002, at which journalists were prohibited from taking pictures, the Committee</a:t>
            </a:r>
          </a:p>
          <a:p>
            <a:pPr>
              <a:lnSpc>
                <a:spcPct val="110000"/>
              </a:lnSpc>
            </a:pPr>
            <a:r>
              <a:rPr lang="en-US" altLang="ko-KR"/>
              <a:t>    allowed journalists to take pictures of flowers to be used for their promotion) </a:t>
            </a:r>
          </a:p>
        </p:txBody>
      </p:sp>
      <p:sp>
        <p:nvSpPr>
          <p:cNvPr id="60424" name="Text Box 4"/>
          <p:cNvSpPr txBox="1">
            <a:spLocks noChangeArrowheads="1"/>
          </p:cNvSpPr>
          <p:nvPr/>
        </p:nvSpPr>
        <p:spPr bwMode="auto">
          <a:xfrm>
            <a:off x="1125538" y="4645025"/>
            <a:ext cx="4792662" cy="1460500"/>
          </a:xfrm>
          <a:prstGeom prst="rect">
            <a:avLst/>
          </a:prstGeom>
          <a:noFill/>
          <a:ln w="9525">
            <a:noFill/>
            <a:miter lim="800000"/>
            <a:headEnd/>
            <a:tailEnd/>
          </a:ln>
        </p:spPr>
        <p:txBody>
          <a:bodyPr lIns="0" tIns="0" rIns="0" bIns="0">
            <a:spAutoFit/>
          </a:bodyPr>
          <a:lstStyle/>
          <a:p>
            <a:pPr algn="just">
              <a:lnSpc>
                <a:spcPct val="120000"/>
              </a:lnSpc>
            </a:pPr>
            <a:r>
              <a:rPr lang="en-US" altLang="ko-KR"/>
              <a:t>Analysis of the advertisement policy adopted at the 2009 Korea Floritopia shows that there was a clear shared role between the central and local media, and the invitation of journalists from the central media at the Fan Tour one week prior to the opening ceremony contributed to the success of the promotional advertising. </a:t>
            </a:r>
          </a:p>
          <a:p>
            <a:pPr algn="just">
              <a:lnSpc>
                <a:spcPct val="120000"/>
              </a:lnSpc>
            </a:pPr>
            <a:endParaRPr lang="en-US" altLang="ko-KR"/>
          </a:p>
          <a:p>
            <a:pPr algn="just">
              <a:lnSpc>
                <a:spcPct val="120000"/>
              </a:lnSpc>
            </a:pPr>
            <a:r>
              <a:rPr lang="en-US" altLang="ko-KR"/>
              <a:t>In particular, the media utilized the oil spill in their coverage, which attracted sympathy and attention from the readers, thus attracting more visitors to get a first-hand experience of the changes and restoration efforts. </a:t>
            </a:r>
          </a:p>
        </p:txBody>
      </p:sp>
      <p:pic>
        <p:nvPicPr>
          <p:cNvPr id="60425" name="Picture 1"/>
          <p:cNvPicPr>
            <a:picLocks noChangeAspect="1" noChangeArrowheads="1"/>
          </p:cNvPicPr>
          <p:nvPr/>
        </p:nvPicPr>
        <p:blipFill>
          <a:blip r:embed="rId2" cstate="print"/>
          <a:srcRect/>
          <a:stretch>
            <a:fillRect/>
          </a:stretch>
        </p:blipFill>
        <p:spPr bwMode="auto">
          <a:xfrm>
            <a:off x="1125538" y="6570663"/>
            <a:ext cx="4824412" cy="2630487"/>
          </a:xfrm>
          <a:prstGeom prst="rect">
            <a:avLst/>
          </a:prstGeom>
          <a:noFill/>
          <a:ln w="9525">
            <a:solidFill>
              <a:schemeClr val="tx1"/>
            </a:solidFill>
            <a:miter lim="800000"/>
            <a:headEnd/>
            <a:tailEnd/>
          </a:ln>
        </p:spPr>
      </p:pic>
      <p:sp>
        <p:nvSpPr>
          <p:cNvPr id="60426" name="직사각형 13"/>
          <p:cNvSpPr>
            <a:spLocks noChangeArrowheads="1"/>
          </p:cNvSpPr>
          <p:nvPr/>
        </p:nvSpPr>
        <p:spPr bwMode="auto">
          <a:xfrm>
            <a:off x="1125538" y="6262688"/>
            <a:ext cx="4579937" cy="274637"/>
          </a:xfrm>
          <a:prstGeom prst="rect">
            <a:avLst/>
          </a:prstGeom>
          <a:noFill/>
          <a:ln w="9525">
            <a:noFill/>
            <a:miter lim="800000"/>
            <a:headEnd/>
            <a:tailEnd/>
          </a:ln>
        </p:spPr>
        <p:txBody>
          <a:bodyPr lIns="0">
            <a:spAutoFit/>
          </a:bodyPr>
          <a:lstStyle/>
          <a:p>
            <a:pPr>
              <a:lnSpc>
                <a:spcPct val="120000"/>
              </a:lnSpc>
            </a:pPr>
            <a:r>
              <a:rPr lang="en-US" altLang="ko-KR"/>
              <a:t>▣ Official Website of the 2009 Korea Floritopia (http://www.floritopia.or.kr/)</a:t>
            </a:r>
            <a:r>
              <a:rPr lang="ko-KR" altLang="en-US"/>
              <a:t> </a:t>
            </a:r>
            <a:endParaRPr lang="en-US" altLang="ko-KR"/>
          </a:p>
        </p:txBody>
      </p:sp>
      <p:sp>
        <p:nvSpPr>
          <p:cNvPr id="60427" name="슬라이드 번호 개체 틀 12"/>
          <p:cNvSpPr>
            <a:spLocks noGrp="1"/>
          </p:cNvSpPr>
          <p:nvPr>
            <p:ph type="sldNum" sz="quarter" idx="12"/>
          </p:nvPr>
        </p:nvSpPr>
        <p:spPr>
          <a:noFill/>
        </p:spPr>
        <p:txBody>
          <a:bodyPr/>
          <a:lstStyle/>
          <a:p>
            <a:r>
              <a:rPr lang="en-US" altLang="ko-KR" smtClean="0"/>
              <a:t>26</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bwMode="auto">
          <a:xfrm>
            <a:off x="1120775" y="1281113"/>
            <a:ext cx="4822825" cy="814387"/>
          </a:xfrm>
          <a:prstGeom prst="rect">
            <a:avLst/>
          </a:prstGeom>
          <a:solidFill>
            <a:schemeClr val="bg1">
              <a:lumMod val="85000"/>
            </a:schemeClr>
          </a:solidFill>
          <a:ln w="9525" cap="flat" cmpd="sng" algn="ctr">
            <a:solidFill>
              <a:srgbClr val="000000"/>
            </a:solidFill>
            <a:prstDash val="solid"/>
            <a:round/>
            <a:headEnd type="none" w="med" len="med"/>
            <a:tailEnd type="none" w="med" len="med"/>
          </a:ln>
          <a:effectLst/>
        </p:spPr>
        <p:txBody>
          <a:bodyPr lIns="0" tIns="0" rIns="0" bIns="0" anchor="ctr"/>
          <a:lstStyle/>
          <a:p>
            <a:pPr marL="809625">
              <a:defRPr/>
            </a:pPr>
            <a:r>
              <a:rPr lang="en-US" altLang="ko-KR" sz="1400" b="1"/>
              <a:t>  Delightful Exhibition Utilizing a Beautiful Natural </a:t>
            </a:r>
          </a:p>
          <a:p>
            <a:pPr marL="809625">
              <a:defRPr/>
            </a:pPr>
            <a:r>
              <a:rPr lang="en-US" altLang="ko-KR" sz="1400" b="1"/>
              <a:t>  Environment</a:t>
            </a:r>
            <a:endParaRPr lang="ko-KR" altLang="en-US" sz="1400" b="1"/>
          </a:p>
        </p:txBody>
      </p:sp>
      <p:sp>
        <p:nvSpPr>
          <p:cNvPr id="61442" name="직사각형 4"/>
          <p:cNvSpPr>
            <a:spLocks noChangeArrowheads="1"/>
          </p:cNvSpPr>
          <p:nvPr/>
        </p:nvSpPr>
        <p:spPr bwMode="auto">
          <a:xfrm>
            <a:off x="620713" y="1436688"/>
            <a:ext cx="1135062" cy="476250"/>
          </a:xfrm>
          <a:prstGeom prst="rect">
            <a:avLst/>
          </a:prstGeom>
          <a:solidFill>
            <a:schemeClr val="tx1"/>
          </a:solidFill>
          <a:ln w="9525" algn="ctr">
            <a:solidFill>
              <a:srgbClr val="000000"/>
            </a:solidFill>
            <a:round/>
            <a:headEnd/>
            <a:tailEnd/>
          </a:ln>
        </p:spPr>
        <p:txBody>
          <a:bodyPr lIns="0" tIns="0" rIns="0" bIns="0" anchor="ctr"/>
          <a:lstStyle/>
          <a:p>
            <a:pPr algn="ctr"/>
            <a:r>
              <a:rPr lang="en-US" altLang="ko-KR" b="1">
                <a:solidFill>
                  <a:schemeClr val="bg1"/>
                </a:solidFill>
              </a:rPr>
              <a:t>Major Accomplishment</a:t>
            </a:r>
            <a:r>
              <a:rPr lang="ko-KR" altLang="en-US" b="1">
                <a:solidFill>
                  <a:schemeClr val="bg1"/>
                </a:solidFill>
              </a:rPr>
              <a:t> </a:t>
            </a:r>
            <a:r>
              <a:rPr lang="en-US" altLang="ko-KR" b="1">
                <a:solidFill>
                  <a:schemeClr val="bg1"/>
                </a:solidFill>
              </a:rPr>
              <a:t>7</a:t>
            </a:r>
            <a:endParaRPr lang="ko-KR" altLang="en-US" b="1">
              <a:solidFill>
                <a:schemeClr val="bg1"/>
              </a:solidFill>
            </a:endParaRPr>
          </a:p>
        </p:txBody>
      </p:sp>
      <p:pic>
        <p:nvPicPr>
          <p:cNvPr id="61443" name="Picture 5" descr="크기변환_사본 -DSC_0335"/>
          <p:cNvPicPr>
            <a:picLocks noChangeAspect="1" noChangeArrowheads="1"/>
          </p:cNvPicPr>
          <p:nvPr/>
        </p:nvPicPr>
        <p:blipFill>
          <a:blip r:embed="rId2" cstate="print"/>
          <a:srcRect t="8176"/>
          <a:stretch>
            <a:fillRect/>
          </a:stretch>
        </p:blipFill>
        <p:spPr bwMode="auto">
          <a:xfrm>
            <a:off x="1125538" y="6105525"/>
            <a:ext cx="4824412" cy="2941638"/>
          </a:xfrm>
          <a:prstGeom prst="rect">
            <a:avLst/>
          </a:prstGeom>
          <a:noFill/>
          <a:ln w="9525">
            <a:solidFill>
              <a:schemeClr val="tx1"/>
            </a:solidFill>
            <a:miter lim="800000"/>
            <a:headEnd/>
            <a:tailEnd/>
          </a:ln>
        </p:spPr>
      </p:pic>
      <p:sp>
        <p:nvSpPr>
          <p:cNvPr id="7" name="타원 6"/>
          <p:cNvSpPr/>
          <p:nvPr/>
        </p:nvSpPr>
        <p:spPr bwMode="auto">
          <a:xfrm>
            <a:off x="1500174" y="4349738"/>
            <a:ext cx="1486148" cy="1486149"/>
          </a:xfrm>
          <a:prstGeom prst="ellipse">
            <a:avLst/>
          </a:prstGeom>
          <a:solidFill>
            <a:schemeClr val="bg1">
              <a:lumMod val="95000"/>
              <a:alpha val="27000"/>
            </a:schemeClr>
          </a:solidFill>
          <a:ln w="9525" cap="flat" cmpd="sng" algn="ctr">
            <a:solidFill>
              <a:schemeClr val="bg1">
                <a:lumMod val="85000"/>
              </a:schemeClr>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lIns="0" tIns="0" rIns="0" bIns="0"/>
          <a:lstStyle/>
          <a:p>
            <a:pPr algn="ctr">
              <a:lnSpc>
                <a:spcPct val="140000"/>
              </a:lnSpc>
              <a:defRPr/>
            </a:pPr>
            <a:endParaRPr lang="ko-KR" altLang="en-US" dirty="0">
              <a:latin typeface="HY헤드라인M" pitchFamily="18" charset="-127"/>
            </a:endParaRPr>
          </a:p>
        </p:txBody>
      </p:sp>
      <p:sp>
        <p:nvSpPr>
          <p:cNvPr id="8" name="타원 7"/>
          <p:cNvSpPr/>
          <p:nvPr/>
        </p:nvSpPr>
        <p:spPr bwMode="auto">
          <a:xfrm>
            <a:off x="2823363" y="4349738"/>
            <a:ext cx="1486148" cy="1486149"/>
          </a:xfrm>
          <a:prstGeom prst="ellipse">
            <a:avLst/>
          </a:prstGeom>
          <a:solidFill>
            <a:schemeClr val="bg1">
              <a:lumMod val="95000"/>
              <a:alpha val="27000"/>
            </a:schemeClr>
          </a:solidFill>
          <a:ln w="9525" cap="flat" cmpd="sng" algn="ctr">
            <a:solidFill>
              <a:schemeClr val="bg1">
                <a:lumMod val="85000"/>
              </a:schemeClr>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lIns="0" tIns="0" rIns="0" bIns="0"/>
          <a:lstStyle/>
          <a:p>
            <a:pPr algn="ctr">
              <a:lnSpc>
                <a:spcPct val="140000"/>
              </a:lnSpc>
              <a:defRPr/>
            </a:pPr>
            <a:endParaRPr lang="ko-KR" altLang="en-US" dirty="0">
              <a:latin typeface="HY헤드라인M" pitchFamily="18" charset="-127"/>
            </a:endParaRPr>
          </a:p>
        </p:txBody>
      </p:sp>
      <p:sp>
        <p:nvSpPr>
          <p:cNvPr id="9" name="타원 8"/>
          <p:cNvSpPr/>
          <p:nvPr/>
        </p:nvSpPr>
        <p:spPr bwMode="auto">
          <a:xfrm>
            <a:off x="4146553" y="4349738"/>
            <a:ext cx="1486148" cy="1486149"/>
          </a:xfrm>
          <a:prstGeom prst="ellipse">
            <a:avLst/>
          </a:prstGeom>
          <a:solidFill>
            <a:schemeClr val="bg1">
              <a:lumMod val="95000"/>
              <a:alpha val="27000"/>
            </a:schemeClr>
          </a:solidFill>
          <a:ln w="9525" cap="flat" cmpd="sng" algn="ctr">
            <a:solidFill>
              <a:schemeClr val="bg1">
                <a:lumMod val="85000"/>
              </a:schemeClr>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lIns="0" tIns="0" rIns="0" bIns="0"/>
          <a:lstStyle/>
          <a:p>
            <a:pPr algn="ctr">
              <a:lnSpc>
                <a:spcPct val="140000"/>
              </a:lnSpc>
              <a:defRPr/>
            </a:pPr>
            <a:endParaRPr lang="ko-KR" altLang="en-US" dirty="0">
              <a:latin typeface="HY헤드라인M" pitchFamily="18" charset="-127"/>
            </a:endParaRPr>
          </a:p>
        </p:txBody>
      </p:sp>
      <p:sp>
        <p:nvSpPr>
          <p:cNvPr id="61453" name="직사각형 9"/>
          <p:cNvSpPr>
            <a:spLocks noChangeArrowheads="1"/>
          </p:cNvSpPr>
          <p:nvPr/>
        </p:nvSpPr>
        <p:spPr bwMode="auto">
          <a:xfrm>
            <a:off x="1125538" y="4089400"/>
            <a:ext cx="4824412" cy="1871663"/>
          </a:xfrm>
          <a:prstGeom prst="rect">
            <a:avLst/>
          </a:prstGeom>
          <a:noFill/>
          <a:ln w="9525" algn="ctr">
            <a:solidFill>
              <a:schemeClr val="tx1"/>
            </a:solidFill>
            <a:round/>
            <a:headEnd/>
            <a:tailEnd/>
          </a:ln>
        </p:spPr>
        <p:txBody>
          <a:bodyPr lIns="0" tIns="0" rIns="0" bIns="0"/>
          <a:lstStyle/>
          <a:p>
            <a:pPr algn="ctr">
              <a:lnSpc>
                <a:spcPct val="140000"/>
              </a:lnSpc>
            </a:pPr>
            <a:endParaRPr lang="ko-KR" altLang="en-US">
              <a:latin typeface="HY헤드라인M" pitchFamily="18" charset="-127"/>
            </a:endParaRPr>
          </a:p>
        </p:txBody>
      </p:sp>
      <p:sp>
        <p:nvSpPr>
          <p:cNvPr id="61454" name="직사각형 10"/>
          <p:cNvSpPr>
            <a:spLocks noChangeArrowheads="1"/>
          </p:cNvSpPr>
          <p:nvPr/>
        </p:nvSpPr>
        <p:spPr bwMode="auto">
          <a:xfrm>
            <a:off x="1628775" y="4232275"/>
            <a:ext cx="539750" cy="282575"/>
          </a:xfrm>
          <a:prstGeom prst="rect">
            <a:avLst/>
          </a:prstGeom>
          <a:noFill/>
          <a:ln w="9525">
            <a:noFill/>
            <a:miter lim="800000"/>
            <a:headEnd/>
            <a:tailEnd/>
          </a:ln>
        </p:spPr>
        <p:txBody>
          <a:bodyPr wrap="none">
            <a:spAutoFit/>
          </a:bodyPr>
          <a:lstStyle/>
          <a:p>
            <a:pPr algn="ctr">
              <a:lnSpc>
                <a:spcPct val="140000"/>
              </a:lnSpc>
            </a:pPr>
            <a:r>
              <a:rPr lang="en-US" altLang="ko-KR" sz="900" b="1"/>
              <a:t>Oceans</a:t>
            </a:r>
            <a:endParaRPr lang="ko-KR" altLang="en-US" sz="900" b="1"/>
          </a:p>
        </p:txBody>
      </p:sp>
      <p:sp>
        <p:nvSpPr>
          <p:cNvPr id="61455" name="직사각형 11"/>
          <p:cNvSpPr>
            <a:spLocks noChangeArrowheads="1"/>
          </p:cNvSpPr>
          <p:nvPr/>
        </p:nvSpPr>
        <p:spPr bwMode="auto">
          <a:xfrm>
            <a:off x="3055938" y="4232275"/>
            <a:ext cx="571500" cy="282575"/>
          </a:xfrm>
          <a:prstGeom prst="rect">
            <a:avLst/>
          </a:prstGeom>
          <a:noFill/>
          <a:ln w="9525">
            <a:noFill/>
            <a:miter lim="800000"/>
            <a:headEnd/>
            <a:tailEnd/>
          </a:ln>
        </p:spPr>
        <p:txBody>
          <a:bodyPr wrap="none">
            <a:spAutoFit/>
          </a:bodyPr>
          <a:lstStyle/>
          <a:p>
            <a:pPr algn="ctr">
              <a:lnSpc>
                <a:spcPct val="140000"/>
              </a:lnSpc>
            </a:pPr>
            <a:r>
              <a:rPr lang="en-US" altLang="ko-KR" sz="900" b="1"/>
              <a:t>Flowers</a:t>
            </a:r>
            <a:endParaRPr lang="ko-KR" altLang="en-US" sz="900" b="1"/>
          </a:p>
        </p:txBody>
      </p:sp>
      <p:sp>
        <p:nvSpPr>
          <p:cNvPr id="61456" name="직사각형 12"/>
          <p:cNvSpPr>
            <a:spLocks noChangeArrowheads="1"/>
          </p:cNvSpPr>
          <p:nvPr/>
        </p:nvSpPr>
        <p:spPr bwMode="auto">
          <a:xfrm>
            <a:off x="4335463" y="4232275"/>
            <a:ext cx="781050" cy="282575"/>
          </a:xfrm>
          <a:prstGeom prst="rect">
            <a:avLst/>
          </a:prstGeom>
          <a:noFill/>
          <a:ln w="9525">
            <a:noFill/>
            <a:miter lim="800000"/>
            <a:headEnd/>
            <a:tailEnd/>
          </a:ln>
        </p:spPr>
        <p:txBody>
          <a:bodyPr wrap="none">
            <a:spAutoFit/>
          </a:bodyPr>
          <a:lstStyle/>
          <a:p>
            <a:pPr algn="ctr">
              <a:lnSpc>
                <a:spcPct val="140000"/>
              </a:lnSpc>
            </a:pPr>
            <a:r>
              <a:rPr lang="en-US" altLang="ko-KR" sz="900" b="1"/>
              <a:t>Arboretums</a:t>
            </a:r>
            <a:endParaRPr lang="ko-KR" altLang="en-US" sz="900" b="1"/>
          </a:p>
        </p:txBody>
      </p:sp>
      <p:sp>
        <p:nvSpPr>
          <p:cNvPr id="61457" name="직사각형 13"/>
          <p:cNvSpPr>
            <a:spLocks noChangeArrowheads="1"/>
          </p:cNvSpPr>
          <p:nvPr/>
        </p:nvSpPr>
        <p:spPr bwMode="auto">
          <a:xfrm>
            <a:off x="1593850" y="4772025"/>
            <a:ext cx="1149350" cy="530225"/>
          </a:xfrm>
          <a:prstGeom prst="rect">
            <a:avLst/>
          </a:prstGeom>
          <a:noFill/>
          <a:ln w="9525">
            <a:noFill/>
            <a:miter lim="800000"/>
            <a:headEnd/>
            <a:tailEnd/>
          </a:ln>
        </p:spPr>
        <p:txBody>
          <a:bodyPr wrap="none">
            <a:spAutoFit/>
          </a:bodyPr>
          <a:lstStyle/>
          <a:p>
            <a:pPr algn="ctr">
              <a:lnSpc>
                <a:spcPct val="160000"/>
              </a:lnSpc>
            </a:pPr>
            <a:r>
              <a:rPr kumimoji="0" lang="en-US" altLang="ko-KR" sz="900"/>
              <a:t>Flower Beach Resort</a:t>
            </a:r>
          </a:p>
          <a:p>
            <a:pPr algn="ctr">
              <a:lnSpc>
                <a:spcPct val="160000"/>
              </a:lnSpc>
            </a:pPr>
            <a:r>
              <a:rPr kumimoji="0" lang="en-US" altLang="ko-KR" sz="900"/>
              <a:t>32 Beach Resorts</a:t>
            </a:r>
            <a:endParaRPr kumimoji="0" lang="ko-KR" altLang="en-US" sz="900"/>
          </a:p>
        </p:txBody>
      </p:sp>
      <p:sp>
        <p:nvSpPr>
          <p:cNvPr id="61458" name="직사각형 14"/>
          <p:cNvSpPr>
            <a:spLocks noChangeArrowheads="1"/>
          </p:cNvSpPr>
          <p:nvPr/>
        </p:nvSpPr>
        <p:spPr bwMode="auto">
          <a:xfrm>
            <a:off x="3040063" y="4772025"/>
            <a:ext cx="1085850" cy="530225"/>
          </a:xfrm>
          <a:prstGeom prst="rect">
            <a:avLst/>
          </a:prstGeom>
          <a:noFill/>
          <a:ln w="9525">
            <a:noFill/>
            <a:miter lim="800000"/>
            <a:headEnd/>
            <a:tailEnd/>
          </a:ln>
        </p:spPr>
        <p:txBody>
          <a:bodyPr wrap="none">
            <a:spAutoFit/>
          </a:bodyPr>
          <a:lstStyle/>
          <a:p>
            <a:pPr algn="ctr">
              <a:lnSpc>
                <a:spcPct val="160000"/>
              </a:lnSpc>
            </a:pPr>
            <a:r>
              <a:rPr kumimoji="0" lang="en-US" altLang="ko-KR" sz="900"/>
              <a:t>100 million flowers</a:t>
            </a:r>
          </a:p>
          <a:p>
            <a:pPr algn="ctr">
              <a:lnSpc>
                <a:spcPct val="160000"/>
              </a:lnSpc>
            </a:pPr>
            <a:r>
              <a:rPr kumimoji="0" lang="en-US" altLang="ko-KR" sz="900"/>
              <a:t>New Flowers</a:t>
            </a:r>
            <a:endParaRPr kumimoji="0" lang="ko-KR" altLang="en-US" sz="900"/>
          </a:p>
        </p:txBody>
      </p:sp>
      <p:sp>
        <p:nvSpPr>
          <p:cNvPr id="61459" name="직사각형 15"/>
          <p:cNvSpPr>
            <a:spLocks noChangeArrowheads="1"/>
          </p:cNvSpPr>
          <p:nvPr/>
        </p:nvSpPr>
        <p:spPr bwMode="auto">
          <a:xfrm>
            <a:off x="4297363" y="4772025"/>
            <a:ext cx="1425575" cy="530225"/>
          </a:xfrm>
          <a:prstGeom prst="rect">
            <a:avLst/>
          </a:prstGeom>
          <a:noFill/>
          <a:ln w="9525">
            <a:noFill/>
            <a:miter lim="800000"/>
            <a:headEnd/>
            <a:tailEnd/>
          </a:ln>
        </p:spPr>
        <p:txBody>
          <a:bodyPr wrap="none">
            <a:spAutoFit/>
          </a:bodyPr>
          <a:lstStyle/>
          <a:p>
            <a:pPr algn="ctr">
              <a:lnSpc>
                <a:spcPct val="160000"/>
              </a:lnSpc>
            </a:pPr>
            <a:r>
              <a:rPr kumimoji="0" lang="en-US" altLang="ko-KR" sz="900"/>
              <a:t>Arboretum</a:t>
            </a:r>
          </a:p>
          <a:p>
            <a:pPr algn="ctr">
              <a:lnSpc>
                <a:spcPct val="160000"/>
              </a:lnSpc>
            </a:pPr>
            <a:r>
              <a:rPr kumimoji="0" lang="en-US" altLang="ko-KR" sz="900"/>
              <a:t>Cheonri-po Arboretum, etc</a:t>
            </a:r>
            <a:endParaRPr kumimoji="0" lang="ko-KR" altLang="en-US" sz="900"/>
          </a:p>
        </p:txBody>
      </p:sp>
      <p:sp>
        <p:nvSpPr>
          <p:cNvPr id="17" name="타원 16"/>
          <p:cNvSpPr/>
          <p:nvPr/>
        </p:nvSpPr>
        <p:spPr bwMode="auto">
          <a:xfrm>
            <a:off x="1500174" y="6489951"/>
            <a:ext cx="634512" cy="634512"/>
          </a:xfrm>
          <a:prstGeom prst="ellipse">
            <a:avLst/>
          </a:prstGeom>
          <a:solidFill>
            <a:schemeClr val="bg1">
              <a:lumMod val="85000"/>
              <a:alpha val="37000"/>
            </a:schemeClr>
          </a:solidFill>
          <a:ln w="9525" cap="flat" cmpd="sng" algn="ctr">
            <a:solidFill>
              <a:schemeClr val="bg1">
                <a:lumMod val="85000"/>
              </a:schemeClr>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lstStyle/>
          <a:p>
            <a:pPr algn="ctr">
              <a:lnSpc>
                <a:spcPct val="140000"/>
              </a:lnSpc>
              <a:defRPr/>
            </a:pPr>
            <a:endParaRPr lang="ko-KR" altLang="en-US" dirty="0">
              <a:latin typeface="HY헤드라인M" pitchFamily="18" charset="-127"/>
            </a:endParaRPr>
          </a:p>
        </p:txBody>
      </p:sp>
      <p:sp>
        <p:nvSpPr>
          <p:cNvPr id="19" name="타원 18"/>
          <p:cNvSpPr/>
          <p:nvPr/>
        </p:nvSpPr>
        <p:spPr bwMode="auto">
          <a:xfrm>
            <a:off x="2849066" y="7354420"/>
            <a:ext cx="794248" cy="794248"/>
          </a:xfrm>
          <a:prstGeom prst="ellipse">
            <a:avLst/>
          </a:prstGeom>
          <a:solidFill>
            <a:schemeClr val="bg1">
              <a:lumMod val="85000"/>
              <a:alpha val="37000"/>
            </a:schemeClr>
          </a:solidFill>
          <a:ln w="9525" cap="flat" cmpd="sng" algn="ctr">
            <a:solidFill>
              <a:schemeClr val="bg1">
                <a:lumMod val="85000"/>
              </a:schemeClr>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lstStyle/>
          <a:p>
            <a:pPr algn="ctr">
              <a:lnSpc>
                <a:spcPct val="140000"/>
              </a:lnSpc>
              <a:defRPr/>
            </a:pPr>
            <a:endParaRPr lang="ko-KR" altLang="en-US" dirty="0">
              <a:latin typeface="HY헤드라인M" pitchFamily="18" charset="-127"/>
            </a:endParaRPr>
          </a:p>
        </p:txBody>
      </p:sp>
      <p:sp>
        <p:nvSpPr>
          <p:cNvPr id="20" name="타원 19"/>
          <p:cNvSpPr/>
          <p:nvPr/>
        </p:nvSpPr>
        <p:spPr bwMode="auto">
          <a:xfrm>
            <a:off x="4378813" y="8260258"/>
            <a:ext cx="634512" cy="634512"/>
          </a:xfrm>
          <a:prstGeom prst="ellipse">
            <a:avLst/>
          </a:prstGeom>
          <a:solidFill>
            <a:schemeClr val="bg1">
              <a:lumMod val="85000"/>
              <a:alpha val="37000"/>
            </a:schemeClr>
          </a:solidFill>
          <a:ln w="9525" cap="flat" cmpd="sng" algn="ctr">
            <a:solidFill>
              <a:schemeClr val="bg1">
                <a:lumMod val="85000"/>
              </a:schemeClr>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lstStyle/>
          <a:p>
            <a:pPr algn="ctr">
              <a:lnSpc>
                <a:spcPct val="140000"/>
              </a:lnSpc>
              <a:defRPr/>
            </a:pPr>
            <a:endParaRPr lang="ko-KR" altLang="en-US" dirty="0">
              <a:latin typeface="HY헤드라인M" pitchFamily="18" charset="-127"/>
            </a:endParaRPr>
          </a:p>
        </p:txBody>
      </p:sp>
      <p:sp>
        <p:nvSpPr>
          <p:cNvPr id="21" name="직사각형 20"/>
          <p:cNvSpPr/>
          <p:nvPr/>
        </p:nvSpPr>
        <p:spPr>
          <a:xfrm>
            <a:off x="1582738" y="6630988"/>
            <a:ext cx="511175" cy="304800"/>
          </a:xfrm>
          <a:prstGeom prst="rect">
            <a:avLst/>
          </a:prstGeom>
        </p:spPr>
        <p:txBody>
          <a:bodyPr wrap="none">
            <a:spAutoFit/>
          </a:bodyPr>
          <a:lstStyle/>
          <a:p>
            <a:pPr algn="ctr">
              <a:lnSpc>
                <a:spcPct val="140000"/>
              </a:lnSpc>
              <a:defRPr/>
            </a:pPr>
            <a:r>
              <a:rPr lang="en-US" altLang="ko-KR" dirty="0">
                <a:effectLst>
                  <a:outerShdw blurRad="38100" dist="38100" dir="2700000" algn="tl">
                    <a:srgbClr val="000000">
                      <a:alpha val="43137"/>
                    </a:srgbClr>
                  </a:outerShdw>
                </a:effectLst>
                <a:cs typeface="Times New Roman" pitchFamily="18" charset="0"/>
              </a:rPr>
              <a:t>Ocean</a:t>
            </a:r>
            <a:endParaRPr lang="ko-KR" altLang="en-US" dirty="0">
              <a:effectLst>
                <a:outerShdw blurRad="38100" dist="38100" dir="2700000" algn="tl">
                  <a:srgbClr val="000000">
                    <a:alpha val="43137"/>
                  </a:srgbClr>
                </a:outerShdw>
              </a:effectLst>
              <a:cs typeface="Times New Roman" pitchFamily="18" charset="0"/>
            </a:endParaRPr>
          </a:p>
        </p:txBody>
      </p:sp>
      <p:sp>
        <p:nvSpPr>
          <p:cNvPr id="22" name="직사각형 21"/>
          <p:cNvSpPr/>
          <p:nvPr/>
        </p:nvSpPr>
        <p:spPr>
          <a:xfrm>
            <a:off x="3079750" y="7586663"/>
            <a:ext cx="593725" cy="304800"/>
          </a:xfrm>
          <a:prstGeom prst="rect">
            <a:avLst/>
          </a:prstGeom>
        </p:spPr>
        <p:txBody>
          <a:bodyPr wrap="none">
            <a:spAutoFit/>
          </a:bodyPr>
          <a:lstStyle/>
          <a:p>
            <a:pPr algn="ctr">
              <a:lnSpc>
                <a:spcPct val="140000"/>
              </a:lnSpc>
              <a:defRPr/>
            </a:pPr>
            <a:r>
              <a:rPr lang="en-US" altLang="ko-KR">
                <a:effectLst>
                  <a:outerShdw blurRad="38100" dist="38100" dir="2700000" algn="tl">
                    <a:srgbClr val="C0C0C0"/>
                  </a:outerShdw>
                </a:effectLst>
                <a:cs typeface="Times New Roman" pitchFamily="18" charset="0"/>
              </a:rPr>
              <a:t>Flowers</a:t>
            </a:r>
            <a:endParaRPr lang="ko-KR" altLang="en-US">
              <a:effectLst>
                <a:outerShdw blurRad="38100" dist="38100" dir="2700000" algn="tl">
                  <a:srgbClr val="C0C0C0"/>
                </a:outerShdw>
              </a:effectLst>
              <a:cs typeface="Times New Roman" pitchFamily="18" charset="0"/>
            </a:endParaRPr>
          </a:p>
        </p:txBody>
      </p:sp>
      <p:sp>
        <p:nvSpPr>
          <p:cNvPr id="23" name="직사각형 22"/>
          <p:cNvSpPr/>
          <p:nvPr/>
        </p:nvSpPr>
        <p:spPr>
          <a:xfrm>
            <a:off x="4403725" y="8410575"/>
            <a:ext cx="742950" cy="304800"/>
          </a:xfrm>
          <a:prstGeom prst="rect">
            <a:avLst/>
          </a:prstGeom>
        </p:spPr>
        <p:txBody>
          <a:bodyPr wrap="none">
            <a:spAutoFit/>
          </a:bodyPr>
          <a:lstStyle/>
          <a:p>
            <a:pPr algn="ctr">
              <a:lnSpc>
                <a:spcPct val="140000"/>
              </a:lnSpc>
              <a:defRPr/>
            </a:pPr>
            <a:r>
              <a:rPr lang="en-US" altLang="ko-KR" dirty="0">
                <a:effectLst>
                  <a:outerShdw blurRad="38100" dist="38100" dir="2700000" algn="tl">
                    <a:srgbClr val="000000">
                      <a:alpha val="43137"/>
                    </a:srgbClr>
                  </a:outerShdw>
                </a:effectLst>
                <a:cs typeface="Times New Roman" pitchFamily="18" charset="0"/>
              </a:rPr>
              <a:t>Arboretum</a:t>
            </a:r>
            <a:endParaRPr lang="ko-KR" altLang="en-US" dirty="0">
              <a:effectLst>
                <a:outerShdw blurRad="38100" dist="38100" dir="2700000" algn="tl">
                  <a:srgbClr val="000000">
                    <a:alpha val="43137"/>
                  </a:srgbClr>
                </a:outerShdw>
              </a:effectLst>
              <a:cs typeface="Times New Roman" pitchFamily="18" charset="0"/>
            </a:endParaRPr>
          </a:p>
        </p:txBody>
      </p:sp>
      <p:cxnSp>
        <p:nvCxnSpPr>
          <p:cNvPr id="61472" name="직선 화살표 연결선 27"/>
          <p:cNvCxnSpPr>
            <a:cxnSpLocks noChangeShapeType="1"/>
          </p:cNvCxnSpPr>
          <p:nvPr/>
        </p:nvCxnSpPr>
        <p:spPr bwMode="auto">
          <a:xfrm>
            <a:off x="3692525" y="7958138"/>
            <a:ext cx="614363" cy="400050"/>
          </a:xfrm>
          <a:prstGeom prst="straightConnector1">
            <a:avLst/>
          </a:prstGeom>
          <a:noFill/>
          <a:ln w="9525" algn="ctr">
            <a:solidFill>
              <a:schemeClr val="bg1"/>
            </a:solidFill>
            <a:round/>
            <a:headEnd/>
            <a:tailEnd type="arrow" w="med" len="med"/>
          </a:ln>
        </p:spPr>
      </p:cxnSp>
      <p:cxnSp>
        <p:nvCxnSpPr>
          <p:cNvPr id="61473" name="직선 화살표 연결선 28"/>
          <p:cNvCxnSpPr>
            <a:cxnSpLocks noChangeShapeType="1"/>
          </p:cNvCxnSpPr>
          <p:nvPr/>
        </p:nvCxnSpPr>
        <p:spPr bwMode="auto">
          <a:xfrm>
            <a:off x="3652838" y="8034338"/>
            <a:ext cx="614362" cy="400050"/>
          </a:xfrm>
          <a:prstGeom prst="straightConnector1">
            <a:avLst/>
          </a:prstGeom>
          <a:noFill/>
          <a:ln w="9525" algn="ctr">
            <a:solidFill>
              <a:schemeClr val="bg1"/>
            </a:solidFill>
            <a:round/>
            <a:headEnd type="arrow" w="med" len="med"/>
            <a:tailEnd/>
          </a:ln>
        </p:spPr>
      </p:cxnSp>
      <p:cxnSp>
        <p:nvCxnSpPr>
          <p:cNvPr id="61474" name="직선 화살표 연결선 29"/>
          <p:cNvCxnSpPr>
            <a:cxnSpLocks noChangeShapeType="1"/>
          </p:cNvCxnSpPr>
          <p:nvPr/>
        </p:nvCxnSpPr>
        <p:spPr bwMode="auto">
          <a:xfrm>
            <a:off x="2243138" y="7005638"/>
            <a:ext cx="614362" cy="400050"/>
          </a:xfrm>
          <a:prstGeom prst="straightConnector1">
            <a:avLst/>
          </a:prstGeom>
          <a:noFill/>
          <a:ln w="9525" algn="ctr">
            <a:solidFill>
              <a:schemeClr val="bg1"/>
            </a:solidFill>
            <a:round/>
            <a:headEnd/>
            <a:tailEnd type="arrow" w="med" len="med"/>
          </a:ln>
        </p:spPr>
      </p:cxnSp>
      <p:cxnSp>
        <p:nvCxnSpPr>
          <p:cNvPr id="61475" name="직선 화살표 연결선 30"/>
          <p:cNvCxnSpPr>
            <a:cxnSpLocks noChangeShapeType="1"/>
          </p:cNvCxnSpPr>
          <p:nvPr/>
        </p:nvCxnSpPr>
        <p:spPr bwMode="auto">
          <a:xfrm>
            <a:off x="2203450" y="7081838"/>
            <a:ext cx="614363" cy="400050"/>
          </a:xfrm>
          <a:prstGeom prst="straightConnector1">
            <a:avLst/>
          </a:prstGeom>
          <a:noFill/>
          <a:ln w="9525" algn="ctr">
            <a:solidFill>
              <a:schemeClr val="bg1"/>
            </a:solidFill>
            <a:round/>
            <a:headEnd type="arrow" w="med" len="med"/>
            <a:tailEnd/>
          </a:ln>
        </p:spPr>
      </p:cxnSp>
      <p:sp>
        <p:nvSpPr>
          <p:cNvPr id="61476" name="Text Box 4"/>
          <p:cNvSpPr txBox="1">
            <a:spLocks noChangeArrowheads="1"/>
          </p:cNvSpPr>
          <p:nvPr/>
        </p:nvSpPr>
        <p:spPr bwMode="auto">
          <a:xfrm>
            <a:off x="1125538" y="2289175"/>
            <a:ext cx="4792662" cy="1643063"/>
          </a:xfrm>
          <a:prstGeom prst="rect">
            <a:avLst/>
          </a:prstGeom>
          <a:noFill/>
          <a:ln w="9525">
            <a:noFill/>
            <a:miter lim="800000"/>
            <a:headEnd/>
            <a:tailEnd/>
          </a:ln>
        </p:spPr>
        <p:txBody>
          <a:bodyPr lIns="0" tIns="0" rIns="0" bIns="0">
            <a:spAutoFit/>
          </a:bodyPr>
          <a:lstStyle/>
          <a:p>
            <a:pPr algn="just">
              <a:lnSpc>
                <a:spcPct val="120000"/>
              </a:lnSpc>
            </a:pPr>
            <a:r>
              <a:rPr lang="en-US" altLang="ko-KR"/>
              <a:t>The 2009 Korea Floritopia was able to create a effective synergy by appropriately utilizing the picturesque scenery of its surroundings, which included the Cheonri-po Arboretum, which is the sole local arboretum to be recognized as one of the “world’s most beautiful arboretums” by the International Arboretum Committee, 32 beaches stretched our along the Taean coast and national parks, 119 islands, and 42 harbors and ports. </a:t>
            </a:r>
          </a:p>
          <a:p>
            <a:pPr algn="just">
              <a:lnSpc>
                <a:spcPct val="120000"/>
              </a:lnSpc>
            </a:pPr>
            <a:endParaRPr lang="en-US" altLang="ko-KR"/>
          </a:p>
          <a:p>
            <a:pPr algn="just">
              <a:lnSpc>
                <a:spcPct val="120000"/>
              </a:lnSpc>
            </a:pPr>
            <a:r>
              <a:rPr lang="en-US" altLang="ko-KR"/>
              <a:t>Additionally, kkotji Beach, at which the exhibition was held, provided the optimal surrounding by arousing expectations of visitors with its vicinity to the sea and similar environmental features. </a:t>
            </a:r>
            <a:endParaRPr lang="ko-KR" altLang="en-US"/>
          </a:p>
        </p:txBody>
      </p:sp>
      <p:sp>
        <p:nvSpPr>
          <p:cNvPr id="61477" name="슬라이드 번호 개체 틀 25"/>
          <p:cNvSpPr>
            <a:spLocks noGrp="1"/>
          </p:cNvSpPr>
          <p:nvPr>
            <p:ph type="sldNum" sz="quarter" idx="12"/>
          </p:nvPr>
        </p:nvSpPr>
        <p:spPr>
          <a:noFill/>
        </p:spPr>
        <p:txBody>
          <a:bodyPr/>
          <a:lstStyle/>
          <a:p>
            <a:r>
              <a:rPr lang="en-US" altLang="ko-KR" smtClean="0"/>
              <a:t>27</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bwMode="auto">
          <a:xfrm>
            <a:off x="1125538" y="1136650"/>
            <a:ext cx="4822825" cy="776288"/>
          </a:xfrm>
          <a:prstGeom prst="rect">
            <a:avLst/>
          </a:prstGeom>
          <a:solidFill>
            <a:schemeClr val="bg1">
              <a:lumMod val="85000"/>
            </a:schemeClr>
          </a:solidFill>
          <a:ln w="9525" cap="flat" cmpd="sng" algn="ctr">
            <a:solidFill>
              <a:srgbClr val="000000"/>
            </a:solidFill>
            <a:prstDash val="solid"/>
            <a:round/>
            <a:headEnd type="none" w="med" len="med"/>
            <a:tailEnd type="none" w="med" len="med"/>
          </a:ln>
          <a:effectLst/>
        </p:spPr>
        <p:txBody>
          <a:bodyPr lIns="0" tIns="0" rIns="0" bIns="0" anchor="ctr"/>
          <a:lstStyle/>
          <a:p>
            <a:pPr marL="809625">
              <a:lnSpc>
                <a:spcPct val="120000"/>
              </a:lnSpc>
              <a:defRPr/>
            </a:pPr>
            <a:r>
              <a:rPr lang="en-US" altLang="ko-KR" sz="1400" b="1"/>
              <a:t>    Expected Ripple Effect of the 2009 Floritopia</a:t>
            </a:r>
            <a:endParaRPr lang="ko-KR" altLang="en-US" sz="1400" b="1"/>
          </a:p>
        </p:txBody>
      </p:sp>
      <p:sp>
        <p:nvSpPr>
          <p:cNvPr id="62466" name="직사각형 4"/>
          <p:cNvSpPr>
            <a:spLocks noChangeArrowheads="1"/>
          </p:cNvSpPr>
          <p:nvPr/>
        </p:nvSpPr>
        <p:spPr bwMode="auto">
          <a:xfrm>
            <a:off x="784225" y="1352550"/>
            <a:ext cx="1131888" cy="360363"/>
          </a:xfrm>
          <a:prstGeom prst="rect">
            <a:avLst/>
          </a:prstGeom>
          <a:solidFill>
            <a:schemeClr val="tx1"/>
          </a:solidFill>
          <a:ln w="9525" algn="ctr">
            <a:solidFill>
              <a:srgbClr val="000000"/>
            </a:solidFill>
            <a:round/>
            <a:headEnd/>
            <a:tailEnd/>
          </a:ln>
        </p:spPr>
        <p:txBody>
          <a:bodyPr lIns="0" tIns="0" rIns="0" bIns="0" anchor="ctr"/>
          <a:lstStyle/>
          <a:p>
            <a:pPr algn="ctr"/>
            <a:r>
              <a:rPr lang="en-US" altLang="ko-KR" b="1">
                <a:solidFill>
                  <a:schemeClr val="bg1"/>
                </a:solidFill>
              </a:rPr>
              <a:t>Major Accomplishment</a:t>
            </a:r>
            <a:r>
              <a:rPr lang="ko-KR" altLang="en-US" b="1">
                <a:solidFill>
                  <a:schemeClr val="bg1"/>
                </a:solidFill>
              </a:rPr>
              <a:t> </a:t>
            </a:r>
            <a:r>
              <a:rPr lang="en-US" altLang="ko-KR" b="1">
                <a:solidFill>
                  <a:schemeClr val="bg1"/>
                </a:solidFill>
              </a:rPr>
              <a:t>8</a:t>
            </a:r>
            <a:endParaRPr lang="ko-KR" altLang="en-US" b="1">
              <a:solidFill>
                <a:schemeClr val="bg1"/>
              </a:solidFill>
            </a:endParaRPr>
          </a:p>
        </p:txBody>
      </p:sp>
      <p:sp>
        <p:nvSpPr>
          <p:cNvPr id="62467" name="Text Box 4"/>
          <p:cNvSpPr txBox="1">
            <a:spLocks noChangeArrowheads="1"/>
          </p:cNvSpPr>
          <p:nvPr/>
        </p:nvSpPr>
        <p:spPr bwMode="auto">
          <a:xfrm>
            <a:off x="1200150" y="4279900"/>
            <a:ext cx="4657725" cy="1825625"/>
          </a:xfrm>
          <a:prstGeom prst="rect">
            <a:avLst/>
          </a:prstGeom>
          <a:noFill/>
          <a:ln w="9525">
            <a:noFill/>
            <a:miter lim="800000"/>
            <a:headEnd/>
            <a:tailEnd/>
          </a:ln>
        </p:spPr>
        <p:txBody>
          <a:bodyPr lIns="0" tIns="0" rIns="0" bIns="0">
            <a:spAutoFit/>
          </a:bodyPr>
          <a:lstStyle/>
          <a:p>
            <a:pPr algn="just">
              <a:lnSpc>
                <a:spcPct val="120000"/>
              </a:lnSpc>
            </a:pPr>
            <a:r>
              <a:rPr lang="en-US" altLang="ko-KR" i="1"/>
              <a:t>The 2009 Korea Floritopia was a huge success, attracting nearly 2 million people. The excitement has moved on to Sapkyu-River Tourist Resort</a:t>
            </a:r>
            <a:r>
              <a:rPr lang="ko-KR" altLang="en-US" i="1"/>
              <a:t> </a:t>
            </a:r>
            <a:r>
              <a:rPr lang="en-US" altLang="ko-KR" i="1"/>
              <a:t>and they too are experiencing increase in the number of tourists.</a:t>
            </a:r>
          </a:p>
          <a:p>
            <a:pPr algn="just">
              <a:lnSpc>
                <a:spcPct val="120000"/>
              </a:lnSpc>
            </a:pPr>
            <a:r>
              <a:rPr lang="en-US" altLang="ko-KR" i="1"/>
              <a:t> </a:t>
            </a:r>
          </a:p>
          <a:p>
            <a:pPr algn="just">
              <a:lnSpc>
                <a:spcPct val="120000"/>
              </a:lnSpc>
            </a:pPr>
            <a:r>
              <a:rPr lang="en-US" altLang="ko-KR" i="1"/>
              <a:t>According to the data collected by  Dangjin-Gun from April 24</a:t>
            </a:r>
            <a:r>
              <a:rPr lang="en-US" altLang="ko-KR" i="1" baseline="30000"/>
              <a:t>th</a:t>
            </a:r>
            <a:r>
              <a:rPr lang="en-US" altLang="ko-KR" i="1"/>
              <a:t> to May 20</a:t>
            </a:r>
            <a:r>
              <a:rPr lang="en-US" altLang="ko-KR" i="1" baseline="30000"/>
              <a:t>th</a:t>
            </a:r>
            <a:r>
              <a:rPr lang="en-US" altLang="ko-KR" i="1"/>
              <a:t>, the number of tourists who have visited Sapkyu-River Tourist Resort</a:t>
            </a:r>
            <a:r>
              <a:rPr lang="ko-KR" altLang="en-US" i="1"/>
              <a:t> </a:t>
            </a:r>
            <a:r>
              <a:rPr lang="en-US" altLang="ko-KR" i="1"/>
              <a:t>was 465,280. This figure is a 35% increase from last year’s numbers of 344,737. We believe that the excitement of the kkotbak  and the location of the Sapkyu-River Tourist Resort,</a:t>
            </a:r>
            <a:r>
              <a:rPr lang="ko-KR" altLang="en-US" i="1"/>
              <a:t>  </a:t>
            </a:r>
            <a:r>
              <a:rPr lang="en-US" altLang="ko-KR" i="1"/>
              <a:t>located between the central inland/Metropolitan area  and Anmyeon-do, contributed to this. </a:t>
            </a:r>
          </a:p>
          <a:p>
            <a:pPr algn="r">
              <a:lnSpc>
                <a:spcPct val="120000"/>
              </a:lnSpc>
            </a:pPr>
            <a:r>
              <a:rPr lang="en-US" altLang="ko-KR" i="1"/>
              <a:t>Source: Daejeon,May 22</a:t>
            </a:r>
            <a:r>
              <a:rPr lang="en-US" altLang="ko-KR" i="1" baseline="30000"/>
              <a:t>nd</a:t>
            </a:r>
            <a:r>
              <a:rPr lang="en-US" altLang="ko-KR" i="1"/>
              <a:t>.</a:t>
            </a:r>
          </a:p>
        </p:txBody>
      </p:sp>
      <p:sp>
        <p:nvSpPr>
          <p:cNvPr id="62468" name="직사각형 13"/>
          <p:cNvSpPr>
            <a:spLocks noChangeArrowheads="1"/>
          </p:cNvSpPr>
          <p:nvPr/>
        </p:nvSpPr>
        <p:spPr bwMode="auto">
          <a:xfrm>
            <a:off x="1206500" y="3703638"/>
            <a:ext cx="4579938" cy="457200"/>
          </a:xfrm>
          <a:prstGeom prst="rect">
            <a:avLst/>
          </a:prstGeom>
          <a:noFill/>
          <a:ln w="9525">
            <a:noFill/>
            <a:miter lim="800000"/>
            <a:headEnd/>
            <a:tailEnd/>
          </a:ln>
        </p:spPr>
        <p:txBody>
          <a:bodyPr lIns="0">
            <a:spAutoFit/>
          </a:bodyPr>
          <a:lstStyle/>
          <a:p>
            <a:pPr>
              <a:lnSpc>
                <a:spcPct val="120000"/>
              </a:lnSpc>
            </a:pPr>
            <a:r>
              <a:rPr lang="en-US" altLang="ko-KR"/>
              <a:t> “Thank you for the Floral Exhibition.” 460,000 visitors pay a visit to the Shipkyu River Tourist Resort</a:t>
            </a:r>
            <a:r>
              <a:rPr lang="ko-KR" altLang="en-US"/>
              <a:t> </a:t>
            </a:r>
            <a:r>
              <a:rPr lang="en-US" altLang="ko-KR"/>
              <a:t>in Dangjin-gun within a month. </a:t>
            </a:r>
            <a:endParaRPr lang="ko-KR" altLang="en-US"/>
          </a:p>
        </p:txBody>
      </p:sp>
      <p:sp>
        <p:nvSpPr>
          <p:cNvPr id="62469" name="직사각형 6"/>
          <p:cNvSpPr>
            <a:spLocks noChangeArrowheads="1"/>
          </p:cNvSpPr>
          <p:nvPr/>
        </p:nvSpPr>
        <p:spPr bwMode="auto">
          <a:xfrm>
            <a:off x="1125538" y="3584575"/>
            <a:ext cx="4824412" cy="2663825"/>
          </a:xfrm>
          <a:prstGeom prst="rect">
            <a:avLst/>
          </a:prstGeom>
          <a:noFill/>
          <a:ln w="9525" algn="ctr">
            <a:solidFill>
              <a:schemeClr val="tx1"/>
            </a:solidFill>
            <a:round/>
            <a:headEnd/>
            <a:tailEnd/>
          </a:ln>
        </p:spPr>
        <p:txBody>
          <a:bodyPr lIns="0" tIns="0" rIns="0" bIns="0"/>
          <a:lstStyle/>
          <a:p>
            <a:pPr algn="ctr">
              <a:lnSpc>
                <a:spcPct val="120000"/>
              </a:lnSpc>
            </a:pPr>
            <a:endParaRPr lang="ko-KR" altLang="en-US">
              <a:latin typeface="HY헤드라인M" pitchFamily="18" charset="-127"/>
            </a:endParaRPr>
          </a:p>
        </p:txBody>
      </p:sp>
      <p:sp>
        <p:nvSpPr>
          <p:cNvPr id="62470" name="Text Box 4"/>
          <p:cNvSpPr txBox="1">
            <a:spLocks noChangeArrowheads="1"/>
          </p:cNvSpPr>
          <p:nvPr/>
        </p:nvSpPr>
        <p:spPr bwMode="auto">
          <a:xfrm>
            <a:off x="1125538" y="2178050"/>
            <a:ext cx="4818062" cy="1190625"/>
          </a:xfrm>
          <a:prstGeom prst="rect">
            <a:avLst/>
          </a:prstGeom>
          <a:noFill/>
          <a:ln w="9525">
            <a:noFill/>
            <a:miter lim="800000"/>
            <a:headEnd/>
            <a:tailEnd/>
          </a:ln>
        </p:spPr>
        <p:txBody>
          <a:bodyPr lIns="0" tIns="0" rIns="0" bIns="0">
            <a:spAutoFit/>
          </a:bodyPr>
          <a:lstStyle/>
          <a:p>
            <a:pPr algn="just">
              <a:lnSpc>
                <a:spcPct val="130000"/>
              </a:lnSpc>
            </a:pPr>
            <a:r>
              <a:rPr lang="en-US" altLang="ko-KR"/>
              <a:t>The 2002 Korea Floritopia attracted 1.65 million visitors and contributed to the revitalization of Taean and its regional tourist industry.  Additionally, it created value added tourist and industrial effects in the region. The 2009 Korea Floritopia, brought to life again after 7 years, contributed to bringing both direct and indirect effects to Taean and its surrounding areas. We believe this exhibition to have been successful in raising the reputation of this event to that of international renown in the Chungnam Province area. </a:t>
            </a:r>
          </a:p>
        </p:txBody>
      </p:sp>
      <p:sp>
        <p:nvSpPr>
          <p:cNvPr id="62471" name="슬라이드 번호 개체 틀 9"/>
          <p:cNvSpPr>
            <a:spLocks noGrp="1"/>
          </p:cNvSpPr>
          <p:nvPr>
            <p:ph type="sldNum" sz="quarter" idx="12"/>
          </p:nvPr>
        </p:nvSpPr>
        <p:spPr>
          <a:noFill/>
        </p:spPr>
        <p:txBody>
          <a:bodyPr/>
          <a:lstStyle/>
          <a:p>
            <a:r>
              <a:rPr lang="en-US" altLang="ko-KR" smtClean="0"/>
              <a:t>28</a:t>
            </a:r>
          </a:p>
        </p:txBody>
      </p:sp>
      <p:sp>
        <p:nvSpPr>
          <p:cNvPr id="62472" name="Text Box 4"/>
          <p:cNvSpPr txBox="1">
            <a:spLocks noChangeArrowheads="1"/>
          </p:cNvSpPr>
          <p:nvPr/>
        </p:nvSpPr>
        <p:spPr bwMode="auto">
          <a:xfrm>
            <a:off x="1125538" y="6500813"/>
            <a:ext cx="4818062" cy="2555875"/>
          </a:xfrm>
          <a:prstGeom prst="rect">
            <a:avLst/>
          </a:prstGeom>
          <a:noFill/>
          <a:ln w="9525">
            <a:noFill/>
            <a:miter lim="800000"/>
            <a:headEnd/>
            <a:tailEnd/>
          </a:ln>
        </p:spPr>
        <p:txBody>
          <a:bodyPr lIns="0" tIns="0" rIns="0" bIns="0">
            <a:spAutoFit/>
          </a:bodyPr>
          <a:lstStyle/>
          <a:p>
            <a:pPr algn="just">
              <a:lnSpc>
                <a:spcPct val="120000"/>
              </a:lnSpc>
            </a:pPr>
            <a:r>
              <a:rPr lang="en-US" altLang="ko-KR"/>
              <a:t>In the case of the 2009 Korea Floritopia, approximately 13,000 visitors came to the exhibition via Daecheon Port during the period of April 24</a:t>
            </a:r>
            <a:r>
              <a:rPr lang="en-US" altLang="ko-KR" baseline="30000"/>
              <a:t>th</a:t>
            </a:r>
            <a:r>
              <a:rPr lang="en-US" altLang="ko-KR"/>
              <a:t> and May 20</a:t>
            </a:r>
            <a:r>
              <a:rPr lang="en-US" altLang="ko-KR" baseline="30000"/>
              <a:t>th</a:t>
            </a:r>
            <a:r>
              <a:rPr lang="en-US" altLang="ko-KR"/>
              <a:t>. The number of visitors were relatively low during the early and latter part of the exhibition. However, on May 2</a:t>
            </a:r>
            <a:r>
              <a:rPr lang="en-US" altLang="ko-KR" baseline="30000"/>
              <a:t>nd,</a:t>
            </a:r>
            <a:r>
              <a:rPr lang="en-US" altLang="ko-KR"/>
              <a:t> which was the start of a long holiday, 1,200 people visited and on May 9</a:t>
            </a:r>
            <a:r>
              <a:rPr lang="en-US" altLang="ko-KR" baseline="30000"/>
              <a:t>th</a:t>
            </a:r>
            <a:r>
              <a:rPr lang="en-US" altLang="ko-KR"/>
              <a:t>, a record 1,500 people visited the exhibition. On average, 1,000~1,500 visitors come through Daecheon Port to the floral exhibition. With the hosting of the floral exhibition, the Daecheon Port Fish Market and its surrounding markets enjoyed an influx of visitors. Among the visitors, some stayed overnight at Boryeong, further resuscitating the tourism industry outside the Taean Area. </a:t>
            </a:r>
          </a:p>
          <a:p>
            <a:pPr algn="just">
              <a:lnSpc>
                <a:spcPct val="120000"/>
              </a:lnSpc>
            </a:pPr>
            <a:endParaRPr lang="en-US" altLang="ko-KR"/>
          </a:p>
          <a:p>
            <a:pPr algn="just">
              <a:lnSpc>
                <a:spcPct val="120000"/>
              </a:lnSpc>
            </a:pPr>
            <a:r>
              <a:rPr lang="en-US" altLang="ko-KR"/>
              <a:t>The attempt to revitalize the Chungnam area tourism resources through the floral exhibition is evaluated to have been a success. We believe that thirty tourist sites within the Chungnam-do area provided free of charge or discount benefits and twelve natural forest resorts offered entrance and parking fee discounts or waived fees to contribute to resuscitating the Chungnam tourism industry as well.</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bwMode="auto">
          <a:xfrm>
            <a:off x="1125538" y="1281113"/>
            <a:ext cx="4822825" cy="792162"/>
          </a:xfrm>
          <a:prstGeom prst="rect">
            <a:avLst/>
          </a:prstGeom>
          <a:solidFill>
            <a:schemeClr val="bg1">
              <a:lumMod val="85000"/>
            </a:schemeClr>
          </a:solidFill>
          <a:ln w="9525" cap="flat" cmpd="sng" algn="ctr">
            <a:solidFill>
              <a:srgbClr val="000000"/>
            </a:solidFill>
            <a:prstDash val="solid"/>
            <a:round/>
            <a:headEnd type="none" w="med" len="med"/>
            <a:tailEnd type="none" w="med" len="med"/>
          </a:ln>
          <a:effectLst/>
        </p:spPr>
        <p:txBody>
          <a:bodyPr lIns="0" tIns="0" rIns="0" bIns="0" anchor="ctr"/>
          <a:lstStyle/>
          <a:p>
            <a:pPr marL="809625">
              <a:defRPr/>
            </a:pPr>
            <a:r>
              <a:rPr lang="en-US" altLang="ko-KR" sz="1400" b="1"/>
              <a:t>      Recognition of the Economic Potentials as a  </a:t>
            </a:r>
          </a:p>
          <a:p>
            <a:pPr marL="809625">
              <a:defRPr/>
            </a:pPr>
            <a:r>
              <a:rPr lang="en-US" altLang="ko-KR" sz="1400" b="1"/>
              <a:t>      Service Exhibition</a:t>
            </a:r>
            <a:endParaRPr lang="ko-KR" altLang="en-US" sz="1400" b="1"/>
          </a:p>
        </p:txBody>
      </p:sp>
      <p:sp>
        <p:nvSpPr>
          <p:cNvPr id="63490" name="직사각형 4"/>
          <p:cNvSpPr>
            <a:spLocks noChangeArrowheads="1"/>
          </p:cNvSpPr>
          <p:nvPr/>
        </p:nvSpPr>
        <p:spPr bwMode="auto">
          <a:xfrm>
            <a:off x="784225" y="1423988"/>
            <a:ext cx="1276350" cy="433387"/>
          </a:xfrm>
          <a:prstGeom prst="rect">
            <a:avLst/>
          </a:prstGeom>
          <a:solidFill>
            <a:schemeClr val="tx1"/>
          </a:solidFill>
          <a:ln w="9525" algn="ctr">
            <a:solidFill>
              <a:srgbClr val="000000"/>
            </a:solidFill>
            <a:round/>
            <a:headEnd/>
            <a:tailEnd/>
          </a:ln>
        </p:spPr>
        <p:txBody>
          <a:bodyPr lIns="0" tIns="0" rIns="0" bIns="0" anchor="ctr"/>
          <a:lstStyle/>
          <a:p>
            <a:pPr algn="ctr"/>
            <a:r>
              <a:rPr lang="en-US" altLang="ko-KR" b="1">
                <a:solidFill>
                  <a:schemeClr val="bg1"/>
                </a:solidFill>
              </a:rPr>
              <a:t>Major Accomplishment</a:t>
            </a:r>
            <a:r>
              <a:rPr lang="ko-KR" altLang="en-US" b="1">
                <a:solidFill>
                  <a:schemeClr val="bg1"/>
                </a:solidFill>
              </a:rPr>
              <a:t> </a:t>
            </a:r>
            <a:r>
              <a:rPr lang="en-US" altLang="ko-KR" b="1">
                <a:solidFill>
                  <a:schemeClr val="bg1"/>
                </a:solidFill>
              </a:rPr>
              <a:t>9</a:t>
            </a:r>
            <a:endParaRPr lang="ko-KR" altLang="en-US" b="1">
              <a:solidFill>
                <a:schemeClr val="bg1"/>
              </a:solidFill>
            </a:endParaRPr>
          </a:p>
        </p:txBody>
      </p:sp>
      <p:graphicFrame>
        <p:nvGraphicFramePr>
          <p:cNvPr id="42062" name="Group 78"/>
          <p:cNvGraphicFramePr>
            <a:graphicFrameLocks noGrp="1"/>
          </p:cNvGraphicFramePr>
          <p:nvPr/>
        </p:nvGraphicFramePr>
        <p:xfrm>
          <a:off x="1125538" y="2649538"/>
          <a:ext cx="4824412" cy="2963862"/>
        </p:xfrm>
        <a:graphic>
          <a:graphicData uri="http://schemas.openxmlformats.org/drawingml/2006/table">
            <a:tbl>
              <a:tblPr/>
              <a:tblGrid>
                <a:gridCol w="444500"/>
                <a:gridCol w="3284537"/>
                <a:gridCol w="590550"/>
                <a:gridCol w="504825"/>
              </a:tblGrid>
              <a:tr h="247650">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No.</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Criterion</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2002</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2009</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r>
              <a:tr h="246063">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a:t>
                      </a:r>
                      <a:r>
                        <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rPr>
                        <a:t>　</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Satisfied with the overall information provided</a:t>
                      </a:r>
                    </a:p>
                  </a:txBody>
                  <a:tcPr marL="7200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4.82</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4.86</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47650">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2</a:t>
                      </a:r>
                      <a:r>
                        <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rPr>
                        <a:t>　</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The road signs were easy to follow to the Exhibition</a:t>
                      </a:r>
                    </a:p>
                  </a:txBody>
                  <a:tcPr marL="7200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5.11</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5.17</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46063">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3</a:t>
                      </a:r>
                      <a:r>
                        <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rPr>
                        <a:t>　</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Provided good foreign language services</a:t>
                      </a:r>
                    </a:p>
                  </a:txBody>
                  <a:tcPr marL="7200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4.16</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4.67</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47650">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4</a:t>
                      </a:r>
                      <a:r>
                        <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rPr>
                        <a:t>　</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Good distribution of official pamphlets</a:t>
                      </a:r>
                    </a:p>
                  </a:txBody>
                  <a:tcPr marL="7200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4.65</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5.13</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47650">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5</a:t>
                      </a:r>
                      <a:r>
                        <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rPr>
                        <a:t>　</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The content of the information brochures was very informative</a:t>
                      </a:r>
                    </a:p>
                  </a:txBody>
                  <a:tcPr marL="7200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4.55</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4.96</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46063">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6</a:t>
                      </a:r>
                      <a:r>
                        <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rPr>
                        <a:t>　</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The staff were very helpful and kind</a:t>
                      </a:r>
                    </a:p>
                  </a:txBody>
                  <a:tcPr marL="7200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5.00 </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5.14 </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47650">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7</a:t>
                      </a:r>
                      <a:r>
                        <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rPr>
                        <a:t>　</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The staff were positioned at the necessary locations</a:t>
                      </a:r>
                    </a:p>
                  </a:txBody>
                  <a:tcPr marL="7200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4.64 </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5.03 </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46063">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8</a:t>
                      </a:r>
                      <a:r>
                        <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rPr>
                        <a:t>　</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There were plenty of convenience facilities.</a:t>
                      </a:r>
                    </a:p>
                  </a:txBody>
                  <a:tcPr marL="7200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4.66 </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4.93 </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47650">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9</a:t>
                      </a:r>
                      <a:r>
                        <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rPr>
                        <a:t>　</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There were plenty of disability facilities.</a:t>
                      </a:r>
                    </a:p>
                  </a:txBody>
                  <a:tcPr marL="7200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4.22 </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4.72 </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46063">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10</a:t>
                      </a:r>
                      <a:r>
                        <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rPr>
                        <a:t>　</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There were plenty of rest areas (benches, rooms, etc).</a:t>
                      </a:r>
                    </a:p>
                  </a:txBody>
                  <a:tcPr marL="7200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4.37 </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5.01 </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47650">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11</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The parking facilities were convenient to use.</a:t>
                      </a:r>
                    </a:p>
                  </a:txBody>
                  <a:tcPr marL="7200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4.62 </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4.62 </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3558" name="직사각형 22"/>
          <p:cNvSpPr>
            <a:spLocks noChangeArrowheads="1"/>
          </p:cNvSpPr>
          <p:nvPr/>
        </p:nvSpPr>
        <p:spPr bwMode="auto">
          <a:xfrm>
            <a:off x="1120775" y="2289175"/>
            <a:ext cx="4437063" cy="304800"/>
          </a:xfrm>
          <a:prstGeom prst="rect">
            <a:avLst/>
          </a:prstGeom>
          <a:noFill/>
          <a:ln w="9525">
            <a:noFill/>
            <a:miter lim="800000"/>
            <a:headEnd/>
            <a:tailEnd/>
          </a:ln>
        </p:spPr>
        <p:txBody>
          <a:bodyPr wrap="none">
            <a:spAutoFit/>
          </a:bodyPr>
          <a:lstStyle/>
          <a:p>
            <a:pPr>
              <a:lnSpc>
                <a:spcPct val="140000"/>
              </a:lnSpc>
            </a:pPr>
            <a:r>
              <a:rPr lang="en-US" altLang="ko-KR"/>
              <a:t>[Table</a:t>
            </a:r>
            <a:r>
              <a:rPr lang="ko-KR" altLang="en-US"/>
              <a:t> </a:t>
            </a:r>
            <a:r>
              <a:rPr lang="en-US" altLang="ko-KR"/>
              <a:t>2-9-1] Comparative Analysis of Service Events at the 2009 Korea Floritopia</a:t>
            </a:r>
            <a:endParaRPr lang="ko-KR" altLang="en-US"/>
          </a:p>
        </p:txBody>
      </p:sp>
      <p:sp>
        <p:nvSpPr>
          <p:cNvPr id="63559" name="슬라이드 번호 개체 틀 21"/>
          <p:cNvSpPr>
            <a:spLocks noGrp="1"/>
          </p:cNvSpPr>
          <p:nvPr>
            <p:ph type="sldNum" sz="quarter" idx="12"/>
          </p:nvPr>
        </p:nvSpPr>
        <p:spPr>
          <a:noFill/>
        </p:spPr>
        <p:txBody>
          <a:bodyPr/>
          <a:lstStyle/>
          <a:p>
            <a:r>
              <a:rPr lang="en-US" altLang="ko-KR" smtClean="0"/>
              <a:t>29</a:t>
            </a:r>
          </a:p>
        </p:txBody>
      </p:sp>
      <p:sp>
        <p:nvSpPr>
          <p:cNvPr id="63560" name="Text Box 4"/>
          <p:cNvSpPr txBox="1">
            <a:spLocks noChangeArrowheads="1"/>
          </p:cNvSpPr>
          <p:nvPr/>
        </p:nvSpPr>
        <p:spPr bwMode="auto">
          <a:xfrm>
            <a:off x="1125538" y="5816600"/>
            <a:ext cx="4818062" cy="3429000"/>
          </a:xfrm>
          <a:prstGeom prst="rect">
            <a:avLst/>
          </a:prstGeom>
          <a:noFill/>
          <a:ln w="9525">
            <a:noFill/>
            <a:miter lim="800000"/>
            <a:headEnd/>
            <a:tailEnd/>
          </a:ln>
        </p:spPr>
        <p:txBody>
          <a:bodyPr lIns="0" tIns="0" rIns="0" bIns="0">
            <a:spAutoFit/>
          </a:bodyPr>
          <a:lstStyle/>
          <a:p>
            <a:pPr algn="just">
              <a:lnSpc>
                <a:spcPct val="150000"/>
              </a:lnSpc>
            </a:pPr>
            <a:r>
              <a:rPr lang="en-US" altLang="ko-KR"/>
              <a:t>The 2009 Korea Floritopia has become an exemplary service management case in the service industry following the reputation of the 2002 event. We believe this year’s event made great progress by taking into consideration the possible inconveniences of tourists as well as systematically preparing to provide a more spacious exhibition overall.</a:t>
            </a:r>
          </a:p>
          <a:p>
            <a:pPr algn="just">
              <a:lnSpc>
                <a:spcPct val="150000"/>
              </a:lnSpc>
            </a:pPr>
            <a:endParaRPr lang="en-US" altLang="ko-KR"/>
          </a:p>
          <a:p>
            <a:pPr algn="just">
              <a:lnSpc>
                <a:spcPct val="150000"/>
              </a:lnSpc>
            </a:pPr>
            <a:r>
              <a:rPr lang="en-US" altLang="ko-KR"/>
              <a:t>Most of all, by broadcasting the performance times and wait lines of each exhibition hall, we were able to divert visitors to other halls, consequently avoiding confusion. Moreover, we were able to enhance the level of satisfaction with our services by placing information posts, thus helping visitors locate restrooms, exhibition halls and the circulation  route. </a:t>
            </a:r>
          </a:p>
          <a:p>
            <a:pPr algn="just">
              <a:lnSpc>
                <a:spcPct val="150000"/>
              </a:lnSpc>
            </a:pPr>
            <a:endParaRPr lang="en-US" altLang="ko-KR"/>
          </a:p>
          <a:p>
            <a:pPr algn="just">
              <a:lnSpc>
                <a:spcPct val="150000"/>
              </a:lnSpc>
            </a:pPr>
            <a:r>
              <a:rPr lang="en-US" altLang="ko-KR"/>
              <a:t>Also, we aggressively utilized the information posts by locating them 100km out from the exhibition site, providing convenience to long-distance visitors. We believe that we were able to raise visitor satisfaction levels by locating conspicuous information posts that indicated how many kilometers remained to the floral exhibition site. </a:t>
            </a:r>
          </a:p>
          <a:p>
            <a:pPr algn="just">
              <a:lnSpc>
                <a:spcPct val="150000"/>
              </a:lnSpc>
            </a:pPr>
            <a:endParaRPr lang="en-US" altLang="ko-K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ChangeArrowheads="1"/>
          </p:cNvSpPr>
          <p:nvPr/>
        </p:nvSpPr>
        <p:spPr bwMode="auto">
          <a:xfrm>
            <a:off x="0" y="0"/>
            <a:ext cx="184150" cy="307975"/>
          </a:xfrm>
          <a:prstGeom prst="rect">
            <a:avLst/>
          </a:prstGeom>
          <a:noFill/>
          <a:ln w="9525">
            <a:noFill/>
            <a:miter lim="800000"/>
            <a:headEnd/>
            <a:tailEnd/>
          </a:ln>
        </p:spPr>
        <p:txBody>
          <a:bodyPr wrap="none" anchor="ctr">
            <a:spAutoFit/>
          </a:bodyPr>
          <a:lstStyle/>
          <a:p>
            <a:pPr algn="ctr">
              <a:lnSpc>
                <a:spcPct val="140000"/>
              </a:lnSpc>
            </a:pPr>
            <a:endParaRPr lang="ko-KR" altLang="en-US">
              <a:latin typeface="HY헤드라인M" pitchFamily="18" charset="-127"/>
            </a:endParaRPr>
          </a:p>
        </p:txBody>
      </p:sp>
      <p:sp>
        <p:nvSpPr>
          <p:cNvPr id="64514" name="Rectangle 1"/>
          <p:cNvSpPr>
            <a:spLocks noChangeArrowheads="1"/>
          </p:cNvSpPr>
          <p:nvPr/>
        </p:nvSpPr>
        <p:spPr bwMode="auto">
          <a:xfrm>
            <a:off x="0" y="0"/>
            <a:ext cx="184150" cy="307975"/>
          </a:xfrm>
          <a:prstGeom prst="rect">
            <a:avLst/>
          </a:prstGeom>
          <a:noFill/>
          <a:ln w="9525">
            <a:noFill/>
            <a:miter lim="800000"/>
            <a:headEnd/>
            <a:tailEnd/>
          </a:ln>
        </p:spPr>
        <p:txBody>
          <a:bodyPr wrap="none" anchor="ctr">
            <a:spAutoFit/>
          </a:bodyPr>
          <a:lstStyle/>
          <a:p>
            <a:pPr algn="ctr">
              <a:lnSpc>
                <a:spcPct val="140000"/>
              </a:lnSpc>
            </a:pPr>
            <a:endParaRPr lang="ko-KR" altLang="en-US">
              <a:latin typeface="HY헤드라인M" pitchFamily="18" charset="-127"/>
            </a:endParaRPr>
          </a:p>
        </p:txBody>
      </p:sp>
      <p:sp>
        <p:nvSpPr>
          <p:cNvPr id="64515" name="Text Box 4"/>
          <p:cNvSpPr txBox="1">
            <a:spLocks noChangeArrowheads="1"/>
          </p:cNvSpPr>
          <p:nvPr/>
        </p:nvSpPr>
        <p:spPr bwMode="auto">
          <a:xfrm>
            <a:off x="1119188" y="1517650"/>
            <a:ext cx="4792662" cy="914400"/>
          </a:xfrm>
          <a:prstGeom prst="rect">
            <a:avLst/>
          </a:prstGeom>
          <a:noFill/>
          <a:ln w="9525">
            <a:noFill/>
            <a:miter lim="800000"/>
            <a:headEnd/>
            <a:tailEnd/>
          </a:ln>
        </p:spPr>
        <p:txBody>
          <a:bodyPr lIns="0" tIns="0" rIns="0" bIns="0">
            <a:spAutoFit/>
          </a:bodyPr>
          <a:lstStyle/>
          <a:p>
            <a:pPr algn="just">
              <a:lnSpc>
                <a:spcPct val="150000"/>
              </a:lnSpc>
            </a:pPr>
            <a:r>
              <a:rPr kumimoji="0" lang="en-US" altLang="ko-KR"/>
              <a:t>We believe that pamphlets also played a crucial role in providing convenience to visitors. The pamphlets offered overall information, performance time circulation routes, information about tour timelines and exhibition hall opening hours. Also, it provided itinerary and traffic information.</a:t>
            </a:r>
            <a:endParaRPr lang="en-US" altLang="ko-KR"/>
          </a:p>
        </p:txBody>
      </p:sp>
      <p:sp>
        <p:nvSpPr>
          <p:cNvPr id="64516" name="슬라이드 번호 개체 틀 9"/>
          <p:cNvSpPr>
            <a:spLocks noGrp="1"/>
          </p:cNvSpPr>
          <p:nvPr>
            <p:ph type="sldNum" sz="quarter" idx="12"/>
          </p:nvPr>
        </p:nvSpPr>
        <p:spPr>
          <a:noFill/>
        </p:spPr>
        <p:txBody>
          <a:bodyPr/>
          <a:lstStyle/>
          <a:p>
            <a:r>
              <a:rPr lang="en-US" altLang="ko-KR" smtClean="0"/>
              <a:t>30</a:t>
            </a:r>
          </a:p>
        </p:txBody>
      </p:sp>
      <p:sp>
        <p:nvSpPr>
          <p:cNvPr id="64517" name="Text Box 4"/>
          <p:cNvSpPr txBox="1">
            <a:spLocks noChangeArrowheads="1"/>
          </p:cNvSpPr>
          <p:nvPr/>
        </p:nvSpPr>
        <p:spPr bwMode="auto">
          <a:xfrm>
            <a:off x="1125538" y="2876550"/>
            <a:ext cx="4818062" cy="5029200"/>
          </a:xfrm>
          <a:prstGeom prst="rect">
            <a:avLst/>
          </a:prstGeom>
          <a:noFill/>
          <a:ln w="9525">
            <a:noFill/>
            <a:miter lim="800000"/>
            <a:headEnd/>
            <a:tailEnd/>
          </a:ln>
        </p:spPr>
        <p:txBody>
          <a:bodyPr lIns="0" tIns="0" rIns="0" bIns="0">
            <a:spAutoFit/>
          </a:bodyPr>
          <a:lstStyle/>
          <a:p>
            <a:pPr algn="just">
              <a:lnSpc>
                <a:spcPct val="150000"/>
              </a:lnSpc>
            </a:pPr>
            <a:r>
              <a:rPr lang="en-US" altLang="ko-KR"/>
              <a:t>The 2009 Korea Floritopia information service played a major role in accommodating the 1.98 million visitors. The guides were located at entrance gates of the exhibition, each exhibition hall entrance, information desks and in between exhibition halls and provided services. The guides wore sophisticated uniform and instilled a clean image to the tourists. In addition, they provided kind service and actively responded to visitor requests, thus raising the satisfaction level of the guides. </a:t>
            </a:r>
          </a:p>
          <a:p>
            <a:pPr algn="just">
              <a:lnSpc>
                <a:spcPct val="150000"/>
              </a:lnSpc>
            </a:pPr>
            <a:endParaRPr lang="en-US" altLang="ko-KR"/>
          </a:p>
          <a:p>
            <a:pPr algn="just">
              <a:lnSpc>
                <a:spcPct val="150000"/>
              </a:lnSpc>
            </a:pPr>
            <a:r>
              <a:rPr lang="en-US" altLang="ko-KR"/>
              <a:t>The 2009 Korea Floritopia, in reference to the 2002 event, established traffic safety policies to provide convenient parking service. Eight temporary parking lots situated at the front, north, south and forest resort accommodated 8,770 parking spaces. In managing these 8 parking lots, a comprehensive traffic control office was established to collect traffic information and car data. To provide swift parking convenience to visitors, traffic information sheets containing entrance routes and the parking status of the exhibition were distributed to the parking guides and they utilized these sheets to resolve traffic issues.  </a:t>
            </a:r>
          </a:p>
          <a:p>
            <a:pPr algn="just">
              <a:lnSpc>
                <a:spcPct val="150000"/>
              </a:lnSpc>
            </a:pPr>
            <a:endParaRPr lang="en-US" altLang="ko-KR"/>
          </a:p>
          <a:p>
            <a:pPr algn="just">
              <a:lnSpc>
                <a:spcPct val="150000"/>
              </a:lnSpc>
            </a:pPr>
            <a:r>
              <a:rPr lang="en-US" altLang="ko-KR"/>
              <a:t>A temporary medical office was established to respond to medical emergencies. We placed volunteers at each shuttle bus depot to provide extra care for the disabled. Inside the exhibition, we established 13 restrooms specifically for the disabled. By creating an entrance/exit gate solely for the disabled, the 2009 Korea Floritopia became an exemplary service management case, worthy of the praise that it achieved international exhibition standards. </a:t>
            </a:r>
          </a:p>
          <a:p>
            <a:pPr algn="just">
              <a:lnSpc>
                <a:spcPct val="150000"/>
              </a:lnSpc>
            </a:pPr>
            <a:endParaRPr lang="en-US" altLang="ko-K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차트 9"/>
          <p:cNvGraphicFramePr/>
          <p:nvPr/>
        </p:nvGraphicFramePr>
        <p:xfrm>
          <a:off x="1142984" y="2703194"/>
          <a:ext cx="4786346" cy="3107055"/>
        </p:xfrm>
        <a:graphic>
          <a:graphicData uri="http://schemas.openxmlformats.org/drawingml/2006/chart">
            <c:chart xmlns:c="http://schemas.openxmlformats.org/drawingml/2006/chart" xmlns:r="http://schemas.openxmlformats.org/officeDocument/2006/relationships" r:id="rId2"/>
          </a:graphicData>
        </a:graphic>
      </p:graphicFrame>
      <p:sp>
        <p:nvSpPr>
          <p:cNvPr id="5" name="직사각형 4"/>
          <p:cNvSpPr/>
          <p:nvPr/>
        </p:nvSpPr>
        <p:spPr bwMode="auto">
          <a:xfrm>
            <a:off x="1125538" y="1281113"/>
            <a:ext cx="4822825" cy="792162"/>
          </a:xfrm>
          <a:prstGeom prst="rect">
            <a:avLst/>
          </a:prstGeom>
          <a:solidFill>
            <a:schemeClr val="bg1">
              <a:lumMod val="85000"/>
            </a:schemeClr>
          </a:solidFill>
          <a:ln w="9525" cap="flat" cmpd="sng" algn="ctr">
            <a:solidFill>
              <a:srgbClr val="000000"/>
            </a:solidFill>
            <a:prstDash val="solid"/>
            <a:round/>
            <a:headEnd type="none" w="med" len="med"/>
            <a:tailEnd type="none" w="med" len="med"/>
          </a:ln>
          <a:effectLst/>
        </p:spPr>
        <p:txBody>
          <a:bodyPr lIns="0" tIns="0" rIns="0" bIns="0" anchor="ctr"/>
          <a:lstStyle/>
          <a:p>
            <a:pPr marL="809625">
              <a:defRPr/>
            </a:pPr>
            <a:r>
              <a:rPr lang="en-US" altLang="ko-KR" sz="1400" b="1"/>
              <a:t>    Flower Symphony Hall: Core Program of the    </a:t>
            </a:r>
          </a:p>
          <a:p>
            <a:pPr marL="809625">
              <a:defRPr/>
            </a:pPr>
            <a:r>
              <a:rPr lang="en-US" altLang="ko-KR" sz="1400" b="1"/>
              <a:t>    Exhibition</a:t>
            </a:r>
            <a:endParaRPr lang="ko-KR" altLang="en-US" sz="1400" b="1"/>
          </a:p>
        </p:txBody>
      </p:sp>
      <p:sp>
        <p:nvSpPr>
          <p:cNvPr id="65539" name="직사각형 4"/>
          <p:cNvSpPr>
            <a:spLocks noChangeArrowheads="1"/>
          </p:cNvSpPr>
          <p:nvPr/>
        </p:nvSpPr>
        <p:spPr bwMode="auto">
          <a:xfrm>
            <a:off x="784225" y="1436688"/>
            <a:ext cx="1155700" cy="476250"/>
          </a:xfrm>
          <a:prstGeom prst="rect">
            <a:avLst/>
          </a:prstGeom>
          <a:solidFill>
            <a:schemeClr val="tx1"/>
          </a:solidFill>
          <a:ln w="9525" algn="ctr">
            <a:solidFill>
              <a:srgbClr val="000000"/>
            </a:solidFill>
            <a:round/>
            <a:headEnd/>
            <a:tailEnd/>
          </a:ln>
        </p:spPr>
        <p:txBody>
          <a:bodyPr lIns="0" tIns="0" rIns="0" bIns="0" anchor="ctr"/>
          <a:lstStyle/>
          <a:p>
            <a:pPr algn="ctr"/>
            <a:r>
              <a:rPr lang="en-US" altLang="ko-KR" b="1">
                <a:solidFill>
                  <a:schemeClr val="bg1"/>
                </a:solidFill>
              </a:rPr>
              <a:t>Major Accomplishment</a:t>
            </a:r>
            <a:r>
              <a:rPr lang="ko-KR" altLang="en-US" b="1">
                <a:solidFill>
                  <a:schemeClr val="bg1"/>
                </a:solidFill>
              </a:rPr>
              <a:t> </a:t>
            </a:r>
            <a:r>
              <a:rPr lang="en-US" altLang="ko-KR" b="1">
                <a:solidFill>
                  <a:schemeClr val="bg1"/>
                </a:solidFill>
              </a:rPr>
              <a:t>10</a:t>
            </a:r>
            <a:endParaRPr lang="ko-KR" altLang="en-US" b="1">
              <a:solidFill>
                <a:schemeClr val="bg1"/>
              </a:solidFill>
            </a:endParaRPr>
          </a:p>
        </p:txBody>
      </p:sp>
      <p:sp>
        <p:nvSpPr>
          <p:cNvPr id="65540" name="슬라이드 번호 개체 틀 7"/>
          <p:cNvSpPr>
            <a:spLocks noGrp="1"/>
          </p:cNvSpPr>
          <p:nvPr>
            <p:ph type="sldNum" sz="quarter" idx="12"/>
          </p:nvPr>
        </p:nvSpPr>
        <p:spPr>
          <a:noFill/>
        </p:spPr>
        <p:txBody>
          <a:bodyPr/>
          <a:lstStyle/>
          <a:p>
            <a:r>
              <a:rPr lang="en-US" altLang="ko-KR" smtClean="0"/>
              <a:t>31</a:t>
            </a:r>
          </a:p>
        </p:txBody>
      </p:sp>
      <p:sp>
        <p:nvSpPr>
          <p:cNvPr id="65541" name="직사각형 8"/>
          <p:cNvSpPr>
            <a:spLocks noChangeArrowheads="1"/>
          </p:cNvSpPr>
          <p:nvPr/>
        </p:nvSpPr>
        <p:spPr bwMode="auto">
          <a:xfrm>
            <a:off x="1128713" y="2216150"/>
            <a:ext cx="4579937" cy="304800"/>
          </a:xfrm>
          <a:prstGeom prst="rect">
            <a:avLst/>
          </a:prstGeom>
          <a:noFill/>
          <a:ln w="9525">
            <a:noFill/>
            <a:miter lim="800000"/>
            <a:headEnd/>
            <a:tailEnd/>
          </a:ln>
        </p:spPr>
        <p:txBody>
          <a:bodyPr lIns="0">
            <a:spAutoFit/>
          </a:bodyPr>
          <a:lstStyle/>
          <a:p>
            <a:pPr>
              <a:lnSpc>
                <a:spcPct val="140000"/>
              </a:lnSpc>
            </a:pPr>
            <a:r>
              <a:rPr lang="en-US" altLang="ko-KR"/>
              <a:t>[Diagram</a:t>
            </a:r>
            <a:r>
              <a:rPr lang="ko-KR" altLang="en-US"/>
              <a:t> </a:t>
            </a:r>
            <a:r>
              <a:rPr lang="en-US" altLang="ko-KR"/>
              <a:t>2-10-1] Satisfaction level of the Exhibition Halls at the 2009 Korea Floritopia</a:t>
            </a:r>
            <a:endParaRPr lang="ko-KR" altLang="en-US"/>
          </a:p>
        </p:txBody>
      </p:sp>
      <p:sp>
        <p:nvSpPr>
          <p:cNvPr id="65542" name="직사각형 6"/>
          <p:cNvSpPr>
            <a:spLocks noChangeArrowheads="1"/>
          </p:cNvSpPr>
          <p:nvPr/>
        </p:nvSpPr>
        <p:spPr bwMode="auto">
          <a:xfrm>
            <a:off x="1239838" y="5459413"/>
            <a:ext cx="696912" cy="214312"/>
          </a:xfrm>
          <a:prstGeom prst="rect">
            <a:avLst/>
          </a:prstGeom>
          <a:noFill/>
          <a:ln w="9525">
            <a:noFill/>
            <a:miter lim="800000"/>
            <a:headEnd/>
            <a:tailEnd/>
          </a:ln>
        </p:spPr>
        <p:txBody>
          <a:bodyPr wrap="none">
            <a:spAutoFit/>
          </a:bodyPr>
          <a:lstStyle/>
          <a:p>
            <a:pPr algn="ctr"/>
            <a:r>
              <a:rPr lang="en-US" altLang="ko-KR" sz="800"/>
              <a:t>7 point scale</a:t>
            </a:r>
            <a:endParaRPr lang="ko-KR" altLang="ko-KR" sz="800"/>
          </a:p>
        </p:txBody>
      </p:sp>
      <p:sp>
        <p:nvSpPr>
          <p:cNvPr id="65543" name="직사각형 11"/>
          <p:cNvSpPr>
            <a:spLocks noChangeArrowheads="1"/>
          </p:cNvSpPr>
          <p:nvPr/>
        </p:nvSpPr>
        <p:spPr bwMode="auto">
          <a:xfrm>
            <a:off x="1104900" y="2614613"/>
            <a:ext cx="4838700" cy="3201987"/>
          </a:xfrm>
          <a:prstGeom prst="rect">
            <a:avLst/>
          </a:prstGeom>
          <a:noFill/>
          <a:ln w="9525" algn="ctr">
            <a:solidFill>
              <a:schemeClr val="tx1"/>
            </a:solidFill>
            <a:round/>
            <a:headEnd/>
            <a:tailEnd/>
          </a:ln>
        </p:spPr>
        <p:txBody>
          <a:bodyPr lIns="0" tIns="0" rIns="0" bIns="0"/>
          <a:lstStyle/>
          <a:p>
            <a:pPr algn="ctr">
              <a:lnSpc>
                <a:spcPct val="140000"/>
              </a:lnSpc>
            </a:pPr>
            <a:endParaRPr lang="ko-KR" altLang="en-US">
              <a:latin typeface="HY헤드라인M" pitchFamily="18" charset="-127"/>
            </a:endParaRPr>
          </a:p>
        </p:txBody>
      </p:sp>
      <p:sp>
        <p:nvSpPr>
          <p:cNvPr id="65544" name="Text Box 4"/>
          <p:cNvSpPr txBox="1">
            <a:spLocks noChangeArrowheads="1"/>
          </p:cNvSpPr>
          <p:nvPr/>
        </p:nvSpPr>
        <p:spPr bwMode="auto">
          <a:xfrm>
            <a:off x="1125538" y="6032500"/>
            <a:ext cx="4818062" cy="1600200"/>
          </a:xfrm>
          <a:prstGeom prst="rect">
            <a:avLst/>
          </a:prstGeom>
          <a:noFill/>
          <a:ln w="9525">
            <a:noFill/>
            <a:miter lim="800000"/>
            <a:headEnd/>
            <a:tailEnd/>
          </a:ln>
        </p:spPr>
        <p:txBody>
          <a:bodyPr lIns="0" tIns="0" rIns="0" bIns="0">
            <a:spAutoFit/>
          </a:bodyPr>
          <a:lstStyle/>
          <a:p>
            <a:pPr algn="just">
              <a:lnSpc>
                <a:spcPct val="150000"/>
              </a:lnSpc>
            </a:pPr>
            <a:r>
              <a:rPr lang="en-US" altLang="ko-KR"/>
              <a:t>The results of the survey of visitors regarding their level of satisfaction with the exhibition halls show that the Flower Symphony Hall received an average of 5.36 points out of 7 points, making it the most satisfying exhibition hall of the seven halls operating during the exhibition.. When comparing the results of local resident visitors and domestic tourists, the Flower Symphony Hall received an average of 5.50 from local resident visitors and 5.27 from domestic tourists, making it the most satisfying program for visitors to the 2009 Korea Floritopia. </a:t>
            </a:r>
          </a:p>
        </p:txBody>
      </p:sp>
      <p:sp>
        <p:nvSpPr>
          <p:cNvPr id="65545" name="Text Box 4"/>
          <p:cNvSpPr txBox="1">
            <a:spLocks noChangeArrowheads="1"/>
          </p:cNvSpPr>
          <p:nvPr/>
        </p:nvSpPr>
        <p:spPr bwMode="auto">
          <a:xfrm>
            <a:off x="1131888" y="7758113"/>
            <a:ext cx="4818062" cy="1371600"/>
          </a:xfrm>
          <a:prstGeom prst="rect">
            <a:avLst/>
          </a:prstGeom>
          <a:noFill/>
          <a:ln w="9525">
            <a:noFill/>
            <a:miter lim="800000"/>
            <a:headEnd/>
            <a:tailEnd/>
          </a:ln>
        </p:spPr>
        <p:txBody>
          <a:bodyPr lIns="0" tIns="0" rIns="0" bIns="0">
            <a:spAutoFit/>
          </a:bodyPr>
          <a:lstStyle/>
          <a:p>
            <a:pPr algn="just">
              <a:lnSpc>
                <a:spcPct val="150000"/>
              </a:lnSpc>
            </a:pPr>
            <a:r>
              <a:rPr lang="en-US" altLang="ko-KR"/>
              <a:t>The results of a survey on the most memorable and educational program out of the total of 26 indoor and outdoor programs at the 2009 Korea Floritopia showed that the Flower Symphony Hall received the highest score in all three categories making it the most important program at the 2009 Korea Floritopia.  One of the reasons behind such popularity could be attributed to the fact that the expression of revitalization and rebirth expressed through the flowers represented the reality of Taean after the oil spill, strongly capturing the hearts of the visitors. </a:t>
            </a:r>
          </a:p>
        </p:txBody>
      </p:sp>
      <p:sp>
        <p:nvSpPr>
          <p:cNvPr id="65546" name="직사각형 11"/>
          <p:cNvSpPr>
            <a:spLocks noChangeArrowheads="1"/>
          </p:cNvSpPr>
          <p:nvPr/>
        </p:nvSpPr>
        <p:spPr bwMode="auto">
          <a:xfrm>
            <a:off x="1163638" y="2865438"/>
            <a:ext cx="1257300" cy="228600"/>
          </a:xfrm>
          <a:prstGeom prst="rect">
            <a:avLst/>
          </a:prstGeom>
          <a:noFill/>
          <a:ln w="9525">
            <a:noFill/>
            <a:miter lim="800000"/>
            <a:headEnd/>
            <a:tailEnd/>
          </a:ln>
        </p:spPr>
        <p:txBody>
          <a:bodyPr wrap="none">
            <a:spAutoFit/>
          </a:bodyPr>
          <a:lstStyle/>
          <a:p>
            <a:pPr algn="ctr"/>
            <a:r>
              <a:rPr lang="en-US" altLang="ko-KR" sz="900"/>
              <a:t>Flower Symphony Hall</a:t>
            </a:r>
            <a:endParaRPr lang="ko-KR" altLang="ko-KR" sz="900"/>
          </a:p>
        </p:txBody>
      </p:sp>
      <p:sp>
        <p:nvSpPr>
          <p:cNvPr id="65547" name="직사각형 12"/>
          <p:cNvSpPr>
            <a:spLocks noChangeArrowheads="1"/>
          </p:cNvSpPr>
          <p:nvPr/>
        </p:nvSpPr>
        <p:spPr bwMode="auto">
          <a:xfrm>
            <a:off x="1163638" y="3243263"/>
            <a:ext cx="1225550" cy="228600"/>
          </a:xfrm>
          <a:prstGeom prst="rect">
            <a:avLst/>
          </a:prstGeom>
          <a:noFill/>
          <a:ln w="9525">
            <a:noFill/>
            <a:miter lim="800000"/>
            <a:headEnd/>
            <a:tailEnd/>
          </a:ln>
        </p:spPr>
        <p:txBody>
          <a:bodyPr wrap="none">
            <a:spAutoFit/>
          </a:bodyPr>
          <a:lstStyle/>
          <a:p>
            <a:pPr algn="ctr"/>
            <a:r>
              <a:rPr lang="en-US" altLang="ko-KR" sz="900"/>
              <a:t>Floral Experience Hall</a:t>
            </a:r>
            <a:endParaRPr lang="ko-KR" altLang="ko-KR" sz="900"/>
          </a:p>
        </p:txBody>
      </p:sp>
      <p:sp>
        <p:nvSpPr>
          <p:cNvPr id="65548" name="직사각형 13"/>
          <p:cNvSpPr>
            <a:spLocks noChangeArrowheads="1"/>
          </p:cNvSpPr>
          <p:nvPr/>
        </p:nvSpPr>
        <p:spPr bwMode="auto">
          <a:xfrm>
            <a:off x="1162050" y="3621088"/>
            <a:ext cx="1060450" cy="228600"/>
          </a:xfrm>
          <a:prstGeom prst="rect">
            <a:avLst/>
          </a:prstGeom>
          <a:noFill/>
          <a:ln w="9525">
            <a:noFill/>
            <a:miter lim="800000"/>
            <a:headEnd/>
            <a:tailEnd/>
          </a:ln>
        </p:spPr>
        <p:txBody>
          <a:bodyPr wrap="none">
            <a:spAutoFit/>
          </a:bodyPr>
          <a:lstStyle/>
          <a:p>
            <a:pPr algn="ctr"/>
            <a:r>
              <a:rPr lang="en-US" altLang="ko-KR" sz="900"/>
              <a:t>Future Flower Hall</a:t>
            </a:r>
            <a:endParaRPr lang="ko-KR" altLang="ko-KR" sz="900"/>
          </a:p>
        </p:txBody>
      </p:sp>
      <p:sp>
        <p:nvSpPr>
          <p:cNvPr id="65549" name="직사각형 14"/>
          <p:cNvSpPr>
            <a:spLocks noChangeArrowheads="1"/>
          </p:cNvSpPr>
          <p:nvPr/>
        </p:nvSpPr>
        <p:spPr bwMode="auto">
          <a:xfrm>
            <a:off x="1163638" y="3997325"/>
            <a:ext cx="1206500" cy="228600"/>
          </a:xfrm>
          <a:prstGeom prst="rect">
            <a:avLst/>
          </a:prstGeom>
          <a:noFill/>
          <a:ln w="9525">
            <a:noFill/>
            <a:miter lim="800000"/>
            <a:headEnd/>
            <a:tailEnd/>
          </a:ln>
        </p:spPr>
        <p:txBody>
          <a:bodyPr wrap="none">
            <a:spAutoFit/>
          </a:bodyPr>
          <a:lstStyle/>
          <a:p>
            <a:pPr algn="ctr"/>
            <a:r>
              <a:rPr lang="en-US" altLang="ko-KR" sz="900"/>
              <a:t>Floral Interaction Hall</a:t>
            </a:r>
            <a:endParaRPr lang="ko-KR" altLang="ko-KR" sz="900"/>
          </a:p>
        </p:txBody>
      </p:sp>
      <p:sp>
        <p:nvSpPr>
          <p:cNvPr id="65550" name="직사각형 15"/>
          <p:cNvSpPr>
            <a:spLocks noChangeArrowheads="1"/>
          </p:cNvSpPr>
          <p:nvPr/>
        </p:nvSpPr>
        <p:spPr bwMode="auto">
          <a:xfrm>
            <a:off x="1162050" y="4375150"/>
            <a:ext cx="990600" cy="228600"/>
          </a:xfrm>
          <a:prstGeom prst="rect">
            <a:avLst/>
          </a:prstGeom>
          <a:noFill/>
          <a:ln w="9525">
            <a:noFill/>
            <a:miter lim="800000"/>
            <a:headEnd/>
            <a:tailEnd/>
          </a:ln>
        </p:spPr>
        <p:txBody>
          <a:bodyPr wrap="none">
            <a:spAutoFit/>
          </a:bodyPr>
          <a:lstStyle/>
          <a:p>
            <a:pPr algn="ctr"/>
            <a:r>
              <a:rPr lang="en-US" altLang="ko-KR" sz="900"/>
              <a:t>Wild Flower Hall</a:t>
            </a:r>
            <a:endParaRPr lang="ko-KR" altLang="ko-KR" sz="900"/>
          </a:p>
        </p:txBody>
      </p:sp>
      <p:sp>
        <p:nvSpPr>
          <p:cNvPr id="65551" name="직사각형 16"/>
          <p:cNvSpPr>
            <a:spLocks noChangeArrowheads="1"/>
          </p:cNvSpPr>
          <p:nvPr/>
        </p:nvSpPr>
        <p:spPr bwMode="auto">
          <a:xfrm>
            <a:off x="1162050" y="4752975"/>
            <a:ext cx="946150" cy="228600"/>
          </a:xfrm>
          <a:prstGeom prst="rect">
            <a:avLst/>
          </a:prstGeom>
          <a:noFill/>
          <a:ln w="9525">
            <a:noFill/>
            <a:miter lim="800000"/>
            <a:headEnd/>
            <a:tailEnd/>
          </a:ln>
        </p:spPr>
        <p:txBody>
          <a:bodyPr wrap="none">
            <a:spAutoFit/>
          </a:bodyPr>
          <a:lstStyle/>
          <a:p>
            <a:pPr algn="ctr"/>
            <a:r>
              <a:rPr lang="en-US" altLang="ko-KR" sz="900"/>
              <a:t>Floral Food Hall</a:t>
            </a:r>
            <a:endParaRPr lang="ko-KR" altLang="ko-KR" sz="900"/>
          </a:p>
        </p:txBody>
      </p:sp>
      <p:sp>
        <p:nvSpPr>
          <p:cNvPr id="65552" name="직사각형 17"/>
          <p:cNvSpPr>
            <a:spLocks noChangeArrowheads="1"/>
          </p:cNvSpPr>
          <p:nvPr/>
        </p:nvSpPr>
        <p:spPr bwMode="auto">
          <a:xfrm>
            <a:off x="1133475" y="5130800"/>
            <a:ext cx="892175" cy="228600"/>
          </a:xfrm>
          <a:prstGeom prst="rect">
            <a:avLst/>
          </a:prstGeom>
          <a:noFill/>
          <a:ln w="9525">
            <a:noFill/>
            <a:miter lim="800000"/>
            <a:headEnd/>
            <a:tailEnd/>
          </a:ln>
        </p:spPr>
        <p:txBody>
          <a:bodyPr wrap="none">
            <a:spAutoFit/>
          </a:bodyPr>
          <a:lstStyle/>
          <a:p>
            <a:pPr algn="ctr"/>
            <a:r>
              <a:rPr lang="en-US" altLang="ko-KR" sz="900"/>
              <a:t>Nonghyup Hall</a:t>
            </a:r>
            <a:endParaRPr lang="ko-KR" altLang="ko-KR" sz="90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슬라이드 번호 개체 틀 4"/>
          <p:cNvSpPr>
            <a:spLocks noGrp="1"/>
          </p:cNvSpPr>
          <p:nvPr>
            <p:ph type="sldNum" sz="quarter" idx="12"/>
          </p:nvPr>
        </p:nvSpPr>
        <p:spPr>
          <a:noFill/>
        </p:spPr>
        <p:txBody>
          <a:bodyPr/>
          <a:lstStyle/>
          <a:p>
            <a:r>
              <a:rPr lang="en-US" altLang="ko-KR" smtClean="0"/>
              <a:t>32</a:t>
            </a:r>
          </a:p>
        </p:txBody>
      </p:sp>
      <p:sp>
        <p:nvSpPr>
          <p:cNvPr id="66562" name="직사각형 14"/>
          <p:cNvSpPr>
            <a:spLocks noChangeArrowheads="1"/>
          </p:cNvSpPr>
          <p:nvPr/>
        </p:nvSpPr>
        <p:spPr bwMode="auto">
          <a:xfrm>
            <a:off x="692150" y="1509713"/>
            <a:ext cx="4808538" cy="347662"/>
          </a:xfrm>
          <a:prstGeom prst="rect">
            <a:avLst/>
          </a:prstGeom>
          <a:noFill/>
          <a:ln w="9525">
            <a:noFill/>
            <a:miter lim="800000"/>
            <a:headEnd/>
            <a:tailEnd/>
          </a:ln>
        </p:spPr>
        <p:txBody>
          <a:bodyPr>
            <a:spAutoFit/>
          </a:bodyPr>
          <a:lstStyle/>
          <a:p>
            <a:pPr>
              <a:lnSpc>
                <a:spcPct val="140000"/>
              </a:lnSpc>
            </a:pPr>
            <a:r>
              <a:rPr lang="ko-KR" altLang="en-US" sz="1200"/>
              <a:t>▣ </a:t>
            </a:r>
            <a:r>
              <a:rPr lang="en-US" altLang="ko-KR" sz="1200"/>
              <a:t>Image of Sungnyemun at the 2009 Korea Floritopia</a:t>
            </a:r>
            <a:endParaRPr lang="ko-KR" altLang="en-US" sz="1200"/>
          </a:p>
        </p:txBody>
      </p:sp>
      <p:sp>
        <p:nvSpPr>
          <p:cNvPr id="66563" name="Text Box 4"/>
          <p:cNvSpPr txBox="1">
            <a:spLocks noChangeArrowheads="1"/>
          </p:cNvSpPr>
          <p:nvPr/>
        </p:nvSpPr>
        <p:spPr bwMode="auto">
          <a:xfrm>
            <a:off x="836613" y="5738813"/>
            <a:ext cx="5189537" cy="2743200"/>
          </a:xfrm>
          <a:prstGeom prst="rect">
            <a:avLst/>
          </a:prstGeom>
          <a:noFill/>
          <a:ln w="9525">
            <a:noFill/>
            <a:miter lim="800000"/>
            <a:headEnd/>
            <a:tailEnd/>
          </a:ln>
        </p:spPr>
        <p:txBody>
          <a:bodyPr lIns="0" tIns="0" rIns="0" bIns="0">
            <a:spAutoFit/>
          </a:bodyPr>
          <a:lstStyle/>
          <a:p>
            <a:pPr algn="just">
              <a:lnSpc>
                <a:spcPct val="150000"/>
              </a:lnSpc>
            </a:pPr>
            <a:r>
              <a:rPr lang="en-US" altLang="ko-KR"/>
              <a:t>The creation of a floral Sungnyemun at the center of the 2009 Korea Floritopia complex was an exact replica of the Korea’s National Treasure #1, recently destroyed by arson, with a width of 26m and height of 10m, to express the theme of rebirth and revitalization and it received a high level of interest from visitors.  In addition to the sheer scale of the floral Sungnyemun, the location at the center of the complex made it visible from all four corners, making it the ideal location for people to meet. Furthermore, over 60,000 decorative flowers covering the gate, including pansies and lupines, and the ocean in the backdrop made this location an ideal place for visitors to take pictures and enjoy the beauties of Taean. The results of various interviews show a common theme that visitors were pleased to see a rebirth of the fire-torn Sungnyemun in colorful and beautiful flowers, which contributed to its great popularity.  </a:t>
            </a:r>
          </a:p>
          <a:p>
            <a:pPr algn="just">
              <a:lnSpc>
                <a:spcPct val="150000"/>
              </a:lnSpc>
            </a:pPr>
            <a:endParaRPr lang="en-US" altLang="ko-KR"/>
          </a:p>
          <a:p>
            <a:pPr algn="just">
              <a:lnSpc>
                <a:spcPct val="150000"/>
              </a:lnSpc>
            </a:pPr>
            <a:endParaRPr lang="en-US" altLang="ko-KR"/>
          </a:p>
        </p:txBody>
      </p:sp>
      <p:pic>
        <p:nvPicPr>
          <p:cNvPr id="66564" name="Picture 7" descr="IMGL0505"/>
          <p:cNvPicPr>
            <a:picLocks noChangeAspect="1" noChangeArrowheads="1"/>
          </p:cNvPicPr>
          <p:nvPr/>
        </p:nvPicPr>
        <p:blipFill>
          <a:blip r:embed="rId2" cstate="print"/>
          <a:srcRect/>
          <a:stretch>
            <a:fillRect/>
          </a:stretch>
        </p:blipFill>
        <p:spPr bwMode="auto">
          <a:xfrm>
            <a:off x="765175" y="2000250"/>
            <a:ext cx="5329238"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차트 15"/>
          <p:cNvGraphicFramePr/>
          <p:nvPr/>
        </p:nvGraphicFramePr>
        <p:xfrm>
          <a:off x="1071546" y="2452669"/>
          <a:ext cx="4948254" cy="3000396"/>
        </p:xfrm>
        <a:graphic>
          <a:graphicData uri="http://schemas.openxmlformats.org/drawingml/2006/chart">
            <c:chart xmlns:c="http://schemas.openxmlformats.org/drawingml/2006/chart" xmlns:r="http://schemas.openxmlformats.org/officeDocument/2006/relationships" r:id="rId2"/>
          </a:graphicData>
        </a:graphic>
      </p:graphicFrame>
      <p:sp>
        <p:nvSpPr>
          <p:cNvPr id="5" name="직사각형 4"/>
          <p:cNvSpPr/>
          <p:nvPr/>
        </p:nvSpPr>
        <p:spPr bwMode="auto">
          <a:xfrm>
            <a:off x="1125538" y="1281113"/>
            <a:ext cx="4822825" cy="631825"/>
          </a:xfrm>
          <a:prstGeom prst="rect">
            <a:avLst/>
          </a:prstGeom>
          <a:solidFill>
            <a:schemeClr val="bg1">
              <a:lumMod val="85000"/>
            </a:schemeClr>
          </a:solidFill>
          <a:ln w="9525" cap="flat" cmpd="sng" algn="ctr">
            <a:solidFill>
              <a:srgbClr val="000000"/>
            </a:solidFill>
            <a:prstDash val="solid"/>
            <a:round/>
            <a:headEnd type="none" w="med" len="med"/>
            <a:tailEnd type="none" w="med" len="med"/>
          </a:ln>
          <a:effectLst/>
        </p:spPr>
        <p:txBody>
          <a:bodyPr lIns="0" tIns="0" rIns="0" bIns="0" anchor="ctr"/>
          <a:lstStyle/>
          <a:p>
            <a:pPr marL="809625">
              <a:defRPr/>
            </a:pPr>
            <a:r>
              <a:rPr lang="en-US" altLang="ko-KR" sz="1400" b="1"/>
              <a:t>Increased number of Weekend Visitors</a:t>
            </a:r>
            <a:endParaRPr lang="ko-KR" altLang="en-US" sz="1400" b="1"/>
          </a:p>
        </p:txBody>
      </p:sp>
      <p:sp>
        <p:nvSpPr>
          <p:cNvPr id="67587" name="직사각형 4"/>
          <p:cNvSpPr>
            <a:spLocks noChangeArrowheads="1"/>
          </p:cNvSpPr>
          <p:nvPr/>
        </p:nvSpPr>
        <p:spPr bwMode="auto">
          <a:xfrm>
            <a:off x="642938" y="1436688"/>
            <a:ext cx="1112837" cy="347662"/>
          </a:xfrm>
          <a:prstGeom prst="rect">
            <a:avLst/>
          </a:prstGeom>
          <a:solidFill>
            <a:schemeClr val="tx1"/>
          </a:solidFill>
          <a:ln w="9525" algn="ctr">
            <a:solidFill>
              <a:srgbClr val="000000"/>
            </a:solidFill>
            <a:round/>
            <a:headEnd/>
            <a:tailEnd/>
          </a:ln>
        </p:spPr>
        <p:txBody>
          <a:bodyPr lIns="0" tIns="0" rIns="0" bIns="0" anchor="ctr"/>
          <a:lstStyle/>
          <a:p>
            <a:pPr algn="ctr"/>
            <a:r>
              <a:rPr lang="en-US" altLang="ko-KR" b="1">
                <a:solidFill>
                  <a:schemeClr val="bg1"/>
                </a:solidFill>
              </a:rPr>
              <a:t>Major Accomplishment</a:t>
            </a:r>
            <a:r>
              <a:rPr lang="ko-KR" altLang="en-US" b="1">
                <a:solidFill>
                  <a:schemeClr val="bg1"/>
                </a:solidFill>
              </a:rPr>
              <a:t> </a:t>
            </a:r>
            <a:r>
              <a:rPr lang="en-US" altLang="ko-KR" b="1">
                <a:solidFill>
                  <a:schemeClr val="bg1"/>
                </a:solidFill>
              </a:rPr>
              <a:t>11</a:t>
            </a:r>
            <a:endParaRPr lang="ko-KR" altLang="en-US" b="1">
              <a:solidFill>
                <a:schemeClr val="bg1"/>
              </a:solidFill>
            </a:endParaRPr>
          </a:p>
        </p:txBody>
      </p:sp>
      <p:sp>
        <p:nvSpPr>
          <p:cNvPr id="67588" name="Text Box 4"/>
          <p:cNvSpPr txBox="1">
            <a:spLocks noChangeArrowheads="1"/>
          </p:cNvSpPr>
          <p:nvPr/>
        </p:nvSpPr>
        <p:spPr bwMode="auto">
          <a:xfrm>
            <a:off x="1125538" y="5465763"/>
            <a:ext cx="4818062" cy="1143000"/>
          </a:xfrm>
          <a:prstGeom prst="rect">
            <a:avLst/>
          </a:prstGeom>
          <a:noFill/>
          <a:ln w="9525">
            <a:noFill/>
            <a:miter lim="800000"/>
            <a:headEnd/>
            <a:tailEnd/>
          </a:ln>
        </p:spPr>
        <p:txBody>
          <a:bodyPr lIns="0" tIns="0" rIns="0" bIns="0">
            <a:spAutoFit/>
          </a:bodyPr>
          <a:lstStyle/>
          <a:p>
            <a:pPr algn="just">
              <a:lnSpc>
                <a:spcPct val="150000"/>
              </a:lnSpc>
            </a:pPr>
            <a:r>
              <a:rPr lang="en-US" altLang="ko-KR"/>
              <a:t>The results of the total number of weekday and weekend visitors show that a total of 86,395 people visited the 2009 Korea Floritopia during weekends while 66,943 people came on weekdays. This shows an average difference in the number of weekday and weekend visitors as 19,500 people, which is contrary to the figures from the 2002 exhibition where more visitors came during the weekdays than on weekends. </a:t>
            </a:r>
          </a:p>
        </p:txBody>
      </p:sp>
      <p:graphicFrame>
        <p:nvGraphicFramePr>
          <p:cNvPr id="10" name="표 9"/>
          <p:cNvGraphicFramePr>
            <a:graphicFrameLocks noGrp="1"/>
          </p:cNvGraphicFramePr>
          <p:nvPr/>
        </p:nvGraphicFramePr>
        <p:xfrm>
          <a:off x="1125538" y="7113588"/>
          <a:ext cx="4824412" cy="889000"/>
        </p:xfrm>
        <a:graphic>
          <a:graphicData uri="http://schemas.openxmlformats.org/drawingml/2006/table">
            <a:tbl>
              <a:tblPr/>
              <a:tblGrid>
                <a:gridCol w="1292225"/>
                <a:gridCol w="1192212"/>
                <a:gridCol w="1192213"/>
                <a:gridCol w="1147762"/>
              </a:tblGrid>
              <a:tr h="212725">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Classification</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Total No. of visitors</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Reserved Ticket Visitors</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Reservation Rate</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FBFBF"/>
                    </a:solidFill>
                  </a:tcPr>
                </a:tc>
              </a:tr>
              <a:tr h="250825">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Total number of visitors</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1,982,538</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1,145,932</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57.8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Weekend</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777,556</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470,140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60.5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FBFBF"/>
                    </a:solidFill>
                  </a:tcPr>
                </a:tc>
              </a:tr>
              <a:tr h="212725">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Weekday</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1,204,982</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675,792</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56.1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7616" name="직사각형 10"/>
          <p:cNvSpPr>
            <a:spLocks noChangeArrowheads="1"/>
          </p:cNvSpPr>
          <p:nvPr/>
        </p:nvSpPr>
        <p:spPr bwMode="auto">
          <a:xfrm>
            <a:off x="1125538" y="6664325"/>
            <a:ext cx="4805362" cy="304800"/>
          </a:xfrm>
          <a:prstGeom prst="rect">
            <a:avLst/>
          </a:prstGeom>
          <a:noFill/>
          <a:ln w="9525">
            <a:noFill/>
            <a:miter lim="800000"/>
            <a:headEnd/>
            <a:tailEnd/>
          </a:ln>
        </p:spPr>
        <p:txBody>
          <a:bodyPr lIns="0">
            <a:spAutoFit/>
          </a:bodyPr>
          <a:lstStyle/>
          <a:p>
            <a:pPr>
              <a:lnSpc>
                <a:spcPct val="140000"/>
              </a:lnSpc>
            </a:pPr>
            <a:r>
              <a:rPr lang="en-US" altLang="ko-KR"/>
              <a:t>[Table</a:t>
            </a:r>
            <a:r>
              <a:rPr lang="ko-KR" altLang="en-US"/>
              <a:t> </a:t>
            </a:r>
            <a:r>
              <a:rPr lang="en-US" altLang="ko-KR"/>
              <a:t>2-11-1] Number of Weekday and Weekend Visitors to the 2009 Korea Floritopia</a:t>
            </a:r>
            <a:endParaRPr lang="ko-KR" altLang="en-US"/>
          </a:p>
        </p:txBody>
      </p:sp>
      <p:sp>
        <p:nvSpPr>
          <p:cNvPr id="67617" name="Text Box 4"/>
          <p:cNvSpPr txBox="1">
            <a:spLocks noChangeArrowheads="1"/>
          </p:cNvSpPr>
          <p:nvPr/>
        </p:nvSpPr>
        <p:spPr bwMode="auto">
          <a:xfrm>
            <a:off x="1125538" y="8142288"/>
            <a:ext cx="4865687" cy="914400"/>
          </a:xfrm>
          <a:prstGeom prst="rect">
            <a:avLst/>
          </a:prstGeom>
          <a:noFill/>
          <a:ln w="9525">
            <a:noFill/>
            <a:miter lim="800000"/>
            <a:headEnd/>
            <a:tailEnd/>
          </a:ln>
        </p:spPr>
        <p:txBody>
          <a:bodyPr lIns="0" tIns="0" rIns="0" bIns="0">
            <a:spAutoFit/>
          </a:bodyPr>
          <a:lstStyle/>
          <a:p>
            <a:pPr algn="just">
              <a:lnSpc>
                <a:spcPct val="150000"/>
              </a:lnSpc>
            </a:pPr>
            <a:r>
              <a:rPr lang="en-US" altLang="ko-KR"/>
              <a:t>In particular, the percentage of reservations for weekend visitors was 60.5%, 4.4% higher than the weekday reservation rate of 56.1%. This could be contributed to the long weekend holiday during the exhibition period during which major national holidays like Children’s Day, Buddha's Day and other holidays guaranteed long weekend excursions. </a:t>
            </a:r>
          </a:p>
        </p:txBody>
      </p:sp>
      <p:sp>
        <p:nvSpPr>
          <p:cNvPr id="67618" name="TextBox 5"/>
          <p:cNvSpPr txBox="1">
            <a:spLocks noChangeArrowheads="1"/>
          </p:cNvSpPr>
          <p:nvPr/>
        </p:nvSpPr>
        <p:spPr bwMode="auto">
          <a:xfrm>
            <a:off x="1141413" y="2505075"/>
            <a:ext cx="1201737" cy="230188"/>
          </a:xfrm>
          <a:prstGeom prst="rect">
            <a:avLst/>
          </a:prstGeom>
          <a:noFill/>
          <a:ln w="9525">
            <a:noFill/>
            <a:miter lim="800000"/>
            <a:headEnd/>
            <a:tailEnd/>
          </a:ln>
        </p:spPr>
        <p:txBody>
          <a:bodyPr>
            <a:spAutoFit/>
          </a:bodyPr>
          <a:lstStyle/>
          <a:p>
            <a:r>
              <a:rPr lang="en-US" altLang="ko-KR" sz="900"/>
              <a:t>Unit: Person</a:t>
            </a:r>
            <a:endParaRPr lang="ko-KR" altLang="ko-KR" sz="900"/>
          </a:p>
        </p:txBody>
      </p:sp>
      <p:sp>
        <p:nvSpPr>
          <p:cNvPr id="67619" name="직사각형 11"/>
          <p:cNvSpPr>
            <a:spLocks noChangeArrowheads="1"/>
          </p:cNvSpPr>
          <p:nvPr/>
        </p:nvSpPr>
        <p:spPr bwMode="auto">
          <a:xfrm>
            <a:off x="1012825" y="2127250"/>
            <a:ext cx="4864100" cy="304800"/>
          </a:xfrm>
          <a:prstGeom prst="rect">
            <a:avLst/>
          </a:prstGeom>
          <a:noFill/>
          <a:ln w="9525">
            <a:noFill/>
            <a:miter lim="800000"/>
            <a:headEnd/>
            <a:tailEnd/>
          </a:ln>
        </p:spPr>
        <p:txBody>
          <a:bodyPr wrap="none">
            <a:spAutoFit/>
          </a:bodyPr>
          <a:lstStyle/>
          <a:p>
            <a:pPr>
              <a:lnSpc>
                <a:spcPct val="140000"/>
              </a:lnSpc>
            </a:pPr>
            <a:r>
              <a:rPr lang="en-US" altLang="ko-KR"/>
              <a:t>[Diagram</a:t>
            </a:r>
            <a:r>
              <a:rPr lang="ko-KR" altLang="en-US"/>
              <a:t> </a:t>
            </a:r>
            <a:r>
              <a:rPr lang="en-US" altLang="ko-KR"/>
              <a:t>2-11-1] Number of Weekday and Weekend Visitors  to the 2009 Korea Floritopia</a:t>
            </a:r>
            <a:endParaRPr lang="ko-KR" altLang="en-US"/>
          </a:p>
        </p:txBody>
      </p:sp>
      <p:sp>
        <p:nvSpPr>
          <p:cNvPr id="67620" name="슬라이드 번호 개체 틀 12"/>
          <p:cNvSpPr>
            <a:spLocks noGrp="1"/>
          </p:cNvSpPr>
          <p:nvPr>
            <p:ph type="sldNum" sz="quarter" idx="12"/>
          </p:nvPr>
        </p:nvSpPr>
        <p:spPr>
          <a:noFill/>
        </p:spPr>
        <p:txBody>
          <a:bodyPr/>
          <a:lstStyle/>
          <a:p>
            <a:r>
              <a:rPr lang="en-US" altLang="ko-KR" smtClean="0"/>
              <a:t>33</a:t>
            </a:r>
          </a:p>
        </p:txBody>
      </p:sp>
      <p:sp>
        <p:nvSpPr>
          <p:cNvPr id="67621" name="직사각형 16"/>
          <p:cNvSpPr>
            <a:spLocks noChangeArrowheads="1"/>
          </p:cNvSpPr>
          <p:nvPr/>
        </p:nvSpPr>
        <p:spPr bwMode="auto">
          <a:xfrm>
            <a:off x="1123950" y="2470150"/>
            <a:ext cx="4819650" cy="2914650"/>
          </a:xfrm>
          <a:prstGeom prst="rect">
            <a:avLst/>
          </a:prstGeom>
          <a:noFill/>
          <a:ln w="9525" algn="ctr">
            <a:solidFill>
              <a:schemeClr val="tx1"/>
            </a:solidFill>
            <a:round/>
            <a:headEnd/>
            <a:tailEnd/>
          </a:ln>
        </p:spPr>
        <p:txBody>
          <a:bodyPr lIns="0" tIns="0" rIns="0" bIns="0"/>
          <a:lstStyle/>
          <a:p>
            <a:pPr algn="ctr">
              <a:lnSpc>
                <a:spcPct val="140000"/>
              </a:lnSpc>
            </a:pPr>
            <a:endParaRPr lang="ko-KR" altLang="en-US">
              <a:latin typeface="HY헤드라인M" pitchFamily="18" charset="-127"/>
            </a:endParaRPr>
          </a:p>
        </p:txBody>
      </p:sp>
      <p:sp>
        <p:nvSpPr>
          <p:cNvPr id="67622" name="직사각형 17"/>
          <p:cNvSpPr>
            <a:spLocks noChangeArrowheads="1"/>
          </p:cNvSpPr>
          <p:nvPr/>
        </p:nvSpPr>
        <p:spPr bwMode="auto">
          <a:xfrm>
            <a:off x="5240338" y="6850063"/>
            <a:ext cx="781050" cy="263525"/>
          </a:xfrm>
          <a:prstGeom prst="rect">
            <a:avLst/>
          </a:prstGeom>
          <a:noFill/>
          <a:ln w="9525">
            <a:noFill/>
            <a:miter lim="800000"/>
            <a:headEnd/>
            <a:tailEnd/>
          </a:ln>
        </p:spPr>
        <p:txBody>
          <a:bodyPr wrap="none">
            <a:spAutoFit/>
          </a:bodyPr>
          <a:lstStyle/>
          <a:p>
            <a:pPr>
              <a:lnSpc>
                <a:spcPct val="140000"/>
              </a:lnSpc>
            </a:pPr>
            <a:r>
              <a:rPr lang="en-US" altLang="ko-KR" sz="800"/>
              <a:t>(Unit</a:t>
            </a:r>
            <a:r>
              <a:rPr lang="ko-KR" altLang="en-US" sz="800"/>
              <a:t> </a:t>
            </a:r>
            <a:r>
              <a:rPr lang="en-US" altLang="ko-KR" sz="800"/>
              <a:t>: person)</a:t>
            </a:r>
            <a:endParaRPr lang="ko-KR" altLang="en-US" sz="800"/>
          </a:p>
        </p:txBody>
      </p:sp>
      <p:sp>
        <p:nvSpPr>
          <p:cNvPr id="67623" name="TextBox 5"/>
          <p:cNvSpPr txBox="1">
            <a:spLocks noChangeArrowheads="1"/>
          </p:cNvSpPr>
          <p:nvPr/>
        </p:nvSpPr>
        <p:spPr bwMode="auto">
          <a:xfrm>
            <a:off x="2000250" y="4881563"/>
            <a:ext cx="1201738" cy="230187"/>
          </a:xfrm>
          <a:prstGeom prst="rect">
            <a:avLst/>
          </a:prstGeom>
          <a:noFill/>
          <a:ln w="9525">
            <a:noFill/>
            <a:miter lim="800000"/>
            <a:headEnd/>
            <a:tailEnd/>
          </a:ln>
        </p:spPr>
        <p:txBody>
          <a:bodyPr>
            <a:spAutoFit/>
          </a:bodyPr>
          <a:lstStyle/>
          <a:p>
            <a:pPr algn="ctr"/>
            <a:r>
              <a:rPr lang="en-US" altLang="ko-KR" sz="900"/>
              <a:t>Weekday</a:t>
            </a:r>
          </a:p>
        </p:txBody>
      </p:sp>
      <p:sp>
        <p:nvSpPr>
          <p:cNvPr id="67624" name="TextBox 5"/>
          <p:cNvSpPr txBox="1">
            <a:spLocks noChangeArrowheads="1"/>
          </p:cNvSpPr>
          <p:nvPr/>
        </p:nvSpPr>
        <p:spPr bwMode="auto">
          <a:xfrm>
            <a:off x="3227388" y="4881563"/>
            <a:ext cx="1201737" cy="230187"/>
          </a:xfrm>
          <a:prstGeom prst="rect">
            <a:avLst/>
          </a:prstGeom>
          <a:noFill/>
          <a:ln w="9525">
            <a:noFill/>
            <a:miter lim="800000"/>
            <a:headEnd/>
            <a:tailEnd/>
          </a:ln>
        </p:spPr>
        <p:txBody>
          <a:bodyPr>
            <a:spAutoFit/>
          </a:bodyPr>
          <a:lstStyle/>
          <a:p>
            <a:pPr algn="ctr"/>
            <a:r>
              <a:rPr lang="en-US" altLang="ko-KR" sz="900"/>
              <a:t>Weekend</a:t>
            </a:r>
            <a:endParaRPr lang="ko-KR" altLang="ko-KR" sz="900"/>
          </a:p>
        </p:txBody>
      </p:sp>
      <p:sp>
        <p:nvSpPr>
          <p:cNvPr id="67625" name="TextBox 5"/>
          <p:cNvSpPr txBox="1">
            <a:spLocks noChangeArrowheads="1"/>
          </p:cNvSpPr>
          <p:nvPr/>
        </p:nvSpPr>
        <p:spPr bwMode="auto">
          <a:xfrm>
            <a:off x="4500563" y="4881563"/>
            <a:ext cx="1201737" cy="230187"/>
          </a:xfrm>
          <a:prstGeom prst="rect">
            <a:avLst/>
          </a:prstGeom>
          <a:noFill/>
          <a:ln w="9525">
            <a:noFill/>
            <a:miter lim="800000"/>
            <a:headEnd/>
            <a:tailEnd/>
          </a:ln>
        </p:spPr>
        <p:txBody>
          <a:bodyPr>
            <a:spAutoFit/>
          </a:bodyPr>
          <a:lstStyle/>
          <a:p>
            <a:pPr algn="ctr"/>
            <a:r>
              <a:rPr lang="en-US" altLang="ko-KR" sz="900"/>
              <a:t>Average</a:t>
            </a:r>
            <a:endParaRPr lang="ko-KR" altLang="ko-KR" sz="900"/>
          </a:p>
        </p:txBody>
      </p:sp>
      <p:sp>
        <p:nvSpPr>
          <p:cNvPr id="67626" name="TextBox 5"/>
          <p:cNvSpPr txBox="1">
            <a:spLocks noChangeArrowheads="1"/>
          </p:cNvSpPr>
          <p:nvPr/>
        </p:nvSpPr>
        <p:spPr bwMode="auto">
          <a:xfrm>
            <a:off x="3101975" y="5129213"/>
            <a:ext cx="652463" cy="228600"/>
          </a:xfrm>
          <a:prstGeom prst="rect">
            <a:avLst/>
          </a:prstGeom>
          <a:noFill/>
          <a:ln w="9525">
            <a:noFill/>
            <a:miter lim="800000"/>
            <a:headEnd/>
            <a:tailEnd/>
          </a:ln>
        </p:spPr>
        <p:txBody>
          <a:bodyPr>
            <a:spAutoFit/>
          </a:bodyPr>
          <a:lstStyle/>
          <a:p>
            <a:pPr algn="ctr"/>
            <a:r>
              <a:rPr lang="en-US" altLang="ko-KR" sz="900"/>
              <a:t>2002</a:t>
            </a:r>
          </a:p>
        </p:txBody>
      </p:sp>
      <p:sp>
        <p:nvSpPr>
          <p:cNvPr id="67627" name="TextBox 5"/>
          <p:cNvSpPr txBox="1">
            <a:spLocks noChangeArrowheads="1"/>
          </p:cNvSpPr>
          <p:nvPr/>
        </p:nvSpPr>
        <p:spPr bwMode="auto">
          <a:xfrm>
            <a:off x="3767138" y="5129213"/>
            <a:ext cx="652462" cy="228600"/>
          </a:xfrm>
          <a:prstGeom prst="rect">
            <a:avLst/>
          </a:prstGeom>
          <a:noFill/>
          <a:ln w="9525">
            <a:noFill/>
            <a:miter lim="800000"/>
            <a:headEnd/>
            <a:tailEnd/>
          </a:ln>
        </p:spPr>
        <p:txBody>
          <a:bodyPr>
            <a:spAutoFit/>
          </a:bodyPr>
          <a:lstStyle/>
          <a:p>
            <a:pPr algn="ctr"/>
            <a:r>
              <a:rPr lang="en-US" altLang="ko-KR" sz="900"/>
              <a:t>2009</a:t>
            </a:r>
          </a:p>
        </p:txBody>
      </p:sp>
      <p:pic>
        <p:nvPicPr>
          <p:cNvPr id="67628" name="Picture 43"/>
          <p:cNvPicPr>
            <a:picLocks noChangeAspect="1" noChangeArrowheads="1"/>
          </p:cNvPicPr>
          <p:nvPr/>
        </p:nvPicPr>
        <p:blipFill>
          <a:blip r:embed="rId3" cstate="print"/>
          <a:srcRect/>
          <a:stretch>
            <a:fillRect/>
          </a:stretch>
        </p:blipFill>
        <p:spPr bwMode="auto">
          <a:xfrm>
            <a:off x="3133725" y="5199063"/>
            <a:ext cx="104775" cy="114300"/>
          </a:xfrm>
          <a:prstGeom prst="rect">
            <a:avLst/>
          </a:prstGeom>
          <a:noFill/>
          <a:ln w="9525" algn="ctr">
            <a:noFill/>
            <a:miter lim="800000"/>
            <a:headEnd/>
            <a:tailEnd/>
          </a:ln>
        </p:spPr>
      </p:pic>
      <p:pic>
        <p:nvPicPr>
          <p:cNvPr id="67629" name="Picture 44"/>
          <p:cNvPicPr>
            <a:picLocks noChangeAspect="1" noChangeArrowheads="1"/>
          </p:cNvPicPr>
          <p:nvPr/>
        </p:nvPicPr>
        <p:blipFill>
          <a:blip r:embed="rId4" cstate="print"/>
          <a:srcRect/>
          <a:stretch>
            <a:fillRect/>
          </a:stretch>
        </p:blipFill>
        <p:spPr bwMode="auto">
          <a:xfrm>
            <a:off x="3790950" y="5199063"/>
            <a:ext cx="104775" cy="11430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직사각형 14"/>
          <p:cNvSpPr/>
          <p:nvPr/>
        </p:nvSpPr>
        <p:spPr bwMode="auto">
          <a:xfrm>
            <a:off x="4010025" y="2108200"/>
            <a:ext cx="885825" cy="4038600"/>
          </a:xfrm>
          <a:prstGeom prst="rect">
            <a:avLst/>
          </a:prstGeom>
          <a:solidFill>
            <a:schemeClr val="bg1">
              <a:lumMod val="85000"/>
            </a:schemeClr>
          </a:solidFill>
          <a:ln w="19050" cap="flat" cmpd="sng" algn="ctr">
            <a:solidFill>
              <a:schemeClr val="tx1"/>
            </a:solidFill>
            <a:prstDash val="sysDash"/>
            <a:round/>
            <a:headEnd type="none" w="med" len="med"/>
            <a:tailEnd type="none" w="med" len="med"/>
          </a:ln>
          <a:effectLst/>
        </p:spPr>
        <p:txBody>
          <a:bodyPr lIns="0" tIns="0" rIns="0" bIns="0"/>
          <a:lstStyle/>
          <a:p>
            <a:pPr algn="ctr">
              <a:lnSpc>
                <a:spcPct val="140000"/>
              </a:lnSpc>
              <a:defRPr/>
            </a:pPr>
            <a:endParaRPr lang="ko-KR" altLang="en-US" dirty="0">
              <a:latin typeface="HY헤드라인M" pitchFamily="18" charset="-127"/>
            </a:endParaRPr>
          </a:p>
        </p:txBody>
      </p:sp>
      <p:sp>
        <p:nvSpPr>
          <p:cNvPr id="12" name="직사각형 11"/>
          <p:cNvSpPr/>
          <p:nvPr/>
        </p:nvSpPr>
        <p:spPr bwMode="auto">
          <a:xfrm>
            <a:off x="1800225" y="2108200"/>
            <a:ext cx="885825" cy="4038600"/>
          </a:xfrm>
          <a:prstGeom prst="rect">
            <a:avLst/>
          </a:prstGeom>
          <a:solidFill>
            <a:schemeClr val="bg1">
              <a:lumMod val="85000"/>
            </a:schemeClr>
          </a:solidFill>
          <a:ln w="19050" cap="flat" cmpd="sng" algn="ctr">
            <a:solidFill>
              <a:schemeClr val="tx1"/>
            </a:solidFill>
            <a:prstDash val="sysDash"/>
            <a:round/>
            <a:headEnd type="none" w="med" len="med"/>
            <a:tailEnd type="none" w="med" len="med"/>
          </a:ln>
          <a:effectLst/>
        </p:spPr>
        <p:txBody>
          <a:bodyPr lIns="0" tIns="0" rIns="0" bIns="0"/>
          <a:lstStyle/>
          <a:p>
            <a:pPr algn="ctr">
              <a:lnSpc>
                <a:spcPct val="140000"/>
              </a:lnSpc>
              <a:defRPr/>
            </a:pPr>
            <a:endParaRPr lang="ko-KR" altLang="en-US" dirty="0">
              <a:latin typeface="HY헤드라인M" pitchFamily="18" charset="-127"/>
            </a:endParaRPr>
          </a:p>
        </p:txBody>
      </p:sp>
      <p:graphicFrame>
        <p:nvGraphicFramePr>
          <p:cNvPr id="8" name="차트 7"/>
          <p:cNvGraphicFramePr/>
          <p:nvPr/>
        </p:nvGraphicFramePr>
        <p:xfrm>
          <a:off x="1125538" y="1816363"/>
          <a:ext cx="4825996" cy="4857785"/>
        </p:xfrm>
        <a:graphic>
          <a:graphicData uri="http://schemas.openxmlformats.org/drawingml/2006/chart">
            <c:chart xmlns:c="http://schemas.openxmlformats.org/drawingml/2006/chart" xmlns:r="http://schemas.openxmlformats.org/officeDocument/2006/relationships" r:id="rId2"/>
          </a:graphicData>
        </a:graphic>
      </p:graphicFrame>
      <p:sp>
        <p:nvSpPr>
          <p:cNvPr id="68612" name="직사각형 6"/>
          <p:cNvSpPr>
            <a:spLocks noChangeArrowheads="1"/>
          </p:cNvSpPr>
          <p:nvPr/>
        </p:nvSpPr>
        <p:spPr bwMode="auto">
          <a:xfrm>
            <a:off x="1125538" y="1712913"/>
            <a:ext cx="4824412" cy="5184775"/>
          </a:xfrm>
          <a:prstGeom prst="rect">
            <a:avLst/>
          </a:prstGeom>
          <a:noFill/>
          <a:ln w="9525" algn="ctr">
            <a:solidFill>
              <a:schemeClr val="tx1"/>
            </a:solidFill>
            <a:round/>
            <a:headEnd/>
            <a:tailEnd/>
          </a:ln>
        </p:spPr>
        <p:txBody>
          <a:bodyPr lIns="0" tIns="0" rIns="0" bIns="0"/>
          <a:lstStyle/>
          <a:p>
            <a:pPr algn="ctr">
              <a:lnSpc>
                <a:spcPct val="140000"/>
              </a:lnSpc>
            </a:pPr>
            <a:endParaRPr lang="ko-KR" altLang="en-US">
              <a:latin typeface="HY헤드라인M" pitchFamily="18" charset="-127"/>
            </a:endParaRPr>
          </a:p>
        </p:txBody>
      </p:sp>
      <p:sp>
        <p:nvSpPr>
          <p:cNvPr id="68613" name="직사각형 4"/>
          <p:cNvSpPr>
            <a:spLocks noChangeArrowheads="1"/>
          </p:cNvSpPr>
          <p:nvPr/>
        </p:nvSpPr>
        <p:spPr bwMode="auto">
          <a:xfrm>
            <a:off x="1790700" y="1925638"/>
            <a:ext cx="895350" cy="363537"/>
          </a:xfrm>
          <a:prstGeom prst="rect">
            <a:avLst/>
          </a:prstGeom>
          <a:solidFill>
            <a:schemeClr val="tx1"/>
          </a:solidFill>
          <a:ln w="9525" algn="ctr">
            <a:solidFill>
              <a:srgbClr val="000000"/>
            </a:solidFill>
            <a:round/>
            <a:headEnd/>
            <a:tailEnd/>
          </a:ln>
        </p:spPr>
        <p:txBody>
          <a:bodyPr lIns="0" tIns="0" rIns="0" bIns="0" anchor="ctr"/>
          <a:lstStyle/>
          <a:p>
            <a:pPr algn="ctr"/>
            <a:r>
              <a:rPr lang="en-US" altLang="ko-KR" sz="800">
                <a:solidFill>
                  <a:schemeClr val="bg1"/>
                </a:solidFill>
              </a:rPr>
              <a:t>1</a:t>
            </a:r>
            <a:r>
              <a:rPr lang="en-US" altLang="ko-KR" sz="800" baseline="30000">
                <a:solidFill>
                  <a:schemeClr val="bg1"/>
                </a:solidFill>
              </a:rPr>
              <a:t>st</a:t>
            </a:r>
            <a:r>
              <a:rPr lang="en-US" altLang="ko-KR" sz="800">
                <a:solidFill>
                  <a:schemeClr val="bg1"/>
                </a:solidFill>
              </a:rPr>
              <a:t> Weekend</a:t>
            </a:r>
            <a:endParaRPr lang="ko-KR" altLang="en-US" sz="800">
              <a:solidFill>
                <a:schemeClr val="bg1"/>
              </a:solidFill>
            </a:endParaRPr>
          </a:p>
        </p:txBody>
      </p:sp>
      <p:sp>
        <p:nvSpPr>
          <p:cNvPr id="68614" name="Text Box 4"/>
          <p:cNvSpPr txBox="1">
            <a:spLocks noChangeArrowheads="1"/>
          </p:cNvSpPr>
          <p:nvPr/>
        </p:nvSpPr>
        <p:spPr bwMode="auto">
          <a:xfrm>
            <a:off x="1125538" y="7085013"/>
            <a:ext cx="4818062" cy="1828800"/>
          </a:xfrm>
          <a:prstGeom prst="rect">
            <a:avLst/>
          </a:prstGeom>
          <a:noFill/>
          <a:ln w="9525">
            <a:noFill/>
            <a:miter lim="800000"/>
            <a:headEnd/>
            <a:tailEnd/>
          </a:ln>
        </p:spPr>
        <p:txBody>
          <a:bodyPr lIns="0" tIns="0" rIns="0" bIns="0">
            <a:spAutoFit/>
          </a:bodyPr>
          <a:lstStyle/>
          <a:p>
            <a:pPr algn="just">
              <a:lnSpc>
                <a:spcPct val="150000"/>
              </a:lnSpc>
            </a:pPr>
            <a:r>
              <a:rPr lang="en-US" altLang="ko-KR"/>
              <a:t>The results of the analysis of the number of weekend visitors per each weekend during the exhibition period show that most weekend visitors came to the 2009 Korea Floritopia during the first weekend, which was followed by the total number of visitors during the third weekend. </a:t>
            </a:r>
          </a:p>
          <a:p>
            <a:pPr algn="just">
              <a:lnSpc>
                <a:spcPct val="150000"/>
              </a:lnSpc>
            </a:pPr>
            <a:endParaRPr lang="en-US" altLang="ko-KR"/>
          </a:p>
          <a:p>
            <a:pPr algn="just">
              <a:lnSpc>
                <a:spcPct val="150000"/>
              </a:lnSpc>
            </a:pPr>
            <a:r>
              <a:rPr lang="en-US" altLang="ko-KR"/>
              <a:t>In particular, weekend visitors during the first weekend had high expectations of the event, and the large number of group visitors contributed to the recording of the highest number of visitors in a single day on the 26</a:t>
            </a:r>
            <a:r>
              <a:rPr lang="en-US" altLang="ko-KR" baseline="30000"/>
              <a:t>th</a:t>
            </a:r>
            <a:r>
              <a:rPr lang="en-US" altLang="ko-KR"/>
              <a:t>. </a:t>
            </a:r>
          </a:p>
        </p:txBody>
      </p:sp>
      <p:sp>
        <p:nvSpPr>
          <p:cNvPr id="68615" name="직사각형 13"/>
          <p:cNvSpPr>
            <a:spLocks noChangeArrowheads="1"/>
          </p:cNvSpPr>
          <p:nvPr/>
        </p:nvSpPr>
        <p:spPr bwMode="auto">
          <a:xfrm>
            <a:off x="1125538" y="1281113"/>
            <a:ext cx="4805362" cy="304800"/>
          </a:xfrm>
          <a:prstGeom prst="rect">
            <a:avLst/>
          </a:prstGeom>
          <a:noFill/>
          <a:ln w="9525">
            <a:noFill/>
            <a:miter lim="800000"/>
            <a:headEnd/>
            <a:tailEnd/>
          </a:ln>
        </p:spPr>
        <p:txBody>
          <a:bodyPr lIns="0">
            <a:spAutoFit/>
          </a:bodyPr>
          <a:lstStyle/>
          <a:p>
            <a:pPr>
              <a:lnSpc>
                <a:spcPct val="140000"/>
              </a:lnSpc>
            </a:pPr>
            <a:r>
              <a:rPr lang="en-US" altLang="ko-KR"/>
              <a:t>[Diagram</a:t>
            </a:r>
            <a:r>
              <a:rPr lang="ko-KR" altLang="en-US"/>
              <a:t> </a:t>
            </a:r>
            <a:r>
              <a:rPr lang="en-US" altLang="ko-KR"/>
              <a:t>2-11-2]  Total number of weekend visitors to the 2009 Korea Floritopia</a:t>
            </a:r>
            <a:r>
              <a:rPr lang="ko-KR" altLang="en-US"/>
              <a:t> </a:t>
            </a:r>
          </a:p>
        </p:txBody>
      </p:sp>
      <p:sp>
        <p:nvSpPr>
          <p:cNvPr id="68616" name="직사각형 4"/>
          <p:cNvSpPr>
            <a:spLocks noChangeArrowheads="1"/>
          </p:cNvSpPr>
          <p:nvPr/>
        </p:nvSpPr>
        <p:spPr bwMode="auto">
          <a:xfrm>
            <a:off x="4000500" y="1925638"/>
            <a:ext cx="895350" cy="363537"/>
          </a:xfrm>
          <a:prstGeom prst="rect">
            <a:avLst/>
          </a:prstGeom>
          <a:solidFill>
            <a:schemeClr val="tx1"/>
          </a:solidFill>
          <a:ln w="9525" algn="ctr">
            <a:solidFill>
              <a:srgbClr val="000000"/>
            </a:solidFill>
            <a:round/>
            <a:headEnd/>
            <a:tailEnd/>
          </a:ln>
        </p:spPr>
        <p:txBody>
          <a:bodyPr lIns="0" tIns="0" rIns="0" bIns="0" anchor="ctr"/>
          <a:lstStyle/>
          <a:p>
            <a:pPr algn="ctr"/>
            <a:r>
              <a:rPr lang="en-US" altLang="ko-KR" sz="800">
                <a:solidFill>
                  <a:schemeClr val="bg1"/>
                </a:solidFill>
              </a:rPr>
              <a:t>3</a:t>
            </a:r>
            <a:r>
              <a:rPr lang="en-US" altLang="ko-KR" sz="800" baseline="30000">
                <a:solidFill>
                  <a:schemeClr val="bg1"/>
                </a:solidFill>
              </a:rPr>
              <a:t>rd</a:t>
            </a:r>
            <a:r>
              <a:rPr lang="en-US" altLang="ko-KR" sz="800">
                <a:solidFill>
                  <a:schemeClr val="bg1"/>
                </a:solidFill>
              </a:rPr>
              <a:t> Weekend</a:t>
            </a:r>
            <a:endParaRPr lang="ko-KR" altLang="en-US" sz="800">
              <a:solidFill>
                <a:schemeClr val="bg1"/>
              </a:solidFill>
            </a:endParaRPr>
          </a:p>
        </p:txBody>
      </p:sp>
      <p:sp>
        <p:nvSpPr>
          <p:cNvPr id="68617" name="직사각형 9"/>
          <p:cNvSpPr>
            <a:spLocks noChangeArrowheads="1"/>
          </p:cNvSpPr>
          <p:nvPr/>
        </p:nvSpPr>
        <p:spPr bwMode="auto">
          <a:xfrm>
            <a:off x="1125538" y="6537325"/>
            <a:ext cx="695325" cy="214313"/>
          </a:xfrm>
          <a:prstGeom prst="rect">
            <a:avLst/>
          </a:prstGeom>
          <a:noFill/>
          <a:ln w="9525">
            <a:noFill/>
            <a:miter lim="800000"/>
            <a:headEnd/>
            <a:tailEnd/>
          </a:ln>
        </p:spPr>
        <p:txBody>
          <a:bodyPr wrap="none">
            <a:spAutoFit/>
          </a:bodyPr>
          <a:lstStyle/>
          <a:p>
            <a:pPr algn="ctr"/>
            <a:r>
              <a:rPr lang="en-US" altLang="ko-KR" sz="800"/>
              <a:t>Unit: Person</a:t>
            </a:r>
            <a:endParaRPr lang="ko-KR" altLang="ko-KR" sz="800"/>
          </a:p>
        </p:txBody>
      </p:sp>
      <p:sp>
        <p:nvSpPr>
          <p:cNvPr id="68618" name="슬라이드 번호 개체 틀 10"/>
          <p:cNvSpPr>
            <a:spLocks noGrp="1"/>
          </p:cNvSpPr>
          <p:nvPr>
            <p:ph type="sldNum" sz="quarter" idx="12"/>
          </p:nvPr>
        </p:nvSpPr>
        <p:spPr>
          <a:noFill/>
        </p:spPr>
        <p:txBody>
          <a:bodyPr/>
          <a:lstStyle/>
          <a:p>
            <a:r>
              <a:rPr lang="en-US" altLang="ko-KR" smtClean="0"/>
              <a:t>34</a:t>
            </a:r>
          </a:p>
        </p:txBody>
      </p:sp>
      <p:sp>
        <p:nvSpPr>
          <p:cNvPr id="68619" name="직사각형 13"/>
          <p:cNvSpPr>
            <a:spLocks noChangeArrowheads="1"/>
          </p:cNvSpPr>
          <p:nvPr/>
        </p:nvSpPr>
        <p:spPr bwMode="auto">
          <a:xfrm>
            <a:off x="1811338" y="5961063"/>
            <a:ext cx="312737" cy="246062"/>
          </a:xfrm>
          <a:prstGeom prst="rect">
            <a:avLst/>
          </a:prstGeom>
          <a:noFill/>
          <a:ln w="9525">
            <a:noFill/>
            <a:miter lim="800000"/>
            <a:headEnd/>
            <a:tailEnd/>
          </a:ln>
        </p:spPr>
        <p:txBody>
          <a:bodyPr wrap="none">
            <a:spAutoFit/>
          </a:bodyPr>
          <a:lstStyle/>
          <a:p>
            <a:pPr algn="ctr"/>
            <a:r>
              <a:rPr lang="en-US" altLang="ko-KR" b="1"/>
              <a:t>25</a:t>
            </a:r>
            <a:endParaRPr lang="ko-KR" altLang="en-US" b="1"/>
          </a:p>
        </p:txBody>
      </p:sp>
      <p:sp>
        <p:nvSpPr>
          <p:cNvPr id="68620" name="직사각형 15"/>
          <p:cNvSpPr>
            <a:spLocks noChangeArrowheads="1"/>
          </p:cNvSpPr>
          <p:nvPr/>
        </p:nvSpPr>
        <p:spPr bwMode="auto">
          <a:xfrm>
            <a:off x="2259013" y="5961063"/>
            <a:ext cx="312737" cy="246062"/>
          </a:xfrm>
          <a:prstGeom prst="rect">
            <a:avLst/>
          </a:prstGeom>
          <a:noFill/>
          <a:ln w="9525">
            <a:noFill/>
            <a:miter lim="800000"/>
            <a:headEnd/>
            <a:tailEnd/>
          </a:ln>
        </p:spPr>
        <p:txBody>
          <a:bodyPr wrap="none">
            <a:spAutoFit/>
          </a:bodyPr>
          <a:lstStyle/>
          <a:p>
            <a:pPr algn="ctr"/>
            <a:r>
              <a:rPr lang="en-US" altLang="ko-KR" b="1"/>
              <a:t>26</a:t>
            </a:r>
            <a:endParaRPr lang="ko-KR" altLang="en-US" b="1"/>
          </a:p>
        </p:txBody>
      </p:sp>
      <p:sp>
        <p:nvSpPr>
          <p:cNvPr id="68621" name="직사각형 16"/>
          <p:cNvSpPr>
            <a:spLocks noChangeArrowheads="1"/>
          </p:cNvSpPr>
          <p:nvPr/>
        </p:nvSpPr>
        <p:spPr bwMode="auto">
          <a:xfrm>
            <a:off x="2706688" y="5961063"/>
            <a:ext cx="249237" cy="246062"/>
          </a:xfrm>
          <a:prstGeom prst="rect">
            <a:avLst/>
          </a:prstGeom>
          <a:noFill/>
          <a:ln w="9525">
            <a:noFill/>
            <a:miter lim="800000"/>
            <a:headEnd/>
            <a:tailEnd/>
          </a:ln>
        </p:spPr>
        <p:txBody>
          <a:bodyPr wrap="none">
            <a:spAutoFit/>
          </a:bodyPr>
          <a:lstStyle/>
          <a:p>
            <a:pPr algn="ctr"/>
            <a:r>
              <a:rPr lang="en-US" altLang="ko-KR" b="1"/>
              <a:t>2</a:t>
            </a:r>
            <a:endParaRPr lang="ko-KR" altLang="en-US" b="1"/>
          </a:p>
        </p:txBody>
      </p:sp>
      <p:sp>
        <p:nvSpPr>
          <p:cNvPr id="68622" name="직사각형 17"/>
          <p:cNvSpPr>
            <a:spLocks noChangeArrowheads="1"/>
          </p:cNvSpPr>
          <p:nvPr/>
        </p:nvSpPr>
        <p:spPr bwMode="auto">
          <a:xfrm>
            <a:off x="3155950" y="5961063"/>
            <a:ext cx="247650" cy="246062"/>
          </a:xfrm>
          <a:prstGeom prst="rect">
            <a:avLst/>
          </a:prstGeom>
          <a:noFill/>
          <a:ln w="9525">
            <a:noFill/>
            <a:miter lim="800000"/>
            <a:headEnd/>
            <a:tailEnd/>
          </a:ln>
        </p:spPr>
        <p:txBody>
          <a:bodyPr wrap="none">
            <a:spAutoFit/>
          </a:bodyPr>
          <a:lstStyle/>
          <a:p>
            <a:pPr algn="ctr"/>
            <a:r>
              <a:rPr lang="en-US" altLang="ko-KR" b="1"/>
              <a:t>3</a:t>
            </a:r>
            <a:endParaRPr lang="ko-KR" altLang="en-US" b="1"/>
          </a:p>
        </p:txBody>
      </p:sp>
      <p:sp>
        <p:nvSpPr>
          <p:cNvPr id="68623" name="직사각형 18"/>
          <p:cNvSpPr>
            <a:spLocks noChangeArrowheads="1"/>
          </p:cNvSpPr>
          <p:nvPr/>
        </p:nvSpPr>
        <p:spPr bwMode="auto">
          <a:xfrm>
            <a:off x="3603625" y="5961063"/>
            <a:ext cx="249238" cy="246062"/>
          </a:xfrm>
          <a:prstGeom prst="rect">
            <a:avLst/>
          </a:prstGeom>
          <a:noFill/>
          <a:ln w="9525">
            <a:noFill/>
            <a:miter lim="800000"/>
            <a:headEnd/>
            <a:tailEnd/>
          </a:ln>
        </p:spPr>
        <p:txBody>
          <a:bodyPr wrap="none">
            <a:spAutoFit/>
          </a:bodyPr>
          <a:lstStyle/>
          <a:p>
            <a:pPr algn="ctr"/>
            <a:r>
              <a:rPr lang="en-US" altLang="ko-KR" b="1"/>
              <a:t>5</a:t>
            </a:r>
            <a:endParaRPr lang="ko-KR" altLang="en-US" b="1"/>
          </a:p>
        </p:txBody>
      </p:sp>
      <p:sp>
        <p:nvSpPr>
          <p:cNvPr id="68624" name="직사각형 19"/>
          <p:cNvSpPr>
            <a:spLocks noChangeArrowheads="1"/>
          </p:cNvSpPr>
          <p:nvPr/>
        </p:nvSpPr>
        <p:spPr bwMode="auto">
          <a:xfrm>
            <a:off x="4051300" y="5961063"/>
            <a:ext cx="249238" cy="246062"/>
          </a:xfrm>
          <a:prstGeom prst="rect">
            <a:avLst/>
          </a:prstGeom>
          <a:noFill/>
          <a:ln w="9525">
            <a:noFill/>
            <a:miter lim="800000"/>
            <a:headEnd/>
            <a:tailEnd/>
          </a:ln>
        </p:spPr>
        <p:txBody>
          <a:bodyPr wrap="none">
            <a:spAutoFit/>
          </a:bodyPr>
          <a:lstStyle/>
          <a:p>
            <a:pPr algn="ctr"/>
            <a:r>
              <a:rPr lang="en-US" altLang="ko-KR" b="1"/>
              <a:t>9</a:t>
            </a:r>
            <a:endParaRPr lang="ko-KR" altLang="en-US" b="1"/>
          </a:p>
        </p:txBody>
      </p:sp>
      <p:sp>
        <p:nvSpPr>
          <p:cNvPr id="68625" name="직사각형 20"/>
          <p:cNvSpPr>
            <a:spLocks noChangeArrowheads="1"/>
          </p:cNvSpPr>
          <p:nvPr/>
        </p:nvSpPr>
        <p:spPr bwMode="auto">
          <a:xfrm>
            <a:off x="4498975" y="5961063"/>
            <a:ext cx="314325" cy="246062"/>
          </a:xfrm>
          <a:prstGeom prst="rect">
            <a:avLst/>
          </a:prstGeom>
          <a:noFill/>
          <a:ln w="9525">
            <a:noFill/>
            <a:miter lim="800000"/>
            <a:headEnd/>
            <a:tailEnd/>
          </a:ln>
        </p:spPr>
        <p:txBody>
          <a:bodyPr wrap="none">
            <a:spAutoFit/>
          </a:bodyPr>
          <a:lstStyle/>
          <a:p>
            <a:pPr algn="ctr"/>
            <a:r>
              <a:rPr lang="en-US" altLang="ko-KR" b="1"/>
              <a:t>10</a:t>
            </a:r>
            <a:endParaRPr lang="ko-KR" altLang="en-US" b="1"/>
          </a:p>
        </p:txBody>
      </p:sp>
      <p:sp>
        <p:nvSpPr>
          <p:cNvPr id="68626" name="직사각형 21"/>
          <p:cNvSpPr>
            <a:spLocks noChangeArrowheads="1"/>
          </p:cNvSpPr>
          <p:nvPr/>
        </p:nvSpPr>
        <p:spPr bwMode="auto">
          <a:xfrm>
            <a:off x="4948238" y="5961063"/>
            <a:ext cx="312737" cy="246062"/>
          </a:xfrm>
          <a:prstGeom prst="rect">
            <a:avLst/>
          </a:prstGeom>
          <a:noFill/>
          <a:ln w="9525">
            <a:noFill/>
            <a:miter lim="800000"/>
            <a:headEnd/>
            <a:tailEnd/>
          </a:ln>
        </p:spPr>
        <p:txBody>
          <a:bodyPr wrap="none">
            <a:spAutoFit/>
          </a:bodyPr>
          <a:lstStyle/>
          <a:p>
            <a:pPr algn="ctr"/>
            <a:r>
              <a:rPr lang="en-US" altLang="ko-KR" b="1"/>
              <a:t>16</a:t>
            </a:r>
            <a:endParaRPr lang="ko-KR" altLang="en-US" b="1"/>
          </a:p>
        </p:txBody>
      </p:sp>
      <p:sp>
        <p:nvSpPr>
          <p:cNvPr id="68627" name="직사각형 22"/>
          <p:cNvSpPr>
            <a:spLocks noChangeArrowheads="1"/>
          </p:cNvSpPr>
          <p:nvPr/>
        </p:nvSpPr>
        <p:spPr bwMode="auto">
          <a:xfrm>
            <a:off x="5395913" y="5961063"/>
            <a:ext cx="312737" cy="246062"/>
          </a:xfrm>
          <a:prstGeom prst="rect">
            <a:avLst/>
          </a:prstGeom>
          <a:noFill/>
          <a:ln w="9525">
            <a:noFill/>
            <a:miter lim="800000"/>
            <a:headEnd/>
            <a:tailEnd/>
          </a:ln>
        </p:spPr>
        <p:txBody>
          <a:bodyPr wrap="none">
            <a:spAutoFit/>
          </a:bodyPr>
          <a:lstStyle/>
          <a:p>
            <a:pPr algn="ctr"/>
            <a:r>
              <a:rPr lang="en-US" altLang="ko-KR" b="1"/>
              <a:t>17</a:t>
            </a:r>
            <a:endParaRPr lang="ko-KR" altLang="en-US" b="1"/>
          </a:p>
        </p:txBody>
      </p:sp>
      <p:cxnSp>
        <p:nvCxnSpPr>
          <p:cNvPr id="68628" name="직선 연결선 24"/>
          <p:cNvCxnSpPr>
            <a:cxnSpLocks noChangeShapeType="1"/>
          </p:cNvCxnSpPr>
          <p:nvPr/>
        </p:nvCxnSpPr>
        <p:spPr bwMode="auto">
          <a:xfrm>
            <a:off x="1323975" y="6386513"/>
            <a:ext cx="312738" cy="1587"/>
          </a:xfrm>
          <a:prstGeom prst="line">
            <a:avLst/>
          </a:prstGeom>
          <a:noFill/>
          <a:ln w="28575" algn="ctr">
            <a:solidFill>
              <a:srgbClr val="0070C0"/>
            </a:solidFill>
            <a:round/>
            <a:headEnd/>
            <a:tailEnd/>
          </a:ln>
        </p:spPr>
      </p:cxnSp>
      <p:sp>
        <p:nvSpPr>
          <p:cNvPr id="68629" name="직사각형 9"/>
          <p:cNvSpPr>
            <a:spLocks noChangeArrowheads="1"/>
          </p:cNvSpPr>
          <p:nvPr/>
        </p:nvSpPr>
        <p:spPr bwMode="auto">
          <a:xfrm>
            <a:off x="1608138" y="6270625"/>
            <a:ext cx="1331912" cy="215900"/>
          </a:xfrm>
          <a:prstGeom prst="rect">
            <a:avLst/>
          </a:prstGeom>
          <a:noFill/>
          <a:ln w="9525">
            <a:noFill/>
            <a:miter lim="800000"/>
            <a:headEnd/>
            <a:tailEnd/>
          </a:ln>
        </p:spPr>
        <p:txBody>
          <a:bodyPr wrap="none">
            <a:spAutoFit/>
          </a:bodyPr>
          <a:lstStyle/>
          <a:p>
            <a:pPr algn="ctr"/>
            <a:r>
              <a:rPr lang="en-US" altLang="ko-KR" sz="800"/>
              <a:t>Number of Visitors per Day</a:t>
            </a:r>
            <a:endParaRPr lang="ko-KR" altLang="ko-KR" sz="800"/>
          </a:p>
        </p:txBody>
      </p:sp>
      <p:cxnSp>
        <p:nvCxnSpPr>
          <p:cNvPr id="68630" name="직선 연결선 26"/>
          <p:cNvCxnSpPr>
            <a:cxnSpLocks noChangeShapeType="1"/>
          </p:cNvCxnSpPr>
          <p:nvPr/>
        </p:nvCxnSpPr>
        <p:spPr bwMode="auto">
          <a:xfrm>
            <a:off x="2968625" y="6386513"/>
            <a:ext cx="312738" cy="1587"/>
          </a:xfrm>
          <a:prstGeom prst="line">
            <a:avLst/>
          </a:prstGeom>
          <a:noFill/>
          <a:ln w="28575" algn="ctr">
            <a:solidFill>
              <a:srgbClr val="993300"/>
            </a:solidFill>
            <a:round/>
            <a:headEnd/>
            <a:tailEnd/>
          </a:ln>
        </p:spPr>
      </p:cxnSp>
      <p:sp>
        <p:nvSpPr>
          <p:cNvPr id="68631" name="직사각형 9"/>
          <p:cNvSpPr>
            <a:spLocks noChangeArrowheads="1"/>
          </p:cNvSpPr>
          <p:nvPr/>
        </p:nvSpPr>
        <p:spPr bwMode="auto">
          <a:xfrm>
            <a:off x="3252788" y="6270625"/>
            <a:ext cx="1000125" cy="215900"/>
          </a:xfrm>
          <a:prstGeom prst="rect">
            <a:avLst/>
          </a:prstGeom>
          <a:noFill/>
          <a:ln w="9525">
            <a:noFill/>
            <a:miter lim="800000"/>
            <a:headEnd/>
            <a:tailEnd/>
          </a:ln>
        </p:spPr>
        <p:txBody>
          <a:bodyPr wrap="none">
            <a:spAutoFit/>
          </a:bodyPr>
          <a:lstStyle/>
          <a:p>
            <a:pPr algn="ctr"/>
            <a:r>
              <a:rPr lang="en-US" altLang="ko-KR" sz="800"/>
              <a:t>Reservation Tickets</a:t>
            </a:r>
            <a:endParaRPr lang="ko-KR" altLang="ko-KR" sz="800"/>
          </a:p>
        </p:txBody>
      </p:sp>
      <p:cxnSp>
        <p:nvCxnSpPr>
          <p:cNvPr id="68632" name="직선 연결선 29"/>
          <p:cNvCxnSpPr>
            <a:cxnSpLocks noChangeShapeType="1"/>
          </p:cNvCxnSpPr>
          <p:nvPr/>
        </p:nvCxnSpPr>
        <p:spPr bwMode="auto">
          <a:xfrm>
            <a:off x="4252913" y="6386513"/>
            <a:ext cx="312737" cy="1587"/>
          </a:xfrm>
          <a:prstGeom prst="line">
            <a:avLst/>
          </a:prstGeom>
          <a:noFill/>
          <a:ln w="28575" algn="ctr">
            <a:solidFill>
              <a:srgbClr val="92D050"/>
            </a:solidFill>
            <a:round/>
            <a:headEnd/>
            <a:tailEnd/>
          </a:ln>
        </p:spPr>
      </p:cxnSp>
      <p:sp>
        <p:nvSpPr>
          <p:cNvPr id="68633" name="직사각형 9"/>
          <p:cNvSpPr>
            <a:spLocks noChangeArrowheads="1"/>
          </p:cNvSpPr>
          <p:nvPr/>
        </p:nvSpPr>
        <p:spPr bwMode="auto">
          <a:xfrm>
            <a:off x="4537075" y="6270625"/>
            <a:ext cx="1284288" cy="215900"/>
          </a:xfrm>
          <a:prstGeom prst="rect">
            <a:avLst/>
          </a:prstGeom>
          <a:noFill/>
          <a:ln w="9525">
            <a:noFill/>
            <a:miter lim="800000"/>
            <a:headEnd/>
            <a:tailEnd/>
          </a:ln>
        </p:spPr>
        <p:txBody>
          <a:bodyPr wrap="none">
            <a:spAutoFit/>
          </a:bodyPr>
          <a:lstStyle/>
          <a:p>
            <a:pPr algn="ctr"/>
            <a:r>
              <a:rPr lang="en-US" altLang="ko-KR" sz="800"/>
              <a:t>Tickets Purchased On-site </a:t>
            </a:r>
            <a:endParaRPr lang="ko-KR" altLang="ko-KR" sz="8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2"/>
          <p:cNvSpPr txBox="1">
            <a:spLocks noChangeArrowheads="1"/>
          </p:cNvSpPr>
          <p:nvPr/>
        </p:nvSpPr>
        <p:spPr bwMode="auto">
          <a:xfrm>
            <a:off x="620713" y="1065213"/>
            <a:ext cx="5183187" cy="2555875"/>
          </a:xfrm>
          <a:prstGeom prst="rect">
            <a:avLst/>
          </a:prstGeom>
          <a:noFill/>
          <a:ln w="9525">
            <a:noFill/>
            <a:miter lim="800000"/>
            <a:headEnd/>
            <a:tailEnd/>
          </a:ln>
        </p:spPr>
        <p:txBody>
          <a:bodyPr lIns="0" tIns="0" rIns="0" bIns="0">
            <a:spAutoFit/>
          </a:bodyPr>
          <a:lstStyle/>
          <a:p>
            <a:pPr>
              <a:lnSpc>
                <a:spcPct val="120000"/>
              </a:lnSpc>
            </a:pPr>
            <a:r>
              <a:rPr lang="en-US" altLang="ko-KR"/>
              <a:t>    Section 2. Analysis of visitors</a:t>
            </a:r>
            <a:endParaRPr lang="ko-KR" altLang="en-US"/>
          </a:p>
          <a:p>
            <a:pPr>
              <a:lnSpc>
                <a:spcPct val="120000"/>
              </a:lnSpc>
            </a:pPr>
            <a:r>
              <a:rPr lang="en-US" altLang="ko-KR"/>
              <a:t>                   1. The visitor market (pool)</a:t>
            </a:r>
            <a:endParaRPr lang="ko-KR" altLang="en-US"/>
          </a:p>
          <a:p>
            <a:pPr>
              <a:lnSpc>
                <a:spcPct val="120000"/>
              </a:lnSpc>
            </a:pPr>
            <a:r>
              <a:rPr lang="ko-KR" altLang="en-US"/>
              <a:t>                   </a:t>
            </a:r>
            <a:r>
              <a:rPr lang="en-US" altLang="ko-KR"/>
              <a:t>2. Analysis of the visit motivation</a:t>
            </a:r>
            <a:endParaRPr lang="ko-KR" altLang="en-US"/>
          </a:p>
          <a:p>
            <a:pPr>
              <a:lnSpc>
                <a:spcPct val="120000"/>
              </a:lnSpc>
            </a:pPr>
            <a:r>
              <a:rPr lang="ko-KR" altLang="en-US"/>
              <a:t>                   </a:t>
            </a:r>
            <a:r>
              <a:rPr lang="en-US" altLang="ko-KR"/>
              <a:t>3. Advertising mediums</a:t>
            </a:r>
          </a:p>
          <a:p>
            <a:pPr>
              <a:lnSpc>
                <a:spcPct val="120000"/>
              </a:lnSpc>
            </a:pPr>
            <a:r>
              <a:rPr lang="en-US" altLang="ko-KR"/>
              <a:t>                   4. Most effective advertising</a:t>
            </a:r>
            <a:r>
              <a:rPr lang="ko-KR" altLang="en-US"/>
              <a:t> </a:t>
            </a:r>
            <a:r>
              <a:rPr lang="en-US" altLang="ko-KR"/>
              <a:t>mediums </a:t>
            </a:r>
            <a:endParaRPr lang="ko-KR" altLang="en-US"/>
          </a:p>
          <a:p>
            <a:pPr>
              <a:lnSpc>
                <a:spcPct val="120000"/>
              </a:lnSpc>
            </a:pPr>
            <a:r>
              <a:rPr lang="ko-KR" altLang="en-US"/>
              <a:t>                   </a:t>
            </a:r>
            <a:r>
              <a:rPr lang="en-US" altLang="ko-KR"/>
              <a:t>5. Transportation system</a:t>
            </a:r>
            <a:endParaRPr lang="ko-KR" altLang="en-US"/>
          </a:p>
          <a:p>
            <a:pPr>
              <a:lnSpc>
                <a:spcPct val="120000"/>
              </a:lnSpc>
            </a:pPr>
            <a:r>
              <a:rPr lang="ko-KR" altLang="en-US"/>
              <a:t>                   </a:t>
            </a:r>
            <a:r>
              <a:rPr lang="en-US" altLang="ko-KR"/>
              <a:t>6. Departure times</a:t>
            </a:r>
            <a:endParaRPr lang="ko-KR" altLang="en-US"/>
          </a:p>
          <a:p>
            <a:pPr>
              <a:lnSpc>
                <a:spcPct val="120000"/>
              </a:lnSpc>
            </a:pPr>
            <a:r>
              <a:rPr lang="ko-KR" altLang="en-US"/>
              <a:t>                   </a:t>
            </a:r>
            <a:r>
              <a:rPr lang="en-US" altLang="ko-KR"/>
              <a:t>7. Time spent at the exhibition</a:t>
            </a:r>
            <a:endParaRPr lang="ko-KR" altLang="en-US"/>
          </a:p>
          <a:p>
            <a:pPr>
              <a:lnSpc>
                <a:spcPct val="120000"/>
              </a:lnSpc>
            </a:pPr>
            <a:r>
              <a:rPr lang="ko-KR" altLang="en-US"/>
              <a:t>                   </a:t>
            </a:r>
            <a:r>
              <a:rPr lang="en-US" altLang="ko-KR"/>
              <a:t>8. Arrival times</a:t>
            </a:r>
            <a:endParaRPr lang="ko-KR" altLang="en-US"/>
          </a:p>
          <a:p>
            <a:pPr>
              <a:lnSpc>
                <a:spcPct val="120000"/>
              </a:lnSpc>
            </a:pPr>
            <a:r>
              <a:rPr lang="ko-KR" altLang="en-US"/>
              <a:t>                   </a:t>
            </a:r>
            <a:r>
              <a:rPr lang="en-US" altLang="ko-KR"/>
              <a:t>9. Accommodation rate per region</a:t>
            </a:r>
          </a:p>
          <a:p>
            <a:pPr>
              <a:lnSpc>
                <a:spcPct val="120000"/>
              </a:lnSpc>
            </a:pPr>
            <a:r>
              <a:rPr lang="en-US" altLang="ko-KR"/>
              <a:t>                  10. Total time of stays</a:t>
            </a:r>
            <a:endParaRPr lang="ko-KR" altLang="en-US"/>
          </a:p>
          <a:p>
            <a:pPr>
              <a:lnSpc>
                <a:spcPct val="120000"/>
              </a:lnSpc>
            </a:pPr>
            <a:r>
              <a:rPr lang="en-US" altLang="ko-KR"/>
              <a:t>                  11. Type of accommodation for visitors</a:t>
            </a:r>
          </a:p>
          <a:p>
            <a:pPr>
              <a:lnSpc>
                <a:spcPct val="120000"/>
              </a:lnSpc>
            </a:pPr>
            <a:r>
              <a:rPr lang="en-US" altLang="ko-KR"/>
              <a:t>                  12. Analysis of joint (accompanied) visitations</a:t>
            </a:r>
          </a:p>
          <a:p>
            <a:pPr>
              <a:lnSpc>
                <a:spcPct val="120000"/>
              </a:lnSpc>
            </a:pPr>
            <a:r>
              <a:rPr lang="en-US" altLang="ko-KR"/>
              <a:t>                  13. Recognition of the exhibition period</a:t>
            </a:r>
            <a:endParaRPr lang="ko-KR" altLang="en-US"/>
          </a:p>
        </p:txBody>
      </p:sp>
      <p:sp>
        <p:nvSpPr>
          <p:cNvPr id="31746" name="Text Box 3"/>
          <p:cNvSpPr txBox="1">
            <a:spLocks noChangeArrowheads="1"/>
          </p:cNvSpPr>
          <p:nvPr/>
        </p:nvSpPr>
        <p:spPr bwMode="auto">
          <a:xfrm>
            <a:off x="620713" y="3800475"/>
            <a:ext cx="5183187" cy="5235575"/>
          </a:xfrm>
          <a:prstGeom prst="rect">
            <a:avLst/>
          </a:prstGeom>
          <a:noFill/>
          <a:ln w="9525">
            <a:noFill/>
            <a:miter lim="800000"/>
            <a:headEnd/>
            <a:tailEnd/>
          </a:ln>
        </p:spPr>
        <p:txBody>
          <a:bodyPr lIns="0" tIns="0" rIns="0" bIns="0">
            <a:spAutoFit/>
          </a:bodyPr>
          <a:lstStyle/>
          <a:p>
            <a:pPr>
              <a:lnSpc>
                <a:spcPct val="150000"/>
              </a:lnSpc>
            </a:pPr>
            <a:r>
              <a:rPr lang="en-US" altLang="ko-KR" sz="1200" b="1"/>
              <a:t>Chapter IV. Evaluation of Different Categories of the 2009 Korea Floritopia</a:t>
            </a:r>
            <a:endParaRPr lang="ko-KR" altLang="en-US" sz="1200" b="1"/>
          </a:p>
          <a:p>
            <a:pPr>
              <a:lnSpc>
                <a:spcPct val="130000"/>
              </a:lnSpc>
            </a:pPr>
            <a:r>
              <a:rPr lang="en-US" altLang="ko-KR"/>
              <a:t>    Section 1. Satisfaction Level of the Exhibition Program</a:t>
            </a:r>
            <a:endParaRPr lang="ko-KR" altLang="en-US"/>
          </a:p>
          <a:p>
            <a:pPr>
              <a:lnSpc>
                <a:spcPct val="130000"/>
              </a:lnSpc>
            </a:pPr>
            <a:r>
              <a:rPr lang="ko-KR" altLang="en-US"/>
              <a:t>                   </a:t>
            </a:r>
            <a:r>
              <a:rPr lang="en-US" altLang="ko-KR"/>
              <a:t>1. Satisfaction level for the Flower Symphony Hall</a:t>
            </a:r>
            <a:endParaRPr lang="ko-KR" altLang="en-US"/>
          </a:p>
          <a:p>
            <a:pPr>
              <a:lnSpc>
                <a:spcPct val="130000"/>
              </a:lnSpc>
            </a:pPr>
            <a:r>
              <a:rPr lang="ko-KR" altLang="en-US"/>
              <a:t>                   </a:t>
            </a:r>
            <a:r>
              <a:rPr lang="en-US" altLang="ko-KR"/>
              <a:t>2. Satisfaction level for the  Future Flower Hall</a:t>
            </a:r>
          </a:p>
          <a:p>
            <a:pPr>
              <a:lnSpc>
                <a:spcPct val="130000"/>
              </a:lnSpc>
            </a:pPr>
            <a:r>
              <a:rPr lang="en-US" altLang="ko-KR"/>
              <a:t>                   3. Satisfaction level for the Floral Interaction Hall</a:t>
            </a:r>
          </a:p>
          <a:p>
            <a:pPr>
              <a:lnSpc>
                <a:spcPct val="130000"/>
              </a:lnSpc>
            </a:pPr>
            <a:r>
              <a:rPr lang="en-US" altLang="ko-KR"/>
              <a:t>                   4. Satisfaction level for the Wild Flower Hall </a:t>
            </a:r>
          </a:p>
          <a:p>
            <a:pPr>
              <a:lnSpc>
                <a:spcPct val="130000"/>
              </a:lnSpc>
            </a:pPr>
            <a:r>
              <a:rPr lang="en-US" altLang="ko-KR"/>
              <a:t>                   5. Satisfaction level for the Floral Foods Hall</a:t>
            </a:r>
          </a:p>
          <a:p>
            <a:pPr>
              <a:lnSpc>
                <a:spcPct val="130000"/>
              </a:lnSpc>
            </a:pPr>
            <a:r>
              <a:rPr lang="en-US" altLang="ko-KR"/>
              <a:t>                   6. Satisfaction level for the Nonghyup Hall</a:t>
            </a:r>
          </a:p>
          <a:p>
            <a:pPr>
              <a:lnSpc>
                <a:spcPct val="130000"/>
              </a:lnSpc>
            </a:pPr>
            <a:r>
              <a:rPr lang="en-US" altLang="ko-KR"/>
              <a:t>                   7. The Most Memorable Exhibition Program</a:t>
            </a:r>
          </a:p>
          <a:p>
            <a:pPr>
              <a:lnSpc>
                <a:spcPct val="130000"/>
              </a:lnSpc>
            </a:pPr>
            <a:r>
              <a:rPr lang="en-US" altLang="ko-KR"/>
              <a:t>                   8. The Most Entertaining Exhibition Program</a:t>
            </a:r>
          </a:p>
          <a:p>
            <a:pPr>
              <a:lnSpc>
                <a:spcPct val="130000"/>
              </a:lnSpc>
            </a:pPr>
            <a:r>
              <a:rPr lang="en-US" altLang="ko-KR"/>
              <a:t>                   9. The Most Educational Exhibition Program</a:t>
            </a:r>
            <a:endParaRPr lang="ko-KR" altLang="en-US"/>
          </a:p>
          <a:p>
            <a:pPr>
              <a:lnSpc>
                <a:spcPct val="130000"/>
              </a:lnSpc>
            </a:pPr>
            <a:r>
              <a:rPr lang="en-US" altLang="ko-KR"/>
              <a:t>    Section 2.  Satisfaction Level of the Exhibition Event Programs </a:t>
            </a:r>
            <a:endParaRPr lang="ko-KR" altLang="en-US"/>
          </a:p>
          <a:p>
            <a:pPr>
              <a:lnSpc>
                <a:spcPct val="130000"/>
              </a:lnSpc>
            </a:pPr>
            <a:r>
              <a:rPr lang="ko-KR" altLang="en-US"/>
              <a:t>                   </a:t>
            </a:r>
            <a:r>
              <a:rPr lang="en-US" altLang="ko-KR"/>
              <a:t>1. Satisfaction level for the exhibition program</a:t>
            </a:r>
          </a:p>
          <a:p>
            <a:pPr>
              <a:lnSpc>
                <a:spcPct val="130000"/>
              </a:lnSpc>
            </a:pPr>
            <a:r>
              <a:rPr lang="en-US" altLang="ko-KR"/>
              <a:t>    Section 3. Satisfaction Level of the Exhibition Evaluation</a:t>
            </a:r>
          </a:p>
          <a:p>
            <a:pPr>
              <a:lnSpc>
                <a:spcPct val="130000"/>
              </a:lnSpc>
            </a:pPr>
            <a:r>
              <a:rPr lang="ko-KR" altLang="en-US"/>
              <a:t>                   </a:t>
            </a:r>
            <a:r>
              <a:rPr lang="en-US" altLang="ko-KR"/>
              <a:t>1. Accessibility of the exhibition location</a:t>
            </a:r>
            <a:endParaRPr lang="ko-KR" altLang="en-US"/>
          </a:p>
          <a:p>
            <a:pPr>
              <a:lnSpc>
                <a:spcPct val="130000"/>
              </a:lnSpc>
            </a:pPr>
            <a:r>
              <a:rPr lang="ko-KR" altLang="en-US"/>
              <a:t>                   </a:t>
            </a:r>
            <a:r>
              <a:rPr lang="en-US" altLang="ko-KR"/>
              <a:t>2. Accessibility among different exhibition halls</a:t>
            </a:r>
            <a:endParaRPr lang="ko-KR" altLang="en-US"/>
          </a:p>
          <a:p>
            <a:pPr>
              <a:lnSpc>
                <a:spcPct val="130000"/>
              </a:lnSpc>
            </a:pPr>
            <a:r>
              <a:rPr lang="ko-KR" altLang="en-US"/>
              <a:t>                   </a:t>
            </a:r>
            <a:r>
              <a:rPr lang="en-US" altLang="ko-KR"/>
              <a:t>3. Use of free shuttle buses</a:t>
            </a:r>
          </a:p>
          <a:p>
            <a:pPr>
              <a:lnSpc>
                <a:spcPct val="130000"/>
              </a:lnSpc>
            </a:pPr>
            <a:r>
              <a:rPr lang="ko-KR" altLang="en-US"/>
              <a:t>                   </a:t>
            </a:r>
            <a:r>
              <a:rPr lang="en-US" altLang="ko-KR"/>
              <a:t>4. Convenience levels</a:t>
            </a:r>
            <a:endParaRPr lang="ko-KR" altLang="en-US"/>
          </a:p>
          <a:p>
            <a:pPr>
              <a:lnSpc>
                <a:spcPct val="130000"/>
              </a:lnSpc>
            </a:pPr>
            <a:r>
              <a:rPr lang="ko-KR" altLang="en-US"/>
              <a:t>                   </a:t>
            </a:r>
            <a:r>
              <a:rPr lang="en-US" altLang="ko-KR"/>
              <a:t>5. Swiftness of entrance</a:t>
            </a:r>
          </a:p>
          <a:p>
            <a:pPr>
              <a:lnSpc>
                <a:spcPct val="130000"/>
              </a:lnSpc>
            </a:pPr>
            <a:r>
              <a:rPr lang="ko-KR" altLang="en-US"/>
              <a:t>                   </a:t>
            </a:r>
            <a:r>
              <a:rPr lang="en-US" altLang="ko-KR"/>
              <a:t>6. General structure of the exhibition and events</a:t>
            </a:r>
          </a:p>
          <a:p>
            <a:pPr>
              <a:lnSpc>
                <a:spcPct val="130000"/>
              </a:lnSpc>
            </a:pPr>
            <a:r>
              <a:rPr lang="ko-KR" altLang="en-US"/>
              <a:t>                   </a:t>
            </a:r>
            <a:r>
              <a:rPr lang="en-US" altLang="ko-KR"/>
              <a:t>7. Satisfaction level of the programs</a:t>
            </a:r>
          </a:p>
          <a:p>
            <a:pPr>
              <a:lnSpc>
                <a:spcPct val="130000"/>
              </a:lnSpc>
            </a:pPr>
            <a:r>
              <a:rPr lang="en-US" altLang="ko-KR"/>
              <a:t>                   8. Appropriateness of the events and performances in expressing the general</a:t>
            </a:r>
          </a:p>
          <a:p>
            <a:pPr>
              <a:lnSpc>
                <a:spcPct val="130000"/>
              </a:lnSpc>
            </a:pPr>
            <a:r>
              <a:rPr lang="en-US" altLang="ko-KR"/>
              <a:t>                       theme of the exhibition</a:t>
            </a:r>
          </a:p>
          <a:p>
            <a:pPr>
              <a:lnSpc>
                <a:spcPct val="130000"/>
              </a:lnSpc>
            </a:pPr>
            <a:r>
              <a:rPr lang="ko-KR" altLang="en-US"/>
              <a:t>                   </a:t>
            </a:r>
            <a:r>
              <a:rPr lang="en-US" altLang="ko-KR"/>
              <a:t>9. Composition of the performances</a:t>
            </a:r>
          </a:p>
          <a:p>
            <a:pPr>
              <a:lnSpc>
                <a:spcPct val="130000"/>
              </a:lnSpc>
            </a:pPr>
            <a:r>
              <a:rPr lang="ko-KR" altLang="en-US"/>
              <a:t>                  </a:t>
            </a:r>
            <a:r>
              <a:rPr lang="en-US" altLang="ko-KR"/>
              <a:t>10. Satisfaction level for the experience programs</a:t>
            </a:r>
          </a:p>
          <a:p>
            <a:pPr>
              <a:lnSpc>
                <a:spcPct val="130000"/>
              </a:lnSpc>
            </a:pPr>
            <a:r>
              <a:rPr lang="en-US" altLang="ko-KR"/>
              <a:t>                  11. Satisfaction level for information services</a:t>
            </a:r>
            <a:endParaRPr lang="ko-KR" altLang="en-US"/>
          </a:p>
        </p:txBody>
      </p:sp>
      <p:sp>
        <p:nvSpPr>
          <p:cNvPr id="31747" name="슬라이드 번호 개체 틀 3"/>
          <p:cNvSpPr>
            <a:spLocks noGrp="1"/>
          </p:cNvSpPr>
          <p:nvPr>
            <p:ph type="sldNum" sz="quarter" idx="12"/>
          </p:nvPr>
        </p:nvSpPr>
        <p:spPr>
          <a:noFill/>
        </p:spPr>
        <p:txBody>
          <a:bodyPr/>
          <a:lstStyle/>
          <a:p>
            <a:r>
              <a:rPr lang="en-US" altLang="ko-KR" smtClean="0"/>
              <a:t>3</a:t>
            </a:r>
          </a:p>
        </p:txBody>
      </p:sp>
      <p:sp>
        <p:nvSpPr>
          <p:cNvPr id="31748" name="TextBox 4"/>
          <p:cNvSpPr txBox="1">
            <a:spLocks noChangeArrowheads="1"/>
          </p:cNvSpPr>
          <p:nvPr/>
        </p:nvSpPr>
        <p:spPr bwMode="auto">
          <a:xfrm>
            <a:off x="6011863" y="1408113"/>
            <a:ext cx="357187"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48</a:t>
            </a:r>
            <a:endParaRPr lang="ko-KR" altLang="en-US" sz="800">
              <a:latin typeface="HY헤드라인M" pitchFamily="18" charset="-127"/>
            </a:endParaRPr>
          </a:p>
        </p:txBody>
      </p:sp>
      <p:sp>
        <p:nvSpPr>
          <p:cNvPr id="31749" name="TextBox 5"/>
          <p:cNvSpPr txBox="1">
            <a:spLocks noChangeArrowheads="1"/>
          </p:cNvSpPr>
          <p:nvPr/>
        </p:nvSpPr>
        <p:spPr bwMode="auto">
          <a:xfrm>
            <a:off x="6011863" y="1606550"/>
            <a:ext cx="357187"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49</a:t>
            </a:r>
            <a:endParaRPr lang="ko-KR" altLang="en-US" sz="800">
              <a:latin typeface="HY헤드라인M" pitchFamily="18" charset="-127"/>
            </a:endParaRPr>
          </a:p>
        </p:txBody>
      </p:sp>
      <p:sp>
        <p:nvSpPr>
          <p:cNvPr id="31750" name="TextBox 6"/>
          <p:cNvSpPr txBox="1">
            <a:spLocks noChangeArrowheads="1"/>
          </p:cNvSpPr>
          <p:nvPr/>
        </p:nvSpPr>
        <p:spPr bwMode="auto">
          <a:xfrm>
            <a:off x="6011863" y="1819275"/>
            <a:ext cx="357187"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49</a:t>
            </a:r>
            <a:endParaRPr lang="ko-KR" altLang="en-US" sz="800">
              <a:latin typeface="HY헤드라인M" pitchFamily="18" charset="-127"/>
            </a:endParaRPr>
          </a:p>
        </p:txBody>
      </p:sp>
      <p:sp>
        <p:nvSpPr>
          <p:cNvPr id="31751" name="TextBox 7"/>
          <p:cNvSpPr txBox="1">
            <a:spLocks noChangeArrowheads="1"/>
          </p:cNvSpPr>
          <p:nvPr/>
        </p:nvSpPr>
        <p:spPr bwMode="auto">
          <a:xfrm>
            <a:off x="6011863" y="1966913"/>
            <a:ext cx="357187"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50</a:t>
            </a:r>
            <a:endParaRPr lang="ko-KR" altLang="en-US" sz="800">
              <a:latin typeface="HY헤드라인M" pitchFamily="18" charset="-127"/>
            </a:endParaRPr>
          </a:p>
        </p:txBody>
      </p:sp>
      <p:sp>
        <p:nvSpPr>
          <p:cNvPr id="31752" name="TextBox 8"/>
          <p:cNvSpPr txBox="1">
            <a:spLocks noChangeArrowheads="1"/>
          </p:cNvSpPr>
          <p:nvPr/>
        </p:nvSpPr>
        <p:spPr bwMode="auto">
          <a:xfrm>
            <a:off x="6011863" y="2181225"/>
            <a:ext cx="357187"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50</a:t>
            </a:r>
            <a:endParaRPr lang="ko-KR" altLang="en-US" sz="800">
              <a:latin typeface="HY헤드라인M" pitchFamily="18" charset="-127"/>
            </a:endParaRPr>
          </a:p>
        </p:txBody>
      </p:sp>
      <p:sp>
        <p:nvSpPr>
          <p:cNvPr id="31753" name="TextBox 9"/>
          <p:cNvSpPr txBox="1">
            <a:spLocks noChangeArrowheads="1"/>
          </p:cNvSpPr>
          <p:nvPr/>
        </p:nvSpPr>
        <p:spPr bwMode="auto">
          <a:xfrm>
            <a:off x="6011863" y="2322513"/>
            <a:ext cx="357187"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50</a:t>
            </a:r>
            <a:endParaRPr lang="ko-KR" altLang="en-US" sz="800">
              <a:latin typeface="HY헤드라인M" pitchFamily="18" charset="-127"/>
            </a:endParaRPr>
          </a:p>
        </p:txBody>
      </p:sp>
      <p:sp>
        <p:nvSpPr>
          <p:cNvPr id="31754" name="TextBox 10"/>
          <p:cNvSpPr txBox="1">
            <a:spLocks noChangeArrowheads="1"/>
          </p:cNvSpPr>
          <p:nvPr/>
        </p:nvSpPr>
        <p:spPr bwMode="auto">
          <a:xfrm>
            <a:off x="6011863" y="2506663"/>
            <a:ext cx="357187"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51</a:t>
            </a:r>
            <a:endParaRPr lang="ko-KR" altLang="en-US" sz="800">
              <a:latin typeface="HY헤드라인M" pitchFamily="18" charset="-127"/>
            </a:endParaRPr>
          </a:p>
        </p:txBody>
      </p:sp>
      <p:sp>
        <p:nvSpPr>
          <p:cNvPr id="31755" name="TextBox 11"/>
          <p:cNvSpPr txBox="1">
            <a:spLocks noChangeArrowheads="1"/>
          </p:cNvSpPr>
          <p:nvPr/>
        </p:nvSpPr>
        <p:spPr bwMode="auto">
          <a:xfrm>
            <a:off x="6011863" y="2684463"/>
            <a:ext cx="357187" cy="214312"/>
          </a:xfrm>
          <a:prstGeom prst="rect">
            <a:avLst/>
          </a:prstGeom>
          <a:noFill/>
          <a:ln w="9525">
            <a:noFill/>
            <a:miter lim="800000"/>
            <a:headEnd/>
            <a:tailEnd/>
          </a:ln>
        </p:spPr>
        <p:txBody>
          <a:bodyPr>
            <a:spAutoFit/>
          </a:bodyPr>
          <a:lstStyle/>
          <a:p>
            <a:pPr algn="ctr"/>
            <a:r>
              <a:rPr lang="en-US" altLang="ko-KR" sz="800">
                <a:latin typeface="HY헤드라인M" pitchFamily="18" charset="-127"/>
              </a:rPr>
              <a:t>51</a:t>
            </a:r>
            <a:endParaRPr lang="ko-KR" altLang="en-US" sz="800">
              <a:latin typeface="HY헤드라인M" pitchFamily="18" charset="-127"/>
            </a:endParaRPr>
          </a:p>
        </p:txBody>
      </p:sp>
      <p:sp>
        <p:nvSpPr>
          <p:cNvPr id="31756" name="TextBox 12"/>
          <p:cNvSpPr txBox="1">
            <a:spLocks noChangeArrowheads="1"/>
          </p:cNvSpPr>
          <p:nvPr/>
        </p:nvSpPr>
        <p:spPr bwMode="auto">
          <a:xfrm>
            <a:off x="6011863" y="2900363"/>
            <a:ext cx="357187" cy="214312"/>
          </a:xfrm>
          <a:prstGeom prst="rect">
            <a:avLst/>
          </a:prstGeom>
          <a:noFill/>
          <a:ln w="9525">
            <a:noFill/>
            <a:miter lim="800000"/>
            <a:headEnd/>
            <a:tailEnd/>
          </a:ln>
        </p:spPr>
        <p:txBody>
          <a:bodyPr>
            <a:spAutoFit/>
          </a:bodyPr>
          <a:lstStyle/>
          <a:p>
            <a:pPr algn="ctr"/>
            <a:r>
              <a:rPr lang="en-US" altLang="ko-KR" sz="800">
                <a:latin typeface="HY헤드라인M" pitchFamily="18" charset="-127"/>
              </a:rPr>
              <a:t>52</a:t>
            </a:r>
            <a:endParaRPr lang="ko-KR" altLang="en-US" sz="800">
              <a:latin typeface="HY헤드라인M" pitchFamily="18" charset="-127"/>
            </a:endParaRPr>
          </a:p>
        </p:txBody>
      </p:sp>
      <p:sp>
        <p:nvSpPr>
          <p:cNvPr id="31757" name="TextBox 13"/>
          <p:cNvSpPr txBox="1">
            <a:spLocks noChangeArrowheads="1"/>
          </p:cNvSpPr>
          <p:nvPr/>
        </p:nvSpPr>
        <p:spPr bwMode="auto">
          <a:xfrm>
            <a:off x="5916613" y="3067050"/>
            <a:ext cx="466725" cy="214313"/>
          </a:xfrm>
          <a:prstGeom prst="rect">
            <a:avLst/>
          </a:prstGeom>
          <a:noFill/>
          <a:ln w="9525">
            <a:noFill/>
            <a:miter lim="800000"/>
            <a:headEnd/>
            <a:tailEnd/>
          </a:ln>
        </p:spPr>
        <p:txBody>
          <a:bodyPr>
            <a:spAutoFit/>
          </a:bodyPr>
          <a:lstStyle/>
          <a:p>
            <a:pPr algn="ctr"/>
            <a:r>
              <a:rPr lang="en-US" altLang="ko-KR" sz="800">
                <a:latin typeface="HY헤드라인M" pitchFamily="18" charset="-127"/>
              </a:rPr>
              <a:t>  52</a:t>
            </a:r>
            <a:endParaRPr lang="ko-KR" altLang="en-US" sz="800">
              <a:latin typeface="HY헤드라인M" pitchFamily="18" charset="-127"/>
            </a:endParaRPr>
          </a:p>
        </p:txBody>
      </p:sp>
      <p:sp>
        <p:nvSpPr>
          <p:cNvPr id="31758" name="TextBox 14"/>
          <p:cNvSpPr txBox="1">
            <a:spLocks noChangeArrowheads="1"/>
          </p:cNvSpPr>
          <p:nvPr/>
        </p:nvSpPr>
        <p:spPr bwMode="auto">
          <a:xfrm>
            <a:off x="5916613" y="3244850"/>
            <a:ext cx="479425" cy="214313"/>
          </a:xfrm>
          <a:prstGeom prst="rect">
            <a:avLst/>
          </a:prstGeom>
          <a:noFill/>
          <a:ln w="9525">
            <a:noFill/>
            <a:miter lim="800000"/>
            <a:headEnd/>
            <a:tailEnd/>
          </a:ln>
        </p:spPr>
        <p:txBody>
          <a:bodyPr>
            <a:spAutoFit/>
          </a:bodyPr>
          <a:lstStyle/>
          <a:p>
            <a:pPr algn="ctr"/>
            <a:r>
              <a:rPr lang="en-US" altLang="ko-KR" sz="800">
                <a:latin typeface="HY헤드라인M" pitchFamily="18" charset="-127"/>
              </a:rPr>
              <a:t>  52</a:t>
            </a:r>
            <a:endParaRPr lang="ko-KR" altLang="en-US" sz="800">
              <a:latin typeface="HY헤드라인M" pitchFamily="18" charset="-127"/>
            </a:endParaRPr>
          </a:p>
        </p:txBody>
      </p:sp>
      <p:sp>
        <p:nvSpPr>
          <p:cNvPr id="31759" name="TextBox 15"/>
          <p:cNvSpPr txBox="1">
            <a:spLocks noChangeArrowheads="1"/>
          </p:cNvSpPr>
          <p:nvPr/>
        </p:nvSpPr>
        <p:spPr bwMode="auto">
          <a:xfrm>
            <a:off x="5916613" y="3406775"/>
            <a:ext cx="479425" cy="214313"/>
          </a:xfrm>
          <a:prstGeom prst="rect">
            <a:avLst/>
          </a:prstGeom>
          <a:noFill/>
          <a:ln w="9525">
            <a:noFill/>
            <a:miter lim="800000"/>
            <a:headEnd/>
            <a:tailEnd/>
          </a:ln>
        </p:spPr>
        <p:txBody>
          <a:bodyPr>
            <a:spAutoFit/>
          </a:bodyPr>
          <a:lstStyle/>
          <a:p>
            <a:pPr algn="ctr"/>
            <a:r>
              <a:rPr lang="en-US" altLang="ko-KR" sz="800">
                <a:latin typeface="HY헤드라인M" pitchFamily="18" charset="-127"/>
              </a:rPr>
              <a:t>  53</a:t>
            </a:r>
            <a:endParaRPr lang="ko-KR" altLang="en-US" sz="800">
              <a:latin typeface="HY헤드라인M" pitchFamily="18" charset="-127"/>
            </a:endParaRPr>
          </a:p>
        </p:txBody>
      </p:sp>
      <p:sp>
        <p:nvSpPr>
          <p:cNvPr id="31760" name="TextBox 17"/>
          <p:cNvSpPr txBox="1">
            <a:spLocks noChangeArrowheads="1"/>
          </p:cNvSpPr>
          <p:nvPr/>
        </p:nvSpPr>
        <p:spPr bwMode="auto">
          <a:xfrm>
            <a:off x="5948363" y="3873500"/>
            <a:ext cx="479425"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54</a:t>
            </a:r>
            <a:endParaRPr lang="ko-KR" altLang="en-US" sz="800">
              <a:latin typeface="HY헤드라인M" pitchFamily="18" charset="-127"/>
            </a:endParaRPr>
          </a:p>
        </p:txBody>
      </p:sp>
      <p:sp>
        <p:nvSpPr>
          <p:cNvPr id="31761" name="TextBox 18"/>
          <p:cNvSpPr txBox="1">
            <a:spLocks noChangeArrowheads="1"/>
          </p:cNvSpPr>
          <p:nvPr/>
        </p:nvSpPr>
        <p:spPr bwMode="auto">
          <a:xfrm>
            <a:off x="5948363" y="4064000"/>
            <a:ext cx="479425"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55</a:t>
            </a:r>
            <a:endParaRPr lang="ko-KR" altLang="en-US" sz="800">
              <a:latin typeface="HY헤드라인M" pitchFamily="18" charset="-127"/>
            </a:endParaRPr>
          </a:p>
        </p:txBody>
      </p:sp>
      <p:sp>
        <p:nvSpPr>
          <p:cNvPr id="31762" name="TextBox 19"/>
          <p:cNvSpPr txBox="1">
            <a:spLocks noChangeArrowheads="1"/>
          </p:cNvSpPr>
          <p:nvPr/>
        </p:nvSpPr>
        <p:spPr bwMode="auto">
          <a:xfrm>
            <a:off x="5948363" y="4259263"/>
            <a:ext cx="479425"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55</a:t>
            </a:r>
            <a:endParaRPr lang="ko-KR" altLang="en-US" sz="800">
              <a:latin typeface="HY헤드라인M" pitchFamily="18" charset="-127"/>
            </a:endParaRPr>
          </a:p>
        </p:txBody>
      </p:sp>
      <p:sp>
        <p:nvSpPr>
          <p:cNvPr id="31763" name="TextBox 20"/>
          <p:cNvSpPr txBox="1">
            <a:spLocks noChangeArrowheads="1"/>
          </p:cNvSpPr>
          <p:nvPr/>
        </p:nvSpPr>
        <p:spPr bwMode="auto">
          <a:xfrm>
            <a:off x="5948363" y="4475163"/>
            <a:ext cx="479425"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56</a:t>
            </a:r>
            <a:endParaRPr lang="ko-KR" altLang="en-US" sz="800">
              <a:latin typeface="HY헤드라인M" pitchFamily="18" charset="-127"/>
            </a:endParaRPr>
          </a:p>
        </p:txBody>
      </p:sp>
      <p:sp>
        <p:nvSpPr>
          <p:cNvPr id="31764" name="TextBox 21"/>
          <p:cNvSpPr txBox="1">
            <a:spLocks noChangeArrowheads="1"/>
          </p:cNvSpPr>
          <p:nvPr/>
        </p:nvSpPr>
        <p:spPr bwMode="auto">
          <a:xfrm>
            <a:off x="5948363" y="4722813"/>
            <a:ext cx="479425"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57</a:t>
            </a:r>
            <a:endParaRPr lang="ko-KR" altLang="en-US" sz="800">
              <a:latin typeface="HY헤드라인M" pitchFamily="18" charset="-127"/>
            </a:endParaRPr>
          </a:p>
        </p:txBody>
      </p:sp>
      <p:sp>
        <p:nvSpPr>
          <p:cNvPr id="31765" name="TextBox 22"/>
          <p:cNvSpPr txBox="1">
            <a:spLocks noChangeArrowheads="1"/>
          </p:cNvSpPr>
          <p:nvPr/>
        </p:nvSpPr>
        <p:spPr bwMode="auto">
          <a:xfrm>
            <a:off x="5948363" y="4916488"/>
            <a:ext cx="479425"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58</a:t>
            </a:r>
            <a:endParaRPr lang="ko-KR" altLang="en-US" sz="800">
              <a:latin typeface="HY헤드라인M" pitchFamily="18" charset="-127"/>
            </a:endParaRPr>
          </a:p>
        </p:txBody>
      </p:sp>
      <p:sp>
        <p:nvSpPr>
          <p:cNvPr id="31766" name="TextBox 23"/>
          <p:cNvSpPr txBox="1">
            <a:spLocks noChangeArrowheads="1"/>
          </p:cNvSpPr>
          <p:nvPr/>
        </p:nvSpPr>
        <p:spPr bwMode="auto">
          <a:xfrm>
            <a:off x="5948363" y="5111750"/>
            <a:ext cx="479425"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58</a:t>
            </a:r>
            <a:endParaRPr lang="ko-KR" altLang="en-US" sz="800">
              <a:latin typeface="HY헤드라인M" pitchFamily="18" charset="-127"/>
            </a:endParaRPr>
          </a:p>
        </p:txBody>
      </p:sp>
      <p:sp>
        <p:nvSpPr>
          <p:cNvPr id="31767" name="TextBox 24"/>
          <p:cNvSpPr txBox="1">
            <a:spLocks noChangeArrowheads="1"/>
          </p:cNvSpPr>
          <p:nvPr/>
        </p:nvSpPr>
        <p:spPr bwMode="auto">
          <a:xfrm>
            <a:off x="5948363" y="5286375"/>
            <a:ext cx="479425"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59</a:t>
            </a:r>
            <a:endParaRPr lang="ko-KR" altLang="en-US" sz="800">
              <a:latin typeface="HY헤드라인M" pitchFamily="18" charset="-127"/>
            </a:endParaRPr>
          </a:p>
        </p:txBody>
      </p:sp>
      <p:sp>
        <p:nvSpPr>
          <p:cNvPr id="31768" name="TextBox 25"/>
          <p:cNvSpPr txBox="1">
            <a:spLocks noChangeArrowheads="1"/>
          </p:cNvSpPr>
          <p:nvPr/>
        </p:nvSpPr>
        <p:spPr bwMode="auto">
          <a:xfrm>
            <a:off x="5948363" y="5502275"/>
            <a:ext cx="479425"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60</a:t>
            </a:r>
            <a:endParaRPr lang="ko-KR" altLang="en-US" sz="800">
              <a:latin typeface="HY헤드라인M" pitchFamily="18" charset="-127"/>
            </a:endParaRPr>
          </a:p>
        </p:txBody>
      </p:sp>
      <p:sp>
        <p:nvSpPr>
          <p:cNvPr id="31769" name="TextBox 26"/>
          <p:cNvSpPr txBox="1">
            <a:spLocks noChangeArrowheads="1"/>
          </p:cNvSpPr>
          <p:nvPr/>
        </p:nvSpPr>
        <p:spPr bwMode="auto">
          <a:xfrm>
            <a:off x="5948363" y="5697538"/>
            <a:ext cx="479425"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61</a:t>
            </a:r>
            <a:endParaRPr lang="ko-KR" altLang="en-US" sz="800">
              <a:latin typeface="HY헤드라인M" pitchFamily="18" charset="-127"/>
            </a:endParaRPr>
          </a:p>
        </p:txBody>
      </p:sp>
      <p:sp>
        <p:nvSpPr>
          <p:cNvPr id="31770" name="TextBox 27"/>
          <p:cNvSpPr txBox="1">
            <a:spLocks noChangeArrowheads="1"/>
          </p:cNvSpPr>
          <p:nvPr/>
        </p:nvSpPr>
        <p:spPr bwMode="auto">
          <a:xfrm>
            <a:off x="5948363" y="5891213"/>
            <a:ext cx="479425"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62</a:t>
            </a:r>
            <a:endParaRPr lang="ko-KR" altLang="en-US" sz="800">
              <a:latin typeface="HY헤드라인M" pitchFamily="18" charset="-127"/>
            </a:endParaRPr>
          </a:p>
        </p:txBody>
      </p:sp>
      <p:sp>
        <p:nvSpPr>
          <p:cNvPr id="31771" name="TextBox 28"/>
          <p:cNvSpPr txBox="1">
            <a:spLocks noChangeArrowheads="1"/>
          </p:cNvSpPr>
          <p:nvPr/>
        </p:nvSpPr>
        <p:spPr bwMode="auto">
          <a:xfrm>
            <a:off x="5948363" y="6067425"/>
            <a:ext cx="479425" cy="214313"/>
          </a:xfrm>
          <a:prstGeom prst="rect">
            <a:avLst/>
          </a:prstGeom>
          <a:noFill/>
          <a:ln w="9525">
            <a:noFill/>
            <a:miter lim="800000"/>
            <a:headEnd/>
            <a:tailEnd/>
          </a:ln>
        </p:spPr>
        <p:txBody>
          <a:bodyPr>
            <a:spAutoFit/>
          </a:bodyPr>
          <a:lstStyle/>
          <a:p>
            <a:pPr algn="ctr"/>
            <a:r>
              <a:rPr lang="en-US" altLang="ko-KR" sz="800">
                <a:latin typeface="HY헤드라인M" pitchFamily="18" charset="-127"/>
              </a:rPr>
              <a:t>63</a:t>
            </a:r>
          </a:p>
        </p:txBody>
      </p:sp>
      <p:sp>
        <p:nvSpPr>
          <p:cNvPr id="31772" name="TextBox 29"/>
          <p:cNvSpPr txBox="1">
            <a:spLocks noChangeArrowheads="1"/>
          </p:cNvSpPr>
          <p:nvPr/>
        </p:nvSpPr>
        <p:spPr bwMode="auto">
          <a:xfrm>
            <a:off x="5948363" y="6477000"/>
            <a:ext cx="479425"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64</a:t>
            </a:r>
            <a:endParaRPr lang="ko-KR" altLang="en-US" sz="800">
              <a:latin typeface="HY헤드라인M" pitchFamily="18" charset="-127"/>
            </a:endParaRPr>
          </a:p>
        </p:txBody>
      </p:sp>
      <p:sp>
        <p:nvSpPr>
          <p:cNvPr id="31773" name="TextBox 30"/>
          <p:cNvSpPr txBox="1">
            <a:spLocks noChangeArrowheads="1"/>
          </p:cNvSpPr>
          <p:nvPr/>
        </p:nvSpPr>
        <p:spPr bwMode="auto">
          <a:xfrm>
            <a:off x="5948363" y="6670675"/>
            <a:ext cx="479425"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64</a:t>
            </a:r>
            <a:endParaRPr lang="ko-KR" altLang="en-US" sz="800">
              <a:latin typeface="HY헤드라인M" pitchFamily="18" charset="-127"/>
            </a:endParaRPr>
          </a:p>
        </p:txBody>
      </p:sp>
      <p:sp>
        <p:nvSpPr>
          <p:cNvPr id="31774" name="TextBox 31"/>
          <p:cNvSpPr txBox="1">
            <a:spLocks noChangeArrowheads="1"/>
          </p:cNvSpPr>
          <p:nvPr/>
        </p:nvSpPr>
        <p:spPr bwMode="auto">
          <a:xfrm>
            <a:off x="5948363" y="6865938"/>
            <a:ext cx="479425"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65</a:t>
            </a:r>
          </a:p>
        </p:txBody>
      </p:sp>
      <p:sp>
        <p:nvSpPr>
          <p:cNvPr id="31775" name="TextBox 32"/>
          <p:cNvSpPr txBox="1">
            <a:spLocks noChangeArrowheads="1"/>
          </p:cNvSpPr>
          <p:nvPr/>
        </p:nvSpPr>
        <p:spPr bwMode="auto">
          <a:xfrm>
            <a:off x="5948363" y="7061200"/>
            <a:ext cx="479425"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66</a:t>
            </a:r>
            <a:endParaRPr lang="ko-KR" altLang="en-US" sz="800">
              <a:latin typeface="HY헤드라인M" pitchFamily="18" charset="-127"/>
            </a:endParaRPr>
          </a:p>
        </p:txBody>
      </p:sp>
      <p:sp>
        <p:nvSpPr>
          <p:cNvPr id="31776" name="TextBox 33"/>
          <p:cNvSpPr txBox="1">
            <a:spLocks noChangeArrowheads="1"/>
          </p:cNvSpPr>
          <p:nvPr/>
        </p:nvSpPr>
        <p:spPr bwMode="auto">
          <a:xfrm>
            <a:off x="5948363" y="7253288"/>
            <a:ext cx="479425" cy="214312"/>
          </a:xfrm>
          <a:prstGeom prst="rect">
            <a:avLst/>
          </a:prstGeom>
          <a:noFill/>
          <a:ln w="9525">
            <a:noFill/>
            <a:miter lim="800000"/>
            <a:headEnd/>
            <a:tailEnd/>
          </a:ln>
        </p:spPr>
        <p:txBody>
          <a:bodyPr>
            <a:spAutoFit/>
          </a:bodyPr>
          <a:lstStyle/>
          <a:p>
            <a:pPr algn="ctr"/>
            <a:r>
              <a:rPr lang="en-US" altLang="ko-KR" sz="800">
                <a:latin typeface="HY헤드라인M" pitchFamily="18" charset="-127"/>
              </a:rPr>
              <a:t>67</a:t>
            </a:r>
            <a:endParaRPr lang="ko-KR" altLang="en-US" sz="800">
              <a:latin typeface="HY헤드라인M" pitchFamily="18" charset="-127"/>
            </a:endParaRPr>
          </a:p>
        </p:txBody>
      </p:sp>
      <p:sp>
        <p:nvSpPr>
          <p:cNvPr id="31777" name="TextBox 34"/>
          <p:cNvSpPr txBox="1">
            <a:spLocks noChangeArrowheads="1"/>
          </p:cNvSpPr>
          <p:nvPr/>
        </p:nvSpPr>
        <p:spPr bwMode="auto">
          <a:xfrm>
            <a:off x="5948363" y="7450138"/>
            <a:ext cx="479425" cy="214312"/>
          </a:xfrm>
          <a:prstGeom prst="rect">
            <a:avLst/>
          </a:prstGeom>
          <a:noFill/>
          <a:ln w="9525">
            <a:noFill/>
            <a:miter lim="800000"/>
            <a:headEnd/>
            <a:tailEnd/>
          </a:ln>
        </p:spPr>
        <p:txBody>
          <a:bodyPr>
            <a:spAutoFit/>
          </a:bodyPr>
          <a:lstStyle/>
          <a:p>
            <a:pPr algn="ctr"/>
            <a:r>
              <a:rPr lang="en-US" altLang="ko-KR" sz="800">
                <a:latin typeface="HY헤드라인M" pitchFamily="18" charset="-127"/>
              </a:rPr>
              <a:t>68</a:t>
            </a:r>
            <a:endParaRPr lang="ko-KR" altLang="en-US" sz="800">
              <a:latin typeface="HY헤드라인M" pitchFamily="18" charset="-127"/>
            </a:endParaRPr>
          </a:p>
        </p:txBody>
      </p:sp>
      <p:sp>
        <p:nvSpPr>
          <p:cNvPr id="31778" name="TextBox 35"/>
          <p:cNvSpPr txBox="1">
            <a:spLocks noChangeArrowheads="1"/>
          </p:cNvSpPr>
          <p:nvPr/>
        </p:nvSpPr>
        <p:spPr bwMode="auto">
          <a:xfrm>
            <a:off x="5948363" y="7643813"/>
            <a:ext cx="479425" cy="214312"/>
          </a:xfrm>
          <a:prstGeom prst="rect">
            <a:avLst/>
          </a:prstGeom>
          <a:noFill/>
          <a:ln w="9525">
            <a:noFill/>
            <a:miter lim="800000"/>
            <a:headEnd/>
            <a:tailEnd/>
          </a:ln>
        </p:spPr>
        <p:txBody>
          <a:bodyPr>
            <a:spAutoFit/>
          </a:bodyPr>
          <a:lstStyle/>
          <a:p>
            <a:pPr algn="ctr"/>
            <a:r>
              <a:rPr lang="en-US" altLang="ko-KR" sz="800">
                <a:latin typeface="HY헤드라인M" pitchFamily="18" charset="-127"/>
              </a:rPr>
              <a:t>69</a:t>
            </a:r>
            <a:endParaRPr lang="ko-KR" altLang="en-US" sz="800">
              <a:latin typeface="HY헤드라인M" pitchFamily="18" charset="-127"/>
            </a:endParaRPr>
          </a:p>
        </p:txBody>
      </p:sp>
      <p:sp>
        <p:nvSpPr>
          <p:cNvPr id="31779" name="TextBox 36"/>
          <p:cNvSpPr txBox="1">
            <a:spLocks noChangeArrowheads="1"/>
          </p:cNvSpPr>
          <p:nvPr/>
        </p:nvSpPr>
        <p:spPr bwMode="auto">
          <a:xfrm>
            <a:off x="5948363" y="7837488"/>
            <a:ext cx="479425" cy="214312"/>
          </a:xfrm>
          <a:prstGeom prst="rect">
            <a:avLst/>
          </a:prstGeom>
          <a:noFill/>
          <a:ln w="9525">
            <a:noFill/>
            <a:miter lim="800000"/>
            <a:headEnd/>
            <a:tailEnd/>
          </a:ln>
        </p:spPr>
        <p:txBody>
          <a:bodyPr>
            <a:spAutoFit/>
          </a:bodyPr>
          <a:lstStyle/>
          <a:p>
            <a:pPr algn="ctr"/>
            <a:r>
              <a:rPr lang="en-US" altLang="ko-KR" sz="800">
                <a:latin typeface="HY헤드라인M" pitchFamily="18" charset="-127"/>
              </a:rPr>
              <a:t>70</a:t>
            </a:r>
            <a:endParaRPr lang="ko-KR" altLang="en-US" sz="800">
              <a:latin typeface="HY헤드라인M" pitchFamily="18" charset="-127"/>
            </a:endParaRPr>
          </a:p>
        </p:txBody>
      </p:sp>
      <p:sp>
        <p:nvSpPr>
          <p:cNvPr id="31780" name="TextBox 37"/>
          <p:cNvSpPr txBox="1">
            <a:spLocks noChangeArrowheads="1"/>
          </p:cNvSpPr>
          <p:nvPr/>
        </p:nvSpPr>
        <p:spPr bwMode="auto">
          <a:xfrm>
            <a:off x="5948363" y="8229600"/>
            <a:ext cx="479425" cy="214313"/>
          </a:xfrm>
          <a:prstGeom prst="rect">
            <a:avLst/>
          </a:prstGeom>
          <a:noFill/>
          <a:ln w="9525">
            <a:noFill/>
            <a:miter lim="800000"/>
            <a:headEnd/>
            <a:tailEnd/>
          </a:ln>
        </p:spPr>
        <p:txBody>
          <a:bodyPr>
            <a:spAutoFit/>
          </a:bodyPr>
          <a:lstStyle/>
          <a:p>
            <a:pPr algn="ctr"/>
            <a:r>
              <a:rPr lang="en-US" altLang="ko-KR" sz="800">
                <a:latin typeface="HY헤드라인M" pitchFamily="18" charset="-127"/>
              </a:rPr>
              <a:t>71</a:t>
            </a:r>
            <a:endParaRPr lang="ko-KR" altLang="en-US" sz="800">
              <a:latin typeface="HY헤드라인M" pitchFamily="18" charset="-127"/>
            </a:endParaRPr>
          </a:p>
        </p:txBody>
      </p:sp>
      <p:sp>
        <p:nvSpPr>
          <p:cNvPr id="31781" name="TextBox 38"/>
          <p:cNvSpPr txBox="1">
            <a:spLocks noChangeArrowheads="1"/>
          </p:cNvSpPr>
          <p:nvPr/>
        </p:nvSpPr>
        <p:spPr bwMode="auto">
          <a:xfrm>
            <a:off x="5948363" y="8443913"/>
            <a:ext cx="479425" cy="214312"/>
          </a:xfrm>
          <a:prstGeom prst="rect">
            <a:avLst/>
          </a:prstGeom>
          <a:noFill/>
          <a:ln w="9525">
            <a:noFill/>
            <a:miter lim="800000"/>
            <a:headEnd/>
            <a:tailEnd/>
          </a:ln>
        </p:spPr>
        <p:txBody>
          <a:bodyPr>
            <a:spAutoFit/>
          </a:bodyPr>
          <a:lstStyle/>
          <a:p>
            <a:pPr algn="ctr"/>
            <a:r>
              <a:rPr lang="en-US" altLang="ko-KR" sz="800">
                <a:latin typeface="HY헤드라인M" pitchFamily="18" charset="-127"/>
              </a:rPr>
              <a:t>72</a:t>
            </a:r>
            <a:endParaRPr lang="ko-KR" altLang="en-US" sz="800">
              <a:latin typeface="HY헤드라인M" pitchFamily="18" charset="-127"/>
            </a:endParaRPr>
          </a:p>
        </p:txBody>
      </p:sp>
      <p:sp>
        <p:nvSpPr>
          <p:cNvPr id="31782" name="TextBox 39"/>
          <p:cNvSpPr txBox="1">
            <a:spLocks noChangeArrowheads="1"/>
          </p:cNvSpPr>
          <p:nvPr/>
        </p:nvSpPr>
        <p:spPr bwMode="auto">
          <a:xfrm>
            <a:off x="5949950" y="8659813"/>
            <a:ext cx="479425" cy="214312"/>
          </a:xfrm>
          <a:prstGeom prst="rect">
            <a:avLst/>
          </a:prstGeom>
          <a:noFill/>
          <a:ln w="9525">
            <a:noFill/>
            <a:miter lim="800000"/>
            <a:headEnd/>
            <a:tailEnd/>
          </a:ln>
        </p:spPr>
        <p:txBody>
          <a:bodyPr>
            <a:spAutoFit/>
          </a:bodyPr>
          <a:lstStyle/>
          <a:p>
            <a:pPr algn="ctr"/>
            <a:r>
              <a:rPr lang="en-US" altLang="ko-KR" sz="800">
                <a:latin typeface="HY헤드라인M" pitchFamily="18" charset="-127"/>
              </a:rPr>
              <a:t>73</a:t>
            </a:r>
            <a:endParaRPr lang="ko-KR" altLang="en-US" sz="800">
              <a:latin typeface="HY헤드라인M" pitchFamily="18" charset="-127"/>
            </a:endParaRPr>
          </a:p>
        </p:txBody>
      </p:sp>
      <p:sp>
        <p:nvSpPr>
          <p:cNvPr id="31783" name="TextBox 40"/>
          <p:cNvSpPr txBox="1">
            <a:spLocks noChangeArrowheads="1"/>
          </p:cNvSpPr>
          <p:nvPr/>
        </p:nvSpPr>
        <p:spPr bwMode="auto">
          <a:xfrm>
            <a:off x="5954713" y="8877300"/>
            <a:ext cx="454025" cy="214313"/>
          </a:xfrm>
          <a:prstGeom prst="rect">
            <a:avLst/>
          </a:prstGeom>
          <a:noFill/>
          <a:ln w="9525">
            <a:noFill/>
            <a:miter lim="800000"/>
            <a:headEnd/>
            <a:tailEnd/>
          </a:ln>
        </p:spPr>
        <p:txBody>
          <a:bodyPr>
            <a:spAutoFit/>
          </a:bodyPr>
          <a:lstStyle/>
          <a:p>
            <a:pPr algn="ctr"/>
            <a:r>
              <a:rPr lang="en-US" altLang="ko-KR" sz="800">
                <a:latin typeface="HY헤드라인M" pitchFamily="18" charset="-127"/>
              </a:rPr>
              <a:t>74</a:t>
            </a:r>
            <a:endParaRPr lang="ko-KR" altLang="en-US" sz="800">
              <a:latin typeface="HY헤드라인M" pitchFamily="18" charset="-127"/>
            </a:endParaRPr>
          </a:p>
        </p:txBody>
      </p:sp>
      <p:sp>
        <p:nvSpPr>
          <p:cNvPr id="31784" name="TextBox 42"/>
          <p:cNvSpPr txBox="1">
            <a:spLocks noChangeArrowheads="1"/>
          </p:cNvSpPr>
          <p:nvPr/>
        </p:nvSpPr>
        <p:spPr bwMode="auto">
          <a:xfrm>
            <a:off x="5948363" y="6281738"/>
            <a:ext cx="479425" cy="214312"/>
          </a:xfrm>
          <a:prstGeom prst="rect">
            <a:avLst/>
          </a:prstGeom>
          <a:noFill/>
          <a:ln w="9525">
            <a:noFill/>
            <a:miter lim="800000"/>
            <a:headEnd/>
            <a:tailEnd/>
          </a:ln>
        </p:spPr>
        <p:txBody>
          <a:bodyPr>
            <a:spAutoFit/>
          </a:bodyPr>
          <a:lstStyle/>
          <a:p>
            <a:pPr algn="ctr"/>
            <a:r>
              <a:rPr lang="en-US" altLang="ko-KR" sz="800">
                <a:latin typeface="HY헤드라인M" pitchFamily="18" charset="-127"/>
              </a:rPr>
              <a:t>63</a:t>
            </a:r>
            <a:endParaRPr lang="ko-KR" altLang="en-US" sz="800">
              <a:latin typeface="HY헤드라인M" pitchFamily="18" charset="-127"/>
            </a:endParaRPr>
          </a:p>
        </p:txBody>
      </p:sp>
      <p:cxnSp>
        <p:nvCxnSpPr>
          <p:cNvPr id="31785" name="직선 연결선 45"/>
          <p:cNvCxnSpPr>
            <a:cxnSpLocks noChangeShapeType="1"/>
          </p:cNvCxnSpPr>
          <p:nvPr/>
        </p:nvCxnSpPr>
        <p:spPr bwMode="auto">
          <a:xfrm>
            <a:off x="4143375" y="1514475"/>
            <a:ext cx="1879600" cy="1588"/>
          </a:xfrm>
          <a:prstGeom prst="line">
            <a:avLst/>
          </a:prstGeom>
          <a:noFill/>
          <a:ln w="9525" algn="ctr">
            <a:solidFill>
              <a:schemeClr val="tx1"/>
            </a:solidFill>
            <a:prstDash val="sysDot"/>
            <a:round/>
            <a:headEnd/>
            <a:tailEnd/>
          </a:ln>
        </p:spPr>
      </p:cxnSp>
      <p:cxnSp>
        <p:nvCxnSpPr>
          <p:cNvPr id="31786" name="직선 연결선 46"/>
          <p:cNvCxnSpPr>
            <a:cxnSpLocks noChangeShapeType="1"/>
          </p:cNvCxnSpPr>
          <p:nvPr/>
        </p:nvCxnSpPr>
        <p:spPr bwMode="auto">
          <a:xfrm>
            <a:off x="4144963" y="1712913"/>
            <a:ext cx="1879600" cy="1587"/>
          </a:xfrm>
          <a:prstGeom prst="line">
            <a:avLst/>
          </a:prstGeom>
          <a:noFill/>
          <a:ln w="9525" algn="ctr">
            <a:solidFill>
              <a:schemeClr val="tx1"/>
            </a:solidFill>
            <a:prstDash val="sysDot"/>
            <a:round/>
            <a:headEnd/>
            <a:tailEnd/>
          </a:ln>
        </p:spPr>
      </p:cxnSp>
      <p:cxnSp>
        <p:nvCxnSpPr>
          <p:cNvPr id="31787" name="직선 연결선 47"/>
          <p:cNvCxnSpPr>
            <a:cxnSpLocks noChangeShapeType="1"/>
          </p:cNvCxnSpPr>
          <p:nvPr/>
        </p:nvCxnSpPr>
        <p:spPr bwMode="auto">
          <a:xfrm>
            <a:off x="4162425" y="1927225"/>
            <a:ext cx="1879600" cy="1588"/>
          </a:xfrm>
          <a:prstGeom prst="line">
            <a:avLst/>
          </a:prstGeom>
          <a:noFill/>
          <a:ln w="9525" algn="ctr">
            <a:solidFill>
              <a:schemeClr val="tx1"/>
            </a:solidFill>
            <a:prstDash val="sysDot"/>
            <a:round/>
            <a:headEnd/>
            <a:tailEnd/>
          </a:ln>
        </p:spPr>
      </p:cxnSp>
      <p:cxnSp>
        <p:nvCxnSpPr>
          <p:cNvPr id="31788" name="직선 연결선 48"/>
          <p:cNvCxnSpPr>
            <a:cxnSpLocks noChangeShapeType="1"/>
          </p:cNvCxnSpPr>
          <p:nvPr/>
        </p:nvCxnSpPr>
        <p:spPr bwMode="auto">
          <a:xfrm>
            <a:off x="4144963" y="2074863"/>
            <a:ext cx="1879600" cy="1587"/>
          </a:xfrm>
          <a:prstGeom prst="line">
            <a:avLst/>
          </a:prstGeom>
          <a:noFill/>
          <a:ln w="9525" algn="ctr">
            <a:solidFill>
              <a:schemeClr val="tx1"/>
            </a:solidFill>
            <a:prstDash val="sysDot"/>
            <a:round/>
            <a:headEnd/>
            <a:tailEnd/>
          </a:ln>
        </p:spPr>
      </p:cxnSp>
      <p:cxnSp>
        <p:nvCxnSpPr>
          <p:cNvPr id="31789" name="직선 연결선 49"/>
          <p:cNvCxnSpPr>
            <a:cxnSpLocks noChangeShapeType="1"/>
          </p:cNvCxnSpPr>
          <p:nvPr/>
        </p:nvCxnSpPr>
        <p:spPr bwMode="auto">
          <a:xfrm>
            <a:off x="4149725" y="2287588"/>
            <a:ext cx="1879600" cy="1587"/>
          </a:xfrm>
          <a:prstGeom prst="line">
            <a:avLst/>
          </a:prstGeom>
          <a:noFill/>
          <a:ln w="9525" algn="ctr">
            <a:solidFill>
              <a:schemeClr val="tx1"/>
            </a:solidFill>
            <a:prstDash val="sysDot"/>
            <a:round/>
            <a:headEnd/>
            <a:tailEnd/>
          </a:ln>
        </p:spPr>
      </p:cxnSp>
      <p:cxnSp>
        <p:nvCxnSpPr>
          <p:cNvPr id="31790" name="직선 연결선 50"/>
          <p:cNvCxnSpPr>
            <a:cxnSpLocks noChangeShapeType="1"/>
          </p:cNvCxnSpPr>
          <p:nvPr/>
        </p:nvCxnSpPr>
        <p:spPr bwMode="auto">
          <a:xfrm>
            <a:off x="4144963" y="2430463"/>
            <a:ext cx="1879600" cy="1587"/>
          </a:xfrm>
          <a:prstGeom prst="line">
            <a:avLst/>
          </a:prstGeom>
          <a:noFill/>
          <a:ln w="9525" algn="ctr">
            <a:solidFill>
              <a:schemeClr val="tx1"/>
            </a:solidFill>
            <a:prstDash val="sysDot"/>
            <a:round/>
            <a:headEnd/>
            <a:tailEnd/>
          </a:ln>
        </p:spPr>
      </p:cxnSp>
      <p:cxnSp>
        <p:nvCxnSpPr>
          <p:cNvPr id="31791" name="직선 연결선 51"/>
          <p:cNvCxnSpPr>
            <a:cxnSpLocks noChangeShapeType="1"/>
          </p:cNvCxnSpPr>
          <p:nvPr/>
        </p:nvCxnSpPr>
        <p:spPr bwMode="auto">
          <a:xfrm>
            <a:off x="4144963" y="2614613"/>
            <a:ext cx="1879600" cy="1587"/>
          </a:xfrm>
          <a:prstGeom prst="line">
            <a:avLst/>
          </a:prstGeom>
          <a:noFill/>
          <a:ln w="9525" algn="ctr">
            <a:solidFill>
              <a:schemeClr val="tx1"/>
            </a:solidFill>
            <a:prstDash val="sysDot"/>
            <a:round/>
            <a:headEnd/>
            <a:tailEnd/>
          </a:ln>
        </p:spPr>
      </p:cxnSp>
      <p:cxnSp>
        <p:nvCxnSpPr>
          <p:cNvPr id="31792" name="직선 연결선 52"/>
          <p:cNvCxnSpPr>
            <a:cxnSpLocks noChangeShapeType="1"/>
          </p:cNvCxnSpPr>
          <p:nvPr/>
        </p:nvCxnSpPr>
        <p:spPr bwMode="auto">
          <a:xfrm>
            <a:off x="4149725" y="2805113"/>
            <a:ext cx="1879600" cy="1587"/>
          </a:xfrm>
          <a:prstGeom prst="line">
            <a:avLst/>
          </a:prstGeom>
          <a:noFill/>
          <a:ln w="9525" algn="ctr">
            <a:solidFill>
              <a:schemeClr val="tx1"/>
            </a:solidFill>
            <a:prstDash val="sysDot"/>
            <a:round/>
            <a:headEnd/>
            <a:tailEnd/>
          </a:ln>
        </p:spPr>
      </p:cxnSp>
      <p:cxnSp>
        <p:nvCxnSpPr>
          <p:cNvPr id="31793" name="직선 연결선 53"/>
          <p:cNvCxnSpPr>
            <a:cxnSpLocks noChangeShapeType="1"/>
          </p:cNvCxnSpPr>
          <p:nvPr/>
        </p:nvCxnSpPr>
        <p:spPr bwMode="auto">
          <a:xfrm>
            <a:off x="4144963" y="3006725"/>
            <a:ext cx="1879600" cy="1588"/>
          </a:xfrm>
          <a:prstGeom prst="line">
            <a:avLst/>
          </a:prstGeom>
          <a:noFill/>
          <a:ln w="9525" algn="ctr">
            <a:solidFill>
              <a:schemeClr val="tx1"/>
            </a:solidFill>
            <a:prstDash val="sysDot"/>
            <a:round/>
            <a:headEnd/>
            <a:tailEnd/>
          </a:ln>
        </p:spPr>
      </p:cxnSp>
      <p:cxnSp>
        <p:nvCxnSpPr>
          <p:cNvPr id="31794" name="직선 연결선 54"/>
          <p:cNvCxnSpPr>
            <a:cxnSpLocks noChangeShapeType="1"/>
          </p:cNvCxnSpPr>
          <p:nvPr/>
        </p:nvCxnSpPr>
        <p:spPr bwMode="auto">
          <a:xfrm>
            <a:off x="4144963" y="3173413"/>
            <a:ext cx="1879600" cy="1587"/>
          </a:xfrm>
          <a:prstGeom prst="line">
            <a:avLst/>
          </a:prstGeom>
          <a:noFill/>
          <a:ln w="9525" algn="ctr">
            <a:solidFill>
              <a:schemeClr val="tx1"/>
            </a:solidFill>
            <a:prstDash val="sysDot"/>
            <a:round/>
            <a:headEnd/>
            <a:tailEnd/>
          </a:ln>
        </p:spPr>
      </p:cxnSp>
      <p:cxnSp>
        <p:nvCxnSpPr>
          <p:cNvPr id="31795" name="직선 연결선 55"/>
          <p:cNvCxnSpPr>
            <a:cxnSpLocks noChangeShapeType="1"/>
          </p:cNvCxnSpPr>
          <p:nvPr/>
        </p:nvCxnSpPr>
        <p:spPr bwMode="auto">
          <a:xfrm>
            <a:off x="4144963" y="3351213"/>
            <a:ext cx="1879600" cy="1587"/>
          </a:xfrm>
          <a:prstGeom prst="line">
            <a:avLst/>
          </a:prstGeom>
          <a:noFill/>
          <a:ln w="9525" algn="ctr">
            <a:solidFill>
              <a:schemeClr val="tx1"/>
            </a:solidFill>
            <a:prstDash val="sysDot"/>
            <a:round/>
            <a:headEnd/>
            <a:tailEnd/>
          </a:ln>
        </p:spPr>
      </p:cxnSp>
      <p:cxnSp>
        <p:nvCxnSpPr>
          <p:cNvPr id="31796" name="직선 연결선 56"/>
          <p:cNvCxnSpPr>
            <a:cxnSpLocks noChangeShapeType="1"/>
          </p:cNvCxnSpPr>
          <p:nvPr/>
        </p:nvCxnSpPr>
        <p:spPr bwMode="auto">
          <a:xfrm>
            <a:off x="4143375" y="3533775"/>
            <a:ext cx="1881188" cy="1588"/>
          </a:xfrm>
          <a:prstGeom prst="line">
            <a:avLst/>
          </a:prstGeom>
          <a:noFill/>
          <a:ln w="9525" algn="ctr">
            <a:solidFill>
              <a:schemeClr val="tx1"/>
            </a:solidFill>
            <a:prstDash val="sysDot"/>
            <a:round/>
            <a:headEnd/>
            <a:tailEnd/>
          </a:ln>
        </p:spPr>
      </p:cxnSp>
      <p:cxnSp>
        <p:nvCxnSpPr>
          <p:cNvPr id="31797" name="직선 연결선 58"/>
          <p:cNvCxnSpPr>
            <a:cxnSpLocks noChangeShapeType="1"/>
          </p:cNvCxnSpPr>
          <p:nvPr/>
        </p:nvCxnSpPr>
        <p:spPr bwMode="auto">
          <a:xfrm>
            <a:off x="5734050" y="3992563"/>
            <a:ext cx="295275" cy="0"/>
          </a:xfrm>
          <a:prstGeom prst="line">
            <a:avLst/>
          </a:prstGeom>
          <a:noFill/>
          <a:ln w="9525" algn="ctr">
            <a:solidFill>
              <a:schemeClr val="tx1"/>
            </a:solidFill>
            <a:prstDash val="sysDot"/>
            <a:round/>
            <a:headEnd/>
            <a:tailEnd/>
          </a:ln>
        </p:spPr>
      </p:cxnSp>
      <p:cxnSp>
        <p:nvCxnSpPr>
          <p:cNvPr id="31798" name="직선 연결선 59"/>
          <p:cNvCxnSpPr>
            <a:cxnSpLocks noChangeShapeType="1"/>
          </p:cNvCxnSpPr>
          <p:nvPr/>
        </p:nvCxnSpPr>
        <p:spPr bwMode="auto">
          <a:xfrm>
            <a:off x="4143375" y="4165600"/>
            <a:ext cx="1879600" cy="1588"/>
          </a:xfrm>
          <a:prstGeom prst="line">
            <a:avLst/>
          </a:prstGeom>
          <a:noFill/>
          <a:ln w="9525" algn="ctr">
            <a:solidFill>
              <a:schemeClr val="tx1"/>
            </a:solidFill>
            <a:prstDash val="sysDot"/>
            <a:round/>
            <a:headEnd/>
            <a:tailEnd/>
          </a:ln>
        </p:spPr>
      </p:cxnSp>
      <p:cxnSp>
        <p:nvCxnSpPr>
          <p:cNvPr id="31799" name="직선 연결선 60"/>
          <p:cNvCxnSpPr>
            <a:cxnSpLocks noChangeShapeType="1"/>
          </p:cNvCxnSpPr>
          <p:nvPr/>
        </p:nvCxnSpPr>
        <p:spPr bwMode="auto">
          <a:xfrm>
            <a:off x="4162425" y="4384675"/>
            <a:ext cx="1879600" cy="1588"/>
          </a:xfrm>
          <a:prstGeom prst="line">
            <a:avLst/>
          </a:prstGeom>
          <a:noFill/>
          <a:ln w="9525" algn="ctr">
            <a:solidFill>
              <a:schemeClr val="tx1"/>
            </a:solidFill>
            <a:prstDash val="sysDot"/>
            <a:round/>
            <a:headEnd/>
            <a:tailEnd/>
          </a:ln>
        </p:spPr>
      </p:cxnSp>
      <p:cxnSp>
        <p:nvCxnSpPr>
          <p:cNvPr id="31800" name="직선 연결선 61"/>
          <p:cNvCxnSpPr>
            <a:cxnSpLocks noChangeShapeType="1"/>
          </p:cNvCxnSpPr>
          <p:nvPr/>
        </p:nvCxnSpPr>
        <p:spPr bwMode="auto">
          <a:xfrm>
            <a:off x="4143375" y="4592638"/>
            <a:ext cx="1879600" cy="1587"/>
          </a:xfrm>
          <a:prstGeom prst="line">
            <a:avLst/>
          </a:prstGeom>
          <a:noFill/>
          <a:ln w="9525" algn="ctr">
            <a:solidFill>
              <a:schemeClr val="tx1"/>
            </a:solidFill>
            <a:prstDash val="sysDot"/>
            <a:round/>
            <a:headEnd/>
            <a:tailEnd/>
          </a:ln>
        </p:spPr>
      </p:cxnSp>
      <p:cxnSp>
        <p:nvCxnSpPr>
          <p:cNvPr id="31801" name="직선 연결선 62"/>
          <p:cNvCxnSpPr>
            <a:cxnSpLocks noChangeShapeType="1"/>
          </p:cNvCxnSpPr>
          <p:nvPr/>
        </p:nvCxnSpPr>
        <p:spPr bwMode="auto">
          <a:xfrm>
            <a:off x="4162425" y="4830763"/>
            <a:ext cx="1879600" cy="1587"/>
          </a:xfrm>
          <a:prstGeom prst="line">
            <a:avLst/>
          </a:prstGeom>
          <a:noFill/>
          <a:ln w="9525" algn="ctr">
            <a:solidFill>
              <a:schemeClr val="tx1"/>
            </a:solidFill>
            <a:prstDash val="sysDot"/>
            <a:round/>
            <a:headEnd/>
            <a:tailEnd/>
          </a:ln>
        </p:spPr>
      </p:cxnSp>
      <p:cxnSp>
        <p:nvCxnSpPr>
          <p:cNvPr id="31802" name="직선 연결선 63"/>
          <p:cNvCxnSpPr>
            <a:cxnSpLocks noChangeShapeType="1"/>
          </p:cNvCxnSpPr>
          <p:nvPr/>
        </p:nvCxnSpPr>
        <p:spPr bwMode="auto">
          <a:xfrm>
            <a:off x="4162425" y="5024438"/>
            <a:ext cx="1879600" cy="1587"/>
          </a:xfrm>
          <a:prstGeom prst="line">
            <a:avLst/>
          </a:prstGeom>
          <a:noFill/>
          <a:ln w="9525" algn="ctr">
            <a:solidFill>
              <a:schemeClr val="tx1"/>
            </a:solidFill>
            <a:prstDash val="sysDot"/>
            <a:round/>
            <a:headEnd/>
            <a:tailEnd/>
          </a:ln>
        </p:spPr>
      </p:cxnSp>
      <p:cxnSp>
        <p:nvCxnSpPr>
          <p:cNvPr id="31803" name="직선 연결선 64"/>
          <p:cNvCxnSpPr>
            <a:cxnSpLocks noChangeShapeType="1"/>
          </p:cNvCxnSpPr>
          <p:nvPr/>
        </p:nvCxnSpPr>
        <p:spPr bwMode="auto">
          <a:xfrm>
            <a:off x="4162425" y="5218113"/>
            <a:ext cx="1879600" cy="1587"/>
          </a:xfrm>
          <a:prstGeom prst="line">
            <a:avLst/>
          </a:prstGeom>
          <a:noFill/>
          <a:ln w="9525" algn="ctr">
            <a:solidFill>
              <a:schemeClr val="tx1"/>
            </a:solidFill>
            <a:prstDash val="sysDot"/>
            <a:round/>
            <a:headEnd/>
            <a:tailEnd/>
          </a:ln>
        </p:spPr>
      </p:cxnSp>
      <p:cxnSp>
        <p:nvCxnSpPr>
          <p:cNvPr id="31804" name="직선 연결선 65"/>
          <p:cNvCxnSpPr>
            <a:cxnSpLocks noChangeShapeType="1"/>
          </p:cNvCxnSpPr>
          <p:nvPr/>
        </p:nvCxnSpPr>
        <p:spPr bwMode="auto">
          <a:xfrm>
            <a:off x="4160838" y="5414963"/>
            <a:ext cx="1881187" cy="1587"/>
          </a:xfrm>
          <a:prstGeom prst="line">
            <a:avLst/>
          </a:prstGeom>
          <a:noFill/>
          <a:ln w="9525" algn="ctr">
            <a:solidFill>
              <a:schemeClr val="tx1"/>
            </a:solidFill>
            <a:prstDash val="sysDot"/>
            <a:round/>
            <a:headEnd/>
            <a:tailEnd/>
          </a:ln>
        </p:spPr>
      </p:cxnSp>
      <p:cxnSp>
        <p:nvCxnSpPr>
          <p:cNvPr id="31805" name="직선 연결선 66"/>
          <p:cNvCxnSpPr>
            <a:cxnSpLocks noChangeShapeType="1"/>
          </p:cNvCxnSpPr>
          <p:nvPr/>
        </p:nvCxnSpPr>
        <p:spPr bwMode="auto">
          <a:xfrm>
            <a:off x="4160838" y="5610225"/>
            <a:ext cx="1881187" cy="1588"/>
          </a:xfrm>
          <a:prstGeom prst="line">
            <a:avLst/>
          </a:prstGeom>
          <a:noFill/>
          <a:ln w="9525" algn="ctr">
            <a:solidFill>
              <a:schemeClr val="tx1"/>
            </a:solidFill>
            <a:prstDash val="sysDot"/>
            <a:round/>
            <a:headEnd/>
            <a:tailEnd/>
          </a:ln>
        </p:spPr>
      </p:cxnSp>
      <p:cxnSp>
        <p:nvCxnSpPr>
          <p:cNvPr id="31806" name="직선 연결선 67"/>
          <p:cNvCxnSpPr>
            <a:cxnSpLocks noChangeShapeType="1"/>
          </p:cNvCxnSpPr>
          <p:nvPr/>
        </p:nvCxnSpPr>
        <p:spPr bwMode="auto">
          <a:xfrm>
            <a:off x="4160838" y="5803900"/>
            <a:ext cx="1881187" cy="1588"/>
          </a:xfrm>
          <a:prstGeom prst="line">
            <a:avLst/>
          </a:prstGeom>
          <a:noFill/>
          <a:ln w="9525" algn="ctr">
            <a:solidFill>
              <a:schemeClr val="tx1"/>
            </a:solidFill>
            <a:prstDash val="sysDot"/>
            <a:round/>
            <a:headEnd/>
            <a:tailEnd/>
          </a:ln>
        </p:spPr>
      </p:cxnSp>
      <p:cxnSp>
        <p:nvCxnSpPr>
          <p:cNvPr id="31807" name="직선 연결선 68"/>
          <p:cNvCxnSpPr>
            <a:cxnSpLocks noChangeShapeType="1"/>
          </p:cNvCxnSpPr>
          <p:nvPr/>
        </p:nvCxnSpPr>
        <p:spPr bwMode="auto">
          <a:xfrm>
            <a:off x="4162425" y="5999163"/>
            <a:ext cx="1879600" cy="1587"/>
          </a:xfrm>
          <a:prstGeom prst="line">
            <a:avLst/>
          </a:prstGeom>
          <a:noFill/>
          <a:ln w="9525" algn="ctr">
            <a:solidFill>
              <a:schemeClr val="tx1"/>
            </a:solidFill>
            <a:prstDash val="sysDot"/>
            <a:round/>
            <a:headEnd/>
            <a:tailEnd/>
          </a:ln>
        </p:spPr>
      </p:cxnSp>
      <p:cxnSp>
        <p:nvCxnSpPr>
          <p:cNvPr id="31808" name="직선 연결선 69"/>
          <p:cNvCxnSpPr>
            <a:cxnSpLocks noChangeShapeType="1"/>
          </p:cNvCxnSpPr>
          <p:nvPr/>
        </p:nvCxnSpPr>
        <p:spPr bwMode="auto">
          <a:xfrm>
            <a:off x="4162425" y="6194425"/>
            <a:ext cx="1879600" cy="1588"/>
          </a:xfrm>
          <a:prstGeom prst="line">
            <a:avLst/>
          </a:prstGeom>
          <a:noFill/>
          <a:ln w="9525" algn="ctr">
            <a:solidFill>
              <a:schemeClr val="tx1"/>
            </a:solidFill>
            <a:prstDash val="sysDot"/>
            <a:round/>
            <a:headEnd/>
            <a:tailEnd/>
          </a:ln>
        </p:spPr>
      </p:cxnSp>
      <p:cxnSp>
        <p:nvCxnSpPr>
          <p:cNvPr id="31809" name="직선 연결선 70"/>
          <p:cNvCxnSpPr>
            <a:cxnSpLocks noChangeShapeType="1"/>
          </p:cNvCxnSpPr>
          <p:nvPr/>
        </p:nvCxnSpPr>
        <p:spPr bwMode="auto">
          <a:xfrm>
            <a:off x="4162425" y="6388100"/>
            <a:ext cx="1879600" cy="1588"/>
          </a:xfrm>
          <a:prstGeom prst="line">
            <a:avLst/>
          </a:prstGeom>
          <a:noFill/>
          <a:ln w="9525" algn="ctr">
            <a:solidFill>
              <a:schemeClr val="tx1"/>
            </a:solidFill>
            <a:prstDash val="sysDot"/>
            <a:round/>
            <a:headEnd/>
            <a:tailEnd/>
          </a:ln>
        </p:spPr>
      </p:cxnSp>
      <p:cxnSp>
        <p:nvCxnSpPr>
          <p:cNvPr id="31810" name="직선 연결선 71"/>
          <p:cNvCxnSpPr>
            <a:cxnSpLocks noChangeShapeType="1"/>
          </p:cNvCxnSpPr>
          <p:nvPr/>
        </p:nvCxnSpPr>
        <p:spPr bwMode="auto">
          <a:xfrm>
            <a:off x="4162425" y="6583363"/>
            <a:ext cx="1879600" cy="1587"/>
          </a:xfrm>
          <a:prstGeom prst="line">
            <a:avLst/>
          </a:prstGeom>
          <a:noFill/>
          <a:ln w="9525" algn="ctr">
            <a:solidFill>
              <a:schemeClr val="tx1"/>
            </a:solidFill>
            <a:prstDash val="sysDot"/>
            <a:round/>
            <a:headEnd/>
            <a:tailEnd/>
          </a:ln>
        </p:spPr>
      </p:cxnSp>
      <p:cxnSp>
        <p:nvCxnSpPr>
          <p:cNvPr id="31811" name="직선 연결선 72"/>
          <p:cNvCxnSpPr>
            <a:cxnSpLocks noChangeShapeType="1"/>
          </p:cNvCxnSpPr>
          <p:nvPr/>
        </p:nvCxnSpPr>
        <p:spPr bwMode="auto">
          <a:xfrm>
            <a:off x="4162425" y="6777038"/>
            <a:ext cx="1879600" cy="1587"/>
          </a:xfrm>
          <a:prstGeom prst="line">
            <a:avLst/>
          </a:prstGeom>
          <a:noFill/>
          <a:ln w="9525" algn="ctr">
            <a:solidFill>
              <a:schemeClr val="tx1"/>
            </a:solidFill>
            <a:prstDash val="sysDot"/>
            <a:round/>
            <a:headEnd/>
            <a:tailEnd/>
          </a:ln>
        </p:spPr>
      </p:cxnSp>
      <p:cxnSp>
        <p:nvCxnSpPr>
          <p:cNvPr id="31812" name="직선 연결선 73"/>
          <p:cNvCxnSpPr>
            <a:cxnSpLocks noChangeShapeType="1"/>
          </p:cNvCxnSpPr>
          <p:nvPr/>
        </p:nvCxnSpPr>
        <p:spPr bwMode="auto">
          <a:xfrm>
            <a:off x="4162425" y="6972300"/>
            <a:ext cx="1879600" cy="1588"/>
          </a:xfrm>
          <a:prstGeom prst="line">
            <a:avLst/>
          </a:prstGeom>
          <a:noFill/>
          <a:ln w="9525" algn="ctr">
            <a:solidFill>
              <a:schemeClr val="tx1"/>
            </a:solidFill>
            <a:prstDash val="sysDot"/>
            <a:round/>
            <a:headEnd/>
            <a:tailEnd/>
          </a:ln>
        </p:spPr>
      </p:cxnSp>
      <p:cxnSp>
        <p:nvCxnSpPr>
          <p:cNvPr id="31813" name="직선 연결선 74"/>
          <p:cNvCxnSpPr>
            <a:cxnSpLocks noChangeShapeType="1"/>
          </p:cNvCxnSpPr>
          <p:nvPr/>
        </p:nvCxnSpPr>
        <p:spPr bwMode="auto">
          <a:xfrm>
            <a:off x="4162425" y="7167563"/>
            <a:ext cx="1879600" cy="1587"/>
          </a:xfrm>
          <a:prstGeom prst="line">
            <a:avLst/>
          </a:prstGeom>
          <a:noFill/>
          <a:ln w="9525" algn="ctr">
            <a:solidFill>
              <a:schemeClr val="tx1"/>
            </a:solidFill>
            <a:prstDash val="sysDot"/>
            <a:round/>
            <a:headEnd/>
            <a:tailEnd/>
          </a:ln>
        </p:spPr>
      </p:cxnSp>
      <p:cxnSp>
        <p:nvCxnSpPr>
          <p:cNvPr id="31814" name="직선 연결선 75"/>
          <p:cNvCxnSpPr>
            <a:cxnSpLocks noChangeShapeType="1"/>
          </p:cNvCxnSpPr>
          <p:nvPr/>
        </p:nvCxnSpPr>
        <p:spPr bwMode="auto">
          <a:xfrm>
            <a:off x="4162425" y="7361238"/>
            <a:ext cx="1879600" cy="1587"/>
          </a:xfrm>
          <a:prstGeom prst="line">
            <a:avLst/>
          </a:prstGeom>
          <a:noFill/>
          <a:ln w="9525" algn="ctr">
            <a:solidFill>
              <a:schemeClr val="tx1"/>
            </a:solidFill>
            <a:prstDash val="sysDot"/>
            <a:round/>
            <a:headEnd/>
            <a:tailEnd/>
          </a:ln>
        </p:spPr>
      </p:cxnSp>
      <p:cxnSp>
        <p:nvCxnSpPr>
          <p:cNvPr id="31815" name="직선 연결선 76"/>
          <p:cNvCxnSpPr>
            <a:cxnSpLocks noChangeShapeType="1"/>
          </p:cNvCxnSpPr>
          <p:nvPr/>
        </p:nvCxnSpPr>
        <p:spPr bwMode="auto">
          <a:xfrm>
            <a:off x="4162425" y="7556500"/>
            <a:ext cx="1879600" cy="1588"/>
          </a:xfrm>
          <a:prstGeom prst="line">
            <a:avLst/>
          </a:prstGeom>
          <a:noFill/>
          <a:ln w="9525" algn="ctr">
            <a:solidFill>
              <a:schemeClr val="tx1"/>
            </a:solidFill>
            <a:prstDash val="sysDot"/>
            <a:round/>
            <a:headEnd/>
            <a:tailEnd/>
          </a:ln>
        </p:spPr>
      </p:cxnSp>
      <p:cxnSp>
        <p:nvCxnSpPr>
          <p:cNvPr id="31816" name="직선 연결선 77"/>
          <p:cNvCxnSpPr>
            <a:cxnSpLocks noChangeShapeType="1"/>
          </p:cNvCxnSpPr>
          <p:nvPr/>
        </p:nvCxnSpPr>
        <p:spPr bwMode="auto">
          <a:xfrm>
            <a:off x="4162425" y="7751763"/>
            <a:ext cx="1879600" cy="1587"/>
          </a:xfrm>
          <a:prstGeom prst="line">
            <a:avLst/>
          </a:prstGeom>
          <a:noFill/>
          <a:ln w="9525" algn="ctr">
            <a:solidFill>
              <a:schemeClr val="tx1"/>
            </a:solidFill>
            <a:prstDash val="sysDot"/>
            <a:round/>
            <a:headEnd/>
            <a:tailEnd/>
          </a:ln>
        </p:spPr>
      </p:cxnSp>
      <p:cxnSp>
        <p:nvCxnSpPr>
          <p:cNvPr id="31817" name="직선 연결선 78"/>
          <p:cNvCxnSpPr>
            <a:cxnSpLocks noChangeShapeType="1"/>
          </p:cNvCxnSpPr>
          <p:nvPr/>
        </p:nvCxnSpPr>
        <p:spPr bwMode="auto">
          <a:xfrm>
            <a:off x="4162425" y="7945438"/>
            <a:ext cx="1879600" cy="1587"/>
          </a:xfrm>
          <a:prstGeom prst="line">
            <a:avLst/>
          </a:prstGeom>
          <a:noFill/>
          <a:ln w="9525" algn="ctr">
            <a:solidFill>
              <a:schemeClr val="tx1"/>
            </a:solidFill>
            <a:prstDash val="sysDot"/>
            <a:round/>
            <a:headEnd/>
            <a:tailEnd/>
          </a:ln>
        </p:spPr>
      </p:cxnSp>
      <p:cxnSp>
        <p:nvCxnSpPr>
          <p:cNvPr id="31818" name="직선 연결선 79"/>
          <p:cNvCxnSpPr>
            <a:cxnSpLocks noChangeShapeType="1"/>
          </p:cNvCxnSpPr>
          <p:nvPr/>
        </p:nvCxnSpPr>
        <p:spPr bwMode="auto">
          <a:xfrm>
            <a:off x="4149725" y="8337550"/>
            <a:ext cx="1892300" cy="0"/>
          </a:xfrm>
          <a:prstGeom prst="line">
            <a:avLst/>
          </a:prstGeom>
          <a:noFill/>
          <a:ln w="9525" algn="ctr">
            <a:solidFill>
              <a:schemeClr val="tx1"/>
            </a:solidFill>
            <a:prstDash val="sysDot"/>
            <a:round/>
            <a:headEnd/>
            <a:tailEnd/>
          </a:ln>
        </p:spPr>
      </p:cxnSp>
      <p:cxnSp>
        <p:nvCxnSpPr>
          <p:cNvPr id="31819" name="직선 연결선 80"/>
          <p:cNvCxnSpPr>
            <a:cxnSpLocks noChangeShapeType="1"/>
          </p:cNvCxnSpPr>
          <p:nvPr/>
        </p:nvCxnSpPr>
        <p:spPr bwMode="auto">
          <a:xfrm>
            <a:off x="4162425" y="8551863"/>
            <a:ext cx="1879600" cy="1587"/>
          </a:xfrm>
          <a:prstGeom prst="line">
            <a:avLst/>
          </a:prstGeom>
          <a:noFill/>
          <a:ln w="9525" algn="ctr">
            <a:solidFill>
              <a:schemeClr val="tx1"/>
            </a:solidFill>
            <a:prstDash val="sysDot"/>
            <a:round/>
            <a:headEnd/>
            <a:tailEnd/>
          </a:ln>
        </p:spPr>
      </p:cxnSp>
      <p:cxnSp>
        <p:nvCxnSpPr>
          <p:cNvPr id="31820" name="직선 연결선 81"/>
          <p:cNvCxnSpPr>
            <a:cxnSpLocks noChangeShapeType="1"/>
          </p:cNvCxnSpPr>
          <p:nvPr/>
        </p:nvCxnSpPr>
        <p:spPr bwMode="auto">
          <a:xfrm>
            <a:off x="4162425" y="8767763"/>
            <a:ext cx="1879600" cy="1587"/>
          </a:xfrm>
          <a:prstGeom prst="line">
            <a:avLst/>
          </a:prstGeom>
          <a:noFill/>
          <a:ln w="9525" algn="ctr">
            <a:solidFill>
              <a:schemeClr val="tx1"/>
            </a:solidFill>
            <a:prstDash val="sysDot"/>
            <a:round/>
            <a:headEnd/>
            <a:tailEnd/>
          </a:ln>
        </p:spPr>
      </p:cxnSp>
      <p:cxnSp>
        <p:nvCxnSpPr>
          <p:cNvPr id="31821" name="직선 연결선 82"/>
          <p:cNvCxnSpPr>
            <a:cxnSpLocks noChangeShapeType="1"/>
          </p:cNvCxnSpPr>
          <p:nvPr/>
        </p:nvCxnSpPr>
        <p:spPr bwMode="auto">
          <a:xfrm>
            <a:off x="4162425" y="8983663"/>
            <a:ext cx="1879600" cy="1587"/>
          </a:xfrm>
          <a:prstGeom prst="line">
            <a:avLst/>
          </a:prstGeom>
          <a:noFill/>
          <a:ln w="9525" algn="ctr">
            <a:solidFill>
              <a:schemeClr val="tx1"/>
            </a:solidFill>
            <a:prstDash val="sysDot"/>
            <a:round/>
            <a:headEnd/>
            <a:tailEnd/>
          </a:ln>
        </p:spPr>
      </p:cxnSp>
      <p:sp>
        <p:nvSpPr>
          <p:cNvPr id="31822" name="TextBox 35"/>
          <p:cNvSpPr txBox="1">
            <a:spLocks noChangeArrowheads="1"/>
          </p:cNvSpPr>
          <p:nvPr/>
        </p:nvSpPr>
        <p:spPr bwMode="auto">
          <a:xfrm>
            <a:off x="6011863" y="1100138"/>
            <a:ext cx="357187" cy="214312"/>
          </a:xfrm>
          <a:prstGeom prst="rect">
            <a:avLst/>
          </a:prstGeom>
          <a:noFill/>
          <a:ln w="9525">
            <a:noFill/>
            <a:miter lim="800000"/>
            <a:headEnd/>
            <a:tailEnd/>
          </a:ln>
        </p:spPr>
        <p:txBody>
          <a:bodyPr>
            <a:spAutoFit/>
          </a:bodyPr>
          <a:lstStyle/>
          <a:p>
            <a:pPr algn="ctr"/>
            <a:r>
              <a:rPr lang="en-US" altLang="ko-KR" sz="800">
                <a:latin typeface="HY헤드라인M" pitchFamily="18" charset="-127"/>
              </a:rPr>
              <a:t>48</a:t>
            </a:r>
            <a:endParaRPr lang="ko-KR" altLang="en-US" sz="800">
              <a:latin typeface="HY헤드라인M" pitchFamily="18" charset="-127"/>
            </a:endParaRPr>
          </a:p>
        </p:txBody>
      </p:sp>
      <p:sp>
        <p:nvSpPr>
          <p:cNvPr id="31823" name="TextBox 36"/>
          <p:cNvSpPr txBox="1">
            <a:spLocks noChangeArrowheads="1"/>
          </p:cNvSpPr>
          <p:nvPr/>
        </p:nvSpPr>
        <p:spPr bwMode="auto">
          <a:xfrm>
            <a:off x="6011863" y="1249363"/>
            <a:ext cx="357187" cy="214312"/>
          </a:xfrm>
          <a:prstGeom prst="rect">
            <a:avLst/>
          </a:prstGeom>
          <a:noFill/>
          <a:ln w="9525">
            <a:noFill/>
            <a:miter lim="800000"/>
            <a:headEnd/>
            <a:tailEnd/>
          </a:ln>
        </p:spPr>
        <p:txBody>
          <a:bodyPr>
            <a:spAutoFit/>
          </a:bodyPr>
          <a:lstStyle/>
          <a:p>
            <a:pPr algn="ctr"/>
            <a:r>
              <a:rPr lang="en-US" altLang="ko-KR" sz="800">
                <a:latin typeface="HY헤드라인M" pitchFamily="18" charset="-127"/>
              </a:rPr>
              <a:t>48</a:t>
            </a:r>
            <a:endParaRPr lang="ko-KR" altLang="en-US" sz="800">
              <a:latin typeface="HY헤드라인M" pitchFamily="18" charset="-127"/>
            </a:endParaRPr>
          </a:p>
        </p:txBody>
      </p:sp>
      <p:cxnSp>
        <p:nvCxnSpPr>
          <p:cNvPr id="31824" name="직선 연결선 70"/>
          <p:cNvCxnSpPr>
            <a:cxnSpLocks noChangeShapeType="1"/>
          </p:cNvCxnSpPr>
          <p:nvPr/>
        </p:nvCxnSpPr>
        <p:spPr bwMode="auto">
          <a:xfrm>
            <a:off x="4143375" y="1203325"/>
            <a:ext cx="1838325" cy="4763"/>
          </a:xfrm>
          <a:prstGeom prst="line">
            <a:avLst/>
          </a:prstGeom>
          <a:noFill/>
          <a:ln w="9525" algn="ctr">
            <a:solidFill>
              <a:schemeClr val="tx1"/>
            </a:solidFill>
            <a:prstDash val="sysDot"/>
            <a:round/>
            <a:headEnd/>
            <a:tailEnd/>
          </a:ln>
        </p:spPr>
      </p:cxnSp>
      <p:cxnSp>
        <p:nvCxnSpPr>
          <p:cNvPr id="31825" name="직선 연결선 71"/>
          <p:cNvCxnSpPr>
            <a:cxnSpLocks noChangeShapeType="1"/>
          </p:cNvCxnSpPr>
          <p:nvPr/>
        </p:nvCxnSpPr>
        <p:spPr bwMode="auto">
          <a:xfrm>
            <a:off x="4149725" y="1352550"/>
            <a:ext cx="1831975" cy="4763"/>
          </a:xfrm>
          <a:prstGeom prst="line">
            <a:avLst/>
          </a:prstGeom>
          <a:noFill/>
          <a:ln w="9525" algn="ctr">
            <a:solidFill>
              <a:schemeClr val="tx1"/>
            </a:solidFill>
            <a:prstDash val="sysDot"/>
            <a:round/>
            <a:headEnd/>
            <a:tailEnd/>
          </a:ln>
        </p:spPr>
      </p:cxn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차트 11"/>
          <p:cNvGraphicFramePr/>
          <p:nvPr/>
        </p:nvGraphicFramePr>
        <p:xfrm>
          <a:off x="1000109" y="6274845"/>
          <a:ext cx="5072098" cy="3023221"/>
        </p:xfrm>
        <a:graphic>
          <a:graphicData uri="http://schemas.openxmlformats.org/drawingml/2006/chart">
            <c:chart xmlns:c="http://schemas.openxmlformats.org/drawingml/2006/chart" xmlns:r="http://schemas.openxmlformats.org/officeDocument/2006/relationships" r:id="rId2"/>
          </a:graphicData>
        </a:graphic>
      </p:graphicFrame>
      <p:sp>
        <p:nvSpPr>
          <p:cNvPr id="5" name="직사각형 4"/>
          <p:cNvSpPr/>
          <p:nvPr/>
        </p:nvSpPr>
        <p:spPr bwMode="auto">
          <a:xfrm>
            <a:off x="1125538" y="1281113"/>
            <a:ext cx="4822825" cy="631825"/>
          </a:xfrm>
          <a:prstGeom prst="rect">
            <a:avLst/>
          </a:prstGeom>
          <a:solidFill>
            <a:schemeClr val="bg1">
              <a:lumMod val="85000"/>
            </a:schemeClr>
          </a:solidFill>
          <a:ln w="9525" cap="flat" cmpd="sng" algn="ctr">
            <a:solidFill>
              <a:srgbClr val="000000"/>
            </a:solidFill>
            <a:prstDash val="solid"/>
            <a:round/>
            <a:headEnd type="none" w="med" len="med"/>
            <a:tailEnd type="none" w="med" len="med"/>
          </a:ln>
          <a:effectLst/>
        </p:spPr>
        <p:txBody>
          <a:bodyPr lIns="0" tIns="0" rIns="0" bIns="0" anchor="ctr"/>
          <a:lstStyle/>
          <a:p>
            <a:pPr marL="809625">
              <a:defRPr/>
            </a:pPr>
            <a:r>
              <a:rPr lang="en-US" altLang="ko-KR" sz="1400" b="1"/>
              <a:t>Reconfirming the International Quality of the 2009 Korea Floritopia</a:t>
            </a:r>
            <a:endParaRPr lang="ko-KR" altLang="en-US" sz="1400" b="1"/>
          </a:p>
        </p:txBody>
      </p:sp>
      <p:sp>
        <p:nvSpPr>
          <p:cNvPr id="69635" name="직사각형 4"/>
          <p:cNvSpPr>
            <a:spLocks noChangeArrowheads="1"/>
          </p:cNvSpPr>
          <p:nvPr/>
        </p:nvSpPr>
        <p:spPr bwMode="auto">
          <a:xfrm>
            <a:off x="638175" y="1436688"/>
            <a:ext cx="1117600" cy="347662"/>
          </a:xfrm>
          <a:prstGeom prst="rect">
            <a:avLst/>
          </a:prstGeom>
          <a:solidFill>
            <a:schemeClr val="tx1"/>
          </a:solidFill>
          <a:ln w="9525" algn="ctr">
            <a:solidFill>
              <a:srgbClr val="000000"/>
            </a:solidFill>
            <a:round/>
            <a:headEnd/>
            <a:tailEnd/>
          </a:ln>
        </p:spPr>
        <p:txBody>
          <a:bodyPr lIns="0" tIns="0" rIns="0" bIns="0" anchor="ctr"/>
          <a:lstStyle/>
          <a:p>
            <a:pPr algn="ctr"/>
            <a:r>
              <a:rPr lang="en-US" altLang="ko-KR" b="1">
                <a:solidFill>
                  <a:schemeClr val="bg1"/>
                </a:solidFill>
              </a:rPr>
              <a:t>Major Accomplishment</a:t>
            </a:r>
            <a:r>
              <a:rPr lang="ko-KR" altLang="en-US" b="1">
                <a:solidFill>
                  <a:schemeClr val="bg1"/>
                </a:solidFill>
              </a:rPr>
              <a:t> </a:t>
            </a:r>
            <a:r>
              <a:rPr lang="en-US" altLang="ko-KR" b="1">
                <a:solidFill>
                  <a:schemeClr val="bg1"/>
                </a:solidFill>
              </a:rPr>
              <a:t>12</a:t>
            </a:r>
            <a:endParaRPr lang="ko-KR" altLang="en-US" b="1">
              <a:solidFill>
                <a:schemeClr val="bg1"/>
              </a:solidFill>
            </a:endParaRPr>
          </a:p>
        </p:txBody>
      </p:sp>
      <p:sp>
        <p:nvSpPr>
          <p:cNvPr id="69636" name="Text Box 46"/>
          <p:cNvSpPr txBox="1">
            <a:spLocks noChangeArrowheads="1"/>
          </p:cNvSpPr>
          <p:nvPr/>
        </p:nvSpPr>
        <p:spPr bwMode="auto">
          <a:xfrm>
            <a:off x="1257300" y="2263775"/>
            <a:ext cx="4600575" cy="1825625"/>
          </a:xfrm>
          <a:prstGeom prst="rect">
            <a:avLst/>
          </a:prstGeom>
          <a:noFill/>
          <a:ln w="9525">
            <a:noFill/>
            <a:miter lim="800000"/>
            <a:headEnd/>
            <a:tailEnd/>
          </a:ln>
        </p:spPr>
        <p:txBody>
          <a:bodyPr lIns="0" tIns="0" rIns="0" bIns="0">
            <a:spAutoFit/>
          </a:bodyPr>
          <a:lstStyle/>
          <a:p>
            <a:pPr marL="85725" indent="-85725" algn="just">
              <a:lnSpc>
                <a:spcPct val="120000"/>
              </a:lnSpc>
            </a:pPr>
            <a:r>
              <a:rPr lang="ko-KR" altLang="en-US"/>
              <a:t> ○ </a:t>
            </a:r>
            <a:r>
              <a:rPr lang="en-US" altLang="ko-KR"/>
              <a:t>Visits by domestic and foreign figures and organization for benchmarking purposes</a:t>
            </a:r>
            <a:endParaRPr lang="ko-KR" altLang="en-US"/>
          </a:p>
          <a:p>
            <a:pPr marL="85725" indent="-85725" algn="just">
              <a:lnSpc>
                <a:spcPct val="120000"/>
              </a:lnSpc>
            </a:pPr>
            <a:r>
              <a:rPr lang="ko-KR" altLang="en-US"/>
              <a:t>     </a:t>
            </a:r>
            <a:r>
              <a:rPr lang="en-US" altLang="ko-KR"/>
              <a:t>- Foreign: approximately 100 people from China, Taiwan, Japan, etc.</a:t>
            </a:r>
            <a:r>
              <a:rPr lang="ko-KR" altLang="en-US"/>
              <a:t> </a:t>
            </a:r>
          </a:p>
          <a:p>
            <a:pPr marL="85725" indent="-85725" algn="just">
              <a:lnSpc>
                <a:spcPct val="120000"/>
              </a:lnSpc>
            </a:pPr>
            <a:r>
              <a:rPr lang="ko-KR" altLang="en-US"/>
              <a:t>        </a:t>
            </a:r>
            <a:r>
              <a:rPr lang="en-US" altLang="ko-KR"/>
              <a:t>※ Key Figures: Deputy Mayor from Shizuoka (Japan) and Jilin (China), etc.</a:t>
            </a:r>
            <a:r>
              <a:rPr lang="ko-KR" altLang="en-US"/>
              <a:t> </a:t>
            </a:r>
          </a:p>
          <a:p>
            <a:pPr marL="85725" indent="-85725" algn="just">
              <a:lnSpc>
                <a:spcPct val="120000"/>
              </a:lnSpc>
            </a:pPr>
            <a:r>
              <a:rPr lang="ko-KR" altLang="en-US"/>
              <a:t>     </a:t>
            </a:r>
            <a:r>
              <a:rPr lang="en-US" altLang="ko-KR"/>
              <a:t>- Domestic</a:t>
            </a:r>
            <a:r>
              <a:rPr lang="ko-KR" altLang="en-US"/>
              <a:t> </a:t>
            </a:r>
            <a:r>
              <a:rPr lang="en-US" altLang="ko-KR"/>
              <a:t>: Officials from the Cheonan Well-Being Expo, Jeonnam Suncheon Garden </a:t>
            </a:r>
          </a:p>
          <a:p>
            <a:pPr marL="85725" indent="-85725" algn="just">
              <a:lnSpc>
                <a:spcPct val="120000"/>
              </a:lnSpc>
            </a:pPr>
            <a:r>
              <a:rPr lang="en-US" altLang="ko-KR"/>
              <a:t>       Exhibition, Global Fair &amp; Festival 2009 Incheon had permanent booths during the    </a:t>
            </a:r>
          </a:p>
          <a:p>
            <a:pPr marL="85725" indent="-85725" algn="just">
              <a:lnSpc>
                <a:spcPct val="120000"/>
              </a:lnSpc>
            </a:pPr>
            <a:r>
              <a:rPr lang="en-US" altLang="ko-KR"/>
              <a:t>       Exhibition</a:t>
            </a:r>
            <a:endParaRPr lang="ko-KR" altLang="en-US"/>
          </a:p>
          <a:p>
            <a:pPr marL="85725" indent="-85725" algn="just">
              <a:lnSpc>
                <a:spcPct val="120000"/>
              </a:lnSpc>
            </a:pPr>
            <a:r>
              <a:rPr lang="ko-KR" altLang="en-US"/>
              <a:t>  ○ </a:t>
            </a:r>
            <a:r>
              <a:rPr lang="en-US" altLang="ko-KR"/>
              <a:t>Foreign Participating Corporations</a:t>
            </a:r>
            <a:r>
              <a:rPr lang="ko-KR" altLang="en-US"/>
              <a:t> → </a:t>
            </a:r>
            <a:r>
              <a:rPr lang="en-US" altLang="ko-KR"/>
              <a:t>Providing full services through the entire time  </a:t>
            </a:r>
          </a:p>
          <a:p>
            <a:pPr marL="85725" indent="-85725" algn="just">
              <a:lnSpc>
                <a:spcPct val="120000"/>
              </a:lnSpc>
            </a:pPr>
            <a:r>
              <a:rPr lang="en-US" altLang="ko-KR"/>
              <a:t>       of stay</a:t>
            </a:r>
          </a:p>
          <a:p>
            <a:pPr marL="85725" indent="-85725" algn="just">
              <a:lnSpc>
                <a:spcPct val="120000"/>
              </a:lnSpc>
            </a:pPr>
            <a:r>
              <a:rPr lang="ko-KR" altLang="en-US"/>
              <a:t>  ○ </a:t>
            </a:r>
            <a:r>
              <a:rPr lang="en-US" altLang="ko-KR"/>
              <a:t>Hosting of a Korea-The Netherlands Floral Symphony</a:t>
            </a:r>
            <a:r>
              <a:rPr lang="ko-KR" altLang="en-US"/>
              <a:t> </a:t>
            </a:r>
            <a:r>
              <a:rPr lang="en-US" altLang="ko-KR"/>
              <a:t>(April 25, 400</a:t>
            </a:r>
            <a:r>
              <a:rPr lang="ko-KR" altLang="en-US"/>
              <a:t> </a:t>
            </a:r>
            <a:r>
              <a:rPr lang="en-US" altLang="ko-KR"/>
              <a:t>participants) </a:t>
            </a:r>
          </a:p>
          <a:p>
            <a:pPr marL="85725" indent="-85725" algn="just">
              <a:lnSpc>
                <a:spcPct val="120000"/>
              </a:lnSpc>
            </a:pPr>
            <a:r>
              <a:rPr lang="ko-KR" altLang="en-US"/>
              <a:t>  ○ </a:t>
            </a:r>
            <a:r>
              <a:rPr lang="en-US" altLang="ko-KR"/>
              <a:t>Total signed floral export contracts during the exhibition</a:t>
            </a:r>
            <a:r>
              <a:rPr lang="ko-KR" altLang="en-US"/>
              <a:t> </a:t>
            </a:r>
            <a:r>
              <a:rPr lang="en-US" altLang="ko-KR"/>
              <a:t>(3.36 million USD)</a:t>
            </a:r>
            <a:r>
              <a:rPr lang="ko-KR" altLang="en-US"/>
              <a:t> </a:t>
            </a:r>
          </a:p>
        </p:txBody>
      </p:sp>
      <p:sp>
        <p:nvSpPr>
          <p:cNvPr id="69637" name="Rectangle 47"/>
          <p:cNvSpPr>
            <a:spLocks noChangeArrowheads="1"/>
          </p:cNvSpPr>
          <p:nvPr/>
        </p:nvSpPr>
        <p:spPr bwMode="auto">
          <a:xfrm>
            <a:off x="1119188" y="2127250"/>
            <a:ext cx="4824412" cy="2033588"/>
          </a:xfrm>
          <a:prstGeom prst="rect">
            <a:avLst/>
          </a:prstGeom>
          <a:noFill/>
          <a:ln w="9525">
            <a:solidFill>
              <a:schemeClr val="tx1"/>
            </a:solidFill>
            <a:miter lim="800000"/>
            <a:headEnd/>
            <a:tailEnd/>
          </a:ln>
        </p:spPr>
        <p:txBody>
          <a:bodyPr lIns="0" tIns="0" rIns="0" bIns="0" anchor="ctr"/>
          <a:lstStyle/>
          <a:p>
            <a:pPr algn="ctr">
              <a:lnSpc>
                <a:spcPct val="140000"/>
              </a:lnSpc>
            </a:pPr>
            <a:endParaRPr lang="ko-KR" altLang="en-US">
              <a:latin typeface="HY헤드라인M" pitchFamily="18" charset="-127"/>
            </a:endParaRPr>
          </a:p>
        </p:txBody>
      </p:sp>
      <p:graphicFrame>
        <p:nvGraphicFramePr>
          <p:cNvPr id="48177" name="Group 49"/>
          <p:cNvGraphicFramePr>
            <a:graphicFrameLocks noGrp="1"/>
          </p:cNvGraphicFramePr>
          <p:nvPr/>
        </p:nvGraphicFramePr>
        <p:xfrm>
          <a:off x="1125538" y="4665663"/>
          <a:ext cx="4824412" cy="1195387"/>
        </p:xfrm>
        <a:graphic>
          <a:graphicData uri="http://schemas.openxmlformats.org/drawingml/2006/table">
            <a:tbl>
              <a:tblPr/>
              <a:tblGrid>
                <a:gridCol w="874712"/>
                <a:gridCol w="857250"/>
                <a:gridCol w="785813"/>
                <a:gridCol w="2306637"/>
              </a:tblGrid>
              <a:tr h="274638">
                <a:tc>
                  <a:txBody>
                    <a:bodyPr/>
                    <a:lstStyle/>
                    <a:p>
                      <a:pPr marL="0" marR="0" lvl="0" indent="0" algn="ctr" defTabSz="914400" rtl="0" eaLnBrk="1" fontAlgn="base" latinLnBrk="1" hangingPunct="1">
                        <a:lnSpc>
                          <a:spcPct val="15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Classification</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16015" marR="16015" marT="16015" marB="1601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5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Expected Goal</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16015" marR="16015" marT="16015" marB="1601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5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Participation</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16015" marR="16015" marT="16015" marB="1601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5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Note</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16015" marR="16015" marT="16015" marB="1601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r>
              <a:tr h="276225">
                <a:tc>
                  <a:txBody>
                    <a:bodyPr/>
                    <a:lstStyle/>
                    <a:p>
                      <a:pPr marL="0" marR="0" lvl="0" indent="0" algn="ctr" defTabSz="914400" rtl="0" eaLnBrk="1" fontAlgn="base" latinLnBrk="1" hangingPunct="1">
                        <a:lnSpc>
                          <a:spcPct val="15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Total</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16015" marR="16015" marT="16015" marB="1601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5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113</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16015" marR="16015" marT="16015" marB="1601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5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121</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16015" marR="16015" marT="16015" marB="1601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50000"/>
                        </a:lnSpc>
                        <a:spcBef>
                          <a:spcPct val="0"/>
                        </a:spcBef>
                        <a:spcAft>
                          <a:spcPct val="0"/>
                        </a:spcAft>
                        <a:buClrTx/>
                        <a:buSzTx/>
                        <a:buFontTx/>
                        <a:buNone/>
                        <a:tabLst/>
                      </a:pPr>
                      <a:r>
                        <a:rPr kumimoji="0" lang="ko-KR" altLang="en-US" sz="800" b="0" i="0" u="none" strike="noStrike" cap="none" normalizeH="0" baseline="0" smtClean="0">
                          <a:ln>
                            <a:noFill/>
                          </a:ln>
                          <a:solidFill>
                            <a:schemeClr val="tx1"/>
                          </a:solidFill>
                          <a:effectLst/>
                          <a:latin typeface="Times New Roman" pitchFamily="18" charset="0"/>
                          <a:ea typeface="HY헤드라인M" pitchFamily="18" charset="-127"/>
                        </a:rPr>
                        <a:t> </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16015" marR="16015" marT="16015" marB="1601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ctr" defTabSz="914400" rtl="0" eaLnBrk="1" fontAlgn="base" latinLnBrk="1" hangingPunct="1">
                        <a:lnSpc>
                          <a:spcPct val="15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Domestic</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16015" marR="16015" marT="16015" marB="1601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5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73</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16015" marR="16015" marT="16015" marB="1601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5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65</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16015" marR="16015" marT="16015" marB="1601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Provincial, City, and Regional government, Research institutions, Korean corporations</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16015" marR="16015" marT="16015" marB="1601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1" fontAlgn="base" latinLnBrk="1" hangingPunct="1">
                        <a:lnSpc>
                          <a:spcPct val="15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Foreign</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16015" marR="16015" marT="16015" marB="1601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5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40</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16015" marR="16015" marT="16015" marB="1601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5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56</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16015" marR="16015" marT="16015" marB="1601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5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Government, local government, and private companies</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16015" marR="16015" marT="16015" marB="1601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9665" name="Rectangle 1"/>
          <p:cNvSpPr>
            <a:spLocks noChangeArrowheads="1"/>
          </p:cNvSpPr>
          <p:nvPr/>
        </p:nvSpPr>
        <p:spPr bwMode="auto">
          <a:xfrm>
            <a:off x="0" y="0"/>
            <a:ext cx="6858000" cy="0"/>
          </a:xfrm>
          <a:prstGeom prst="rect">
            <a:avLst/>
          </a:prstGeom>
          <a:noFill/>
          <a:ln w="9525">
            <a:noFill/>
            <a:miter lim="800000"/>
            <a:headEnd/>
            <a:tailEnd/>
          </a:ln>
        </p:spPr>
        <p:txBody>
          <a:bodyPr anchor="ctr">
            <a:spAutoFit/>
          </a:bodyPr>
          <a:lstStyle/>
          <a:p>
            <a:endParaRPr lang="ko-KR" altLang="ko-KR" sz="1800">
              <a:latin typeface="굴림" charset="-127"/>
              <a:ea typeface="굴림" charset="-127"/>
            </a:endParaRPr>
          </a:p>
        </p:txBody>
      </p:sp>
      <p:sp>
        <p:nvSpPr>
          <p:cNvPr id="69666" name="직사각형 13"/>
          <p:cNvSpPr>
            <a:spLocks noChangeArrowheads="1"/>
          </p:cNvSpPr>
          <p:nvPr/>
        </p:nvSpPr>
        <p:spPr bwMode="auto">
          <a:xfrm>
            <a:off x="1101725" y="4268788"/>
            <a:ext cx="5113338" cy="396875"/>
          </a:xfrm>
          <a:prstGeom prst="rect">
            <a:avLst/>
          </a:prstGeom>
          <a:noFill/>
          <a:ln w="9525">
            <a:noFill/>
            <a:miter lim="800000"/>
            <a:headEnd/>
            <a:tailEnd/>
          </a:ln>
        </p:spPr>
        <p:txBody>
          <a:bodyPr lIns="0">
            <a:spAutoFit/>
          </a:bodyPr>
          <a:lstStyle/>
          <a:p>
            <a:r>
              <a:rPr lang="en-US" altLang="ko-KR"/>
              <a:t>[Table</a:t>
            </a:r>
            <a:r>
              <a:rPr lang="ko-KR" altLang="en-US"/>
              <a:t> </a:t>
            </a:r>
            <a:r>
              <a:rPr lang="en-US" altLang="ko-KR"/>
              <a:t>2-12-1] Participation in the 2009 Korea Floritopia: 22 countries, 121 </a:t>
            </a:r>
          </a:p>
          <a:p>
            <a:r>
              <a:rPr lang="en-US" altLang="ko-KR"/>
              <a:t>                        companies/organization (foreign 21 countries, 56 companies and organization)</a:t>
            </a:r>
            <a:endParaRPr lang="ko-KR" altLang="en-US"/>
          </a:p>
        </p:txBody>
      </p:sp>
      <p:sp>
        <p:nvSpPr>
          <p:cNvPr id="69667" name="직사각형 9"/>
          <p:cNvSpPr>
            <a:spLocks noChangeArrowheads="1"/>
          </p:cNvSpPr>
          <p:nvPr/>
        </p:nvSpPr>
        <p:spPr bwMode="auto">
          <a:xfrm>
            <a:off x="1101725" y="6380163"/>
            <a:ext cx="714375" cy="228600"/>
          </a:xfrm>
          <a:prstGeom prst="rect">
            <a:avLst/>
          </a:prstGeom>
          <a:noFill/>
          <a:ln w="9525">
            <a:noFill/>
            <a:miter lim="800000"/>
            <a:headEnd/>
            <a:tailEnd/>
          </a:ln>
        </p:spPr>
        <p:txBody>
          <a:bodyPr wrap="none">
            <a:spAutoFit/>
          </a:bodyPr>
          <a:lstStyle/>
          <a:p>
            <a:pPr algn="ctr"/>
            <a:r>
              <a:rPr lang="en-US" altLang="ko-KR" sz="900"/>
              <a:t>Unit: Cases</a:t>
            </a:r>
            <a:endParaRPr lang="ko-KR" altLang="ko-KR" sz="900"/>
          </a:p>
        </p:txBody>
      </p:sp>
      <p:sp>
        <p:nvSpPr>
          <p:cNvPr id="69668" name="직사각형 12"/>
          <p:cNvSpPr>
            <a:spLocks noChangeArrowheads="1"/>
          </p:cNvSpPr>
          <p:nvPr/>
        </p:nvSpPr>
        <p:spPr bwMode="auto">
          <a:xfrm>
            <a:off x="1114425" y="6237288"/>
            <a:ext cx="4829175" cy="2759075"/>
          </a:xfrm>
          <a:prstGeom prst="rect">
            <a:avLst/>
          </a:prstGeom>
          <a:noFill/>
          <a:ln w="9525" algn="ctr">
            <a:solidFill>
              <a:schemeClr val="tx1"/>
            </a:solidFill>
            <a:round/>
            <a:headEnd/>
            <a:tailEnd/>
          </a:ln>
        </p:spPr>
        <p:txBody>
          <a:bodyPr lIns="0" tIns="0" rIns="0" bIns="0"/>
          <a:lstStyle/>
          <a:p>
            <a:pPr algn="ctr">
              <a:lnSpc>
                <a:spcPct val="140000"/>
              </a:lnSpc>
            </a:pPr>
            <a:endParaRPr lang="ko-KR" altLang="en-US">
              <a:latin typeface="HY헤드라인M" pitchFamily="18" charset="-127"/>
            </a:endParaRPr>
          </a:p>
        </p:txBody>
      </p:sp>
      <p:sp>
        <p:nvSpPr>
          <p:cNvPr id="69669" name="직사각형 13"/>
          <p:cNvSpPr>
            <a:spLocks noChangeArrowheads="1"/>
          </p:cNvSpPr>
          <p:nvPr/>
        </p:nvSpPr>
        <p:spPr bwMode="auto">
          <a:xfrm>
            <a:off x="1101725" y="5932488"/>
            <a:ext cx="5256213" cy="244475"/>
          </a:xfrm>
          <a:prstGeom prst="rect">
            <a:avLst/>
          </a:prstGeom>
          <a:noFill/>
          <a:ln w="9525">
            <a:noFill/>
            <a:miter lim="800000"/>
            <a:headEnd/>
            <a:tailEnd/>
          </a:ln>
        </p:spPr>
        <p:txBody>
          <a:bodyPr lIns="0">
            <a:spAutoFit/>
          </a:bodyPr>
          <a:lstStyle/>
          <a:p>
            <a:r>
              <a:rPr lang="en-US" altLang="ko-KR"/>
              <a:t>[Diagram</a:t>
            </a:r>
            <a:r>
              <a:rPr lang="ko-KR" altLang="en-US"/>
              <a:t> </a:t>
            </a:r>
            <a:r>
              <a:rPr lang="en-US" altLang="ko-KR"/>
              <a:t>2-12-1] Analysis of Expected and Actual Outcomes of the 2009 Korea Floritopia</a:t>
            </a:r>
            <a:endParaRPr lang="ko-KR" altLang="en-US"/>
          </a:p>
        </p:txBody>
      </p:sp>
      <p:sp>
        <p:nvSpPr>
          <p:cNvPr id="69670" name="슬라이드 번호 개체 틀 12"/>
          <p:cNvSpPr>
            <a:spLocks noGrp="1"/>
          </p:cNvSpPr>
          <p:nvPr>
            <p:ph type="sldNum" sz="quarter" idx="12"/>
          </p:nvPr>
        </p:nvSpPr>
        <p:spPr>
          <a:noFill/>
        </p:spPr>
        <p:txBody>
          <a:bodyPr/>
          <a:lstStyle/>
          <a:p>
            <a:r>
              <a:rPr lang="en-US" altLang="ko-KR" smtClean="0"/>
              <a:t>35</a:t>
            </a:r>
          </a:p>
        </p:txBody>
      </p:sp>
      <p:pic>
        <p:nvPicPr>
          <p:cNvPr id="69671" name="Picture 43"/>
          <p:cNvPicPr>
            <a:picLocks noChangeAspect="1" noChangeArrowheads="1"/>
          </p:cNvPicPr>
          <p:nvPr/>
        </p:nvPicPr>
        <p:blipFill>
          <a:blip r:embed="rId3" cstate="print"/>
          <a:srcRect/>
          <a:stretch>
            <a:fillRect/>
          </a:stretch>
        </p:blipFill>
        <p:spPr bwMode="auto">
          <a:xfrm>
            <a:off x="2643188" y="8818563"/>
            <a:ext cx="95250" cy="95250"/>
          </a:xfrm>
          <a:prstGeom prst="rect">
            <a:avLst/>
          </a:prstGeom>
          <a:noFill/>
          <a:ln w="9525" algn="ctr">
            <a:noFill/>
            <a:miter lim="800000"/>
            <a:headEnd/>
            <a:tailEnd/>
          </a:ln>
        </p:spPr>
      </p:pic>
      <p:pic>
        <p:nvPicPr>
          <p:cNvPr id="69672" name="Picture 44"/>
          <p:cNvPicPr>
            <a:picLocks noChangeAspect="1" noChangeArrowheads="1"/>
          </p:cNvPicPr>
          <p:nvPr/>
        </p:nvPicPr>
        <p:blipFill>
          <a:blip r:embed="rId4" cstate="print"/>
          <a:srcRect/>
          <a:stretch>
            <a:fillRect/>
          </a:stretch>
        </p:blipFill>
        <p:spPr bwMode="auto">
          <a:xfrm>
            <a:off x="3762375" y="8809038"/>
            <a:ext cx="95250" cy="104775"/>
          </a:xfrm>
          <a:prstGeom prst="rect">
            <a:avLst/>
          </a:prstGeom>
          <a:noFill/>
          <a:ln w="9525" algn="ctr">
            <a:noFill/>
            <a:miter lim="800000"/>
            <a:headEnd/>
            <a:tailEnd/>
          </a:ln>
        </p:spPr>
      </p:pic>
      <p:sp>
        <p:nvSpPr>
          <p:cNvPr id="69673" name="직사각형 15"/>
          <p:cNvSpPr>
            <a:spLocks noChangeArrowheads="1"/>
          </p:cNvSpPr>
          <p:nvPr/>
        </p:nvSpPr>
        <p:spPr bwMode="auto">
          <a:xfrm>
            <a:off x="2725738" y="8770938"/>
            <a:ext cx="917575" cy="214312"/>
          </a:xfrm>
          <a:prstGeom prst="rect">
            <a:avLst/>
          </a:prstGeom>
          <a:noFill/>
          <a:ln w="9525">
            <a:noFill/>
            <a:miter lim="800000"/>
            <a:headEnd/>
            <a:tailEnd/>
          </a:ln>
        </p:spPr>
        <p:txBody>
          <a:bodyPr wrap="none">
            <a:spAutoFit/>
          </a:bodyPr>
          <a:lstStyle/>
          <a:p>
            <a:pPr algn="ctr"/>
            <a:r>
              <a:rPr lang="en-US" altLang="ko-KR" sz="800"/>
              <a:t>Expected Number</a:t>
            </a:r>
            <a:endParaRPr lang="ko-KR" altLang="ko-KR" sz="800"/>
          </a:p>
        </p:txBody>
      </p:sp>
      <p:sp>
        <p:nvSpPr>
          <p:cNvPr id="69674" name="직사각형 16"/>
          <p:cNvSpPr>
            <a:spLocks noChangeArrowheads="1"/>
          </p:cNvSpPr>
          <p:nvPr/>
        </p:nvSpPr>
        <p:spPr bwMode="auto">
          <a:xfrm>
            <a:off x="3862388" y="8770938"/>
            <a:ext cx="1208087" cy="214312"/>
          </a:xfrm>
          <a:prstGeom prst="rect">
            <a:avLst/>
          </a:prstGeom>
          <a:noFill/>
          <a:ln w="9525">
            <a:noFill/>
            <a:miter lim="800000"/>
            <a:headEnd/>
            <a:tailEnd/>
          </a:ln>
        </p:spPr>
        <p:txBody>
          <a:bodyPr wrap="none">
            <a:spAutoFit/>
          </a:bodyPr>
          <a:lstStyle/>
          <a:p>
            <a:pPr algn="ctr"/>
            <a:r>
              <a:rPr lang="en-US" altLang="ko-KR" sz="800"/>
              <a:t>Participation Application</a:t>
            </a:r>
            <a:endParaRPr lang="ko-KR" altLang="ko-KR" sz="800"/>
          </a:p>
        </p:txBody>
      </p:sp>
      <p:sp>
        <p:nvSpPr>
          <p:cNvPr id="69675" name="직사각형 9"/>
          <p:cNvSpPr>
            <a:spLocks noChangeArrowheads="1"/>
          </p:cNvSpPr>
          <p:nvPr/>
        </p:nvSpPr>
        <p:spPr bwMode="auto">
          <a:xfrm>
            <a:off x="2205038" y="8553450"/>
            <a:ext cx="401637" cy="215900"/>
          </a:xfrm>
          <a:prstGeom prst="rect">
            <a:avLst/>
          </a:prstGeom>
          <a:noFill/>
          <a:ln w="9525">
            <a:noFill/>
            <a:miter lim="800000"/>
            <a:headEnd/>
            <a:tailEnd/>
          </a:ln>
        </p:spPr>
        <p:txBody>
          <a:bodyPr wrap="none">
            <a:spAutoFit/>
          </a:bodyPr>
          <a:lstStyle/>
          <a:p>
            <a:pPr algn="ctr"/>
            <a:r>
              <a:rPr lang="en-US" altLang="ko-KR" sz="800"/>
              <a:t>Total</a:t>
            </a:r>
            <a:endParaRPr lang="ko-KR" altLang="ko-KR" sz="800"/>
          </a:p>
        </p:txBody>
      </p:sp>
      <p:sp>
        <p:nvSpPr>
          <p:cNvPr id="69676" name="직사각형 9"/>
          <p:cNvSpPr>
            <a:spLocks noChangeArrowheads="1"/>
          </p:cNvSpPr>
          <p:nvPr/>
        </p:nvSpPr>
        <p:spPr bwMode="auto">
          <a:xfrm>
            <a:off x="3357563" y="8555038"/>
            <a:ext cx="1098550" cy="214312"/>
          </a:xfrm>
          <a:prstGeom prst="rect">
            <a:avLst/>
          </a:prstGeom>
          <a:noFill/>
          <a:ln w="9525">
            <a:noFill/>
            <a:miter lim="800000"/>
            <a:headEnd/>
            <a:tailEnd/>
          </a:ln>
        </p:spPr>
        <p:txBody>
          <a:bodyPr wrap="none">
            <a:spAutoFit/>
          </a:bodyPr>
          <a:lstStyle/>
          <a:p>
            <a:pPr algn="ctr"/>
            <a:r>
              <a:rPr lang="en-US" altLang="ko-KR" sz="800"/>
              <a:t>Domestic	</a:t>
            </a:r>
            <a:endParaRPr lang="ko-KR" altLang="ko-KR" sz="800"/>
          </a:p>
        </p:txBody>
      </p:sp>
      <p:sp>
        <p:nvSpPr>
          <p:cNvPr id="69677" name="직사각형 9"/>
          <p:cNvSpPr>
            <a:spLocks noChangeArrowheads="1"/>
          </p:cNvSpPr>
          <p:nvPr/>
        </p:nvSpPr>
        <p:spPr bwMode="auto">
          <a:xfrm>
            <a:off x="4786313" y="8553450"/>
            <a:ext cx="503237" cy="215900"/>
          </a:xfrm>
          <a:prstGeom prst="rect">
            <a:avLst/>
          </a:prstGeom>
          <a:noFill/>
          <a:ln w="9525">
            <a:noFill/>
            <a:miter lim="800000"/>
            <a:headEnd/>
            <a:tailEnd/>
          </a:ln>
        </p:spPr>
        <p:txBody>
          <a:bodyPr wrap="none">
            <a:spAutoFit/>
          </a:bodyPr>
          <a:lstStyle/>
          <a:p>
            <a:pPr algn="ctr"/>
            <a:r>
              <a:rPr lang="en-US" altLang="ko-KR" sz="800"/>
              <a:t>Foreign</a:t>
            </a:r>
            <a:endParaRPr lang="ko-KR" altLang="ko-KR" sz="80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p:cNvSpPr>
            <a:spLocks noChangeArrowheads="1"/>
          </p:cNvSpPr>
          <p:nvPr/>
        </p:nvSpPr>
        <p:spPr bwMode="auto">
          <a:xfrm>
            <a:off x="0" y="0"/>
            <a:ext cx="6858000" cy="0"/>
          </a:xfrm>
          <a:prstGeom prst="rect">
            <a:avLst/>
          </a:prstGeom>
          <a:noFill/>
          <a:ln w="9525">
            <a:noFill/>
            <a:miter lim="800000"/>
            <a:headEnd/>
            <a:tailEnd/>
          </a:ln>
        </p:spPr>
        <p:txBody>
          <a:bodyPr anchor="ctr">
            <a:spAutoFit/>
          </a:bodyPr>
          <a:lstStyle/>
          <a:p>
            <a:endParaRPr lang="ko-KR" altLang="ko-KR" sz="1800">
              <a:latin typeface="굴림" charset="-127"/>
              <a:ea typeface="굴림" charset="-127"/>
            </a:endParaRPr>
          </a:p>
        </p:txBody>
      </p:sp>
      <p:graphicFrame>
        <p:nvGraphicFramePr>
          <p:cNvPr id="49298" name="Group 146"/>
          <p:cNvGraphicFramePr>
            <a:graphicFrameLocks noGrp="1"/>
          </p:cNvGraphicFramePr>
          <p:nvPr/>
        </p:nvGraphicFramePr>
        <p:xfrm>
          <a:off x="1125538" y="1687513"/>
          <a:ext cx="4967287" cy="4008437"/>
        </p:xfrm>
        <a:graphic>
          <a:graphicData uri="http://schemas.openxmlformats.org/drawingml/2006/table">
            <a:tbl>
              <a:tblPr/>
              <a:tblGrid>
                <a:gridCol w="900112"/>
                <a:gridCol w="1100138"/>
                <a:gridCol w="666750"/>
                <a:gridCol w="2300287"/>
              </a:tblGrid>
              <a:tr h="171450">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Continent</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86" marR="8486" marT="8486" marB="848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Country</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86" marR="8486" marT="8486" marB="848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No. of Companies</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86" marR="8486" marT="8486" marB="848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Note (Local Government)</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86" marR="8486" marT="8486" marB="8486" anchor="ctr" horzOverflow="overflow">
                    <a:lnL w="9525" cap="flat" cmpd="sng" algn="ctr">
                      <a:solidFill>
                        <a:srgbClr val="000000"/>
                      </a:solidFill>
                      <a:prstDash val="solid"/>
                      <a:round/>
                      <a:headEnd type="none" w="med" len="med"/>
                      <a:tailEnd type="none" w="med" len="med"/>
                    </a:lnL>
                    <a:lnR w="14402"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tr>
              <a:tr h="169863">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Total</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86" marR="8486" marT="8486" marB="848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 </a:t>
                      </a:r>
                    </a:p>
                  </a:txBody>
                  <a:tcPr marL="8486" marR="8486" marT="8486" marB="848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56</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86" marR="8486" marT="8486" marB="848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rPr>
                        <a:t> </a:t>
                      </a:r>
                    </a:p>
                  </a:txBody>
                  <a:tcPr marL="8486" marR="8486" marT="8486" marB="8486" anchor="ctr" horzOverflow="overflow">
                    <a:lnL w="9525" cap="flat" cmpd="sng" algn="ctr">
                      <a:solidFill>
                        <a:srgbClr val="000000"/>
                      </a:solidFill>
                      <a:prstDash val="solid"/>
                      <a:round/>
                      <a:headEnd type="none" w="med" len="med"/>
                      <a:tailEnd type="none" w="med" len="med"/>
                    </a:lnL>
                    <a:lnR w="14402"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Europe</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86" marR="8486" marT="8486" marB="848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The Netherlands</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86" marR="8486" marT="8486" marB="848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16</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86" marR="8486" marT="8486" marB="848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1" hangingPunct="1">
                        <a:lnSpc>
                          <a:spcPct val="80000"/>
                        </a:lnSpc>
                        <a:spcBef>
                          <a:spcPct val="0"/>
                        </a:spcBef>
                        <a:spcAft>
                          <a:spcPct val="0"/>
                        </a:spcAft>
                        <a:buClrTx/>
                        <a:buSzTx/>
                        <a:buFontTx/>
                        <a:buNone/>
                        <a:tabLst/>
                      </a:pPr>
                      <a:r>
                        <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rPr>
                        <a:t>  </a:t>
                      </a: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Dutch Government</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86" marR="8486" marT="8486" marB="8486" anchor="ctr" horzOverflow="overflow">
                    <a:lnL w="9525" cap="flat" cmpd="sng" algn="ctr">
                      <a:solidFill>
                        <a:srgbClr val="000000"/>
                      </a:solidFill>
                      <a:prstDash val="solid"/>
                      <a:round/>
                      <a:headEnd type="none" w="med" len="med"/>
                      <a:tailEnd type="none" w="med" len="med"/>
                    </a:lnL>
                    <a:lnR w="14402"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86" marR="8486" marT="8486" marB="848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Portugal</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86" marR="8486" marT="8486" marB="848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86" marR="8486" marT="8486" marB="848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1" hangingPunct="1">
                        <a:lnSpc>
                          <a:spcPct val="80000"/>
                        </a:lnSpc>
                        <a:spcBef>
                          <a:spcPct val="0"/>
                        </a:spcBef>
                        <a:spcAft>
                          <a:spcPct val="0"/>
                        </a:spcAft>
                        <a:buClrTx/>
                        <a:buSzTx/>
                        <a:buFontTx/>
                        <a:buNone/>
                        <a:tabLst/>
                      </a:pPr>
                      <a:r>
                        <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rPr>
                        <a:t> </a:t>
                      </a:r>
                    </a:p>
                  </a:txBody>
                  <a:tcPr marL="8486" marR="8486" marT="8486" marB="8486" anchor="ctr" horzOverflow="overflow">
                    <a:lnL w="9525" cap="flat" cmpd="sng" algn="ctr">
                      <a:solidFill>
                        <a:srgbClr val="000000"/>
                      </a:solidFill>
                      <a:prstDash val="solid"/>
                      <a:round/>
                      <a:headEnd type="none" w="med" len="med"/>
                      <a:tailEnd type="none" w="med" len="med"/>
                    </a:lnL>
                    <a:lnR w="14402"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86" marR="8486" marT="8486" marB="848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France</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86" marR="8486" marT="8486" marB="848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2</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86" marR="8486" marT="8486" marB="848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1" hangingPunct="1">
                        <a:lnSpc>
                          <a:spcPct val="80000"/>
                        </a:lnSpc>
                        <a:spcBef>
                          <a:spcPct val="0"/>
                        </a:spcBef>
                        <a:spcAft>
                          <a:spcPct val="0"/>
                        </a:spcAft>
                        <a:buClrTx/>
                        <a:buSzTx/>
                        <a:buFontTx/>
                        <a:buNone/>
                        <a:tabLst/>
                      </a:pPr>
                      <a:r>
                        <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rPr>
                        <a:t> </a:t>
                      </a:r>
                    </a:p>
                  </a:txBody>
                  <a:tcPr marL="8486" marR="8486" marT="8486" marB="8486" anchor="ctr" horzOverflow="overflow">
                    <a:lnL w="9525" cap="flat" cmpd="sng" algn="ctr">
                      <a:solidFill>
                        <a:srgbClr val="000000"/>
                      </a:solidFill>
                      <a:prstDash val="solid"/>
                      <a:round/>
                      <a:headEnd type="none" w="med" len="med"/>
                      <a:tailEnd type="none" w="med" len="med"/>
                    </a:lnL>
                    <a:lnR w="14402"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69863">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86" marR="8486" marT="8486" marB="848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Denmark</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86" marR="8486" marT="8486" marB="848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86" marR="8486" marT="8486" marB="848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1" hangingPunct="1">
                        <a:lnSpc>
                          <a:spcPct val="80000"/>
                        </a:lnSpc>
                        <a:spcBef>
                          <a:spcPct val="0"/>
                        </a:spcBef>
                        <a:spcAft>
                          <a:spcPct val="0"/>
                        </a:spcAft>
                        <a:buClrTx/>
                        <a:buSzTx/>
                        <a:buFontTx/>
                        <a:buNone/>
                        <a:tabLst/>
                      </a:pPr>
                      <a:r>
                        <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rPr>
                        <a:t> </a:t>
                      </a:r>
                    </a:p>
                  </a:txBody>
                  <a:tcPr marL="8486" marR="8486" marT="8486" marB="8486" anchor="ctr" horzOverflow="overflow">
                    <a:lnL w="9525" cap="flat" cmpd="sng" algn="ctr">
                      <a:solidFill>
                        <a:srgbClr val="000000"/>
                      </a:solidFill>
                      <a:prstDash val="solid"/>
                      <a:round/>
                      <a:headEnd type="none" w="med" len="med"/>
                      <a:tailEnd type="none" w="med" len="med"/>
                    </a:lnL>
                    <a:lnR w="14402"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57163">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86" marR="8486" marT="8486" marB="848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Germany</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86" marR="8486" marT="8486" marB="848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3</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86" marR="8486" marT="8486" marB="848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1" hangingPunct="1">
                        <a:lnSpc>
                          <a:spcPct val="80000"/>
                        </a:lnSpc>
                        <a:spcBef>
                          <a:spcPct val="0"/>
                        </a:spcBef>
                        <a:spcAft>
                          <a:spcPct val="0"/>
                        </a:spcAft>
                        <a:buClrTx/>
                        <a:buSzTx/>
                        <a:buFontTx/>
                        <a:buNone/>
                        <a:tabLst/>
                      </a:pPr>
                      <a:r>
                        <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rPr>
                        <a:t> </a:t>
                      </a:r>
                    </a:p>
                  </a:txBody>
                  <a:tcPr marL="8486" marR="8486" marT="8486" marB="8486" anchor="ctr" horzOverflow="overflow">
                    <a:lnL w="9525" cap="flat" cmpd="sng" algn="ctr">
                      <a:solidFill>
                        <a:srgbClr val="000000"/>
                      </a:solidFill>
                      <a:prstDash val="solid"/>
                      <a:round/>
                      <a:headEnd type="none" w="med" len="med"/>
                      <a:tailEnd type="none" w="med" len="med"/>
                    </a:lnL>
                    <a:lnR w="14402"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86" marR="8486" marT="8486" marB="848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England</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86" marR="8486" marT="8486" marB="848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86" marR="8486" marT="8486" marB="848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1" hangingPunct="1">
                        <a:lnSpc>
                          <a:spcPct val="80000"/>
                        </a:lnSpc>
                        <a:spcBef>
                          <a:spcPct val="0"/>
                        </a:spcBef>
                        <a:spcAft>
                          <a:spcPct val="0"/>
                        </a:spcAft>
                        <a:buClrTx/>
                        <a:buSzTx/>
                        <a:buFontTx/>
                        <a:buNone/>
                        <a:tabLst/>
                      </a:pPr>
                      <a:r>
                        <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rPr>
                        <a:t> </a:t>
                      </a:r>
                    </a:p>
                  </a:txBody>
                  <a:tcPr marL="8486" marR="8486" marT="8486" marB="8486" anchor="ctr" horzOverflow="overflow">
                    <a:lnL w="9525" cap="flat" cmpd="sng" algn="ctr">
                      <a:solidFill>
                        <a:srgbClr val="000000"/>
                      </a:solidFill>
                      <a:prstDash val="solid"/>
                      <a:round/>
                      <a:headEnd type="none" w="med" len="med"/>
                      <a:tailEnd type="none" w="med" len="med"/>
                    </a:lnL>
                    <a:lnR w="14402"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86" marR="8486" marT="8486" marB="848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Italy</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86" marR="8486" marT="8486" marB="848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86" marR="8486" marT="8486" marB="848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1" hangingPunct="1">
                        <a:lnSpc>
                          <a:spcPct val="80000"/>
                        </a:lnSpc>
                        <a:spcBef>
                          <a:spcPct val="0"/>
                        </a:spcBef>
                        <a:spcAft>
                          <a:spcPct val="0"/>
                        </a:spcAft>
                        <a:buClrTx/>
                        <a:buSzTx/>
                        <a:buFontTx/>
                        <a:buNone/>
                        <a:tabLst/>
                      </a:pPr>
                      <a:r>
                        <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rPr>
                        <a:t> </a:t>
                      </a:r>
                    </a:p>
                  </a:txBody>
                  <a:tcPr marL="8486" marR="8486" marT="8486" marB="8486" anchor="ctr" horzOverflow="overflow">
                    <a:lnL w="9525" cap="flat" cmpd="sng" algn="ctr">
                      <a:solidFill>
                        <a:srgbClr val="000000"/>
                      </a:solidFill>
                      <a:prstDash val="solid"/>
                      <a:round/>
                      <a:headEnd type="none" w="med" len="med"/>
                      <a:tailEnd type="none" w="med" len="med"/>
                    </a:lnL>
                    <a:lnR w="14402"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69863">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Asia</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86" marR="8486" marT="8486" marB="848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Thailand</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86" marR="8486" marT="8486" marB="848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2</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86" marR="8486" marT="8486" marB="848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  City of Tai pei</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86" marR="8486" marT="8486" marB="8486" anchor="ctr" horzOverflow="overflow">
                    <a:lnL w="9525" cap="flat" cmpd="sng" algn="ctr">
                      <a:solidFill>
                        <a:srgbClr val="000000"/>
                      </a:solidFill>
                      <a:prstDash val="solid"/>
                      <a:round/>
                      <a:headEnd type="none" w="med" len="med"/>
                      <a:tailEnd type="none" w="med" len="med"/>
                    </a:lnL>
                    <a:lnR w="14402"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86" marR="8486" marT="8486" marB="848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Sri Lanka</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86" marR="8486" marT="8486" marB="848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86" marR="8486" marT="8486" marB="848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1" hangingPunct="1">
                        <a:lnSpc>
                          <a:spcPct val="80000"/>
                        </a:lnSpc>
                        <a:spcBef>
                          <a:spcPct val="0"/>
                        </a:spcBef>
                        <a:spcAft>
                          <a:spcPct val="0"/>
                        </a:spcAft>
                        <a:buClrTx/>
                        <a:buSzTx/>
                        <a:buFontTx/>
                        <a:buNone/>
                        <a:tabLst/>
                      </a:pPr>
                      <a:r>
                        <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rPr>
                        <a:t> </a:t>
                      </a:r>
                    </a:p>
                  </a:txBody>
                  <a:tcPr marL="8486" marR="8486" marT="8486" marB="8486" anchor="ctr" horzOverflow="overflow">
                    <a:lnL w="9525" cap="flat" cmpd="sng" algn="ctr">
                      <a:solidFill>
                        <a:srgbClr val="000000"/>
                      </a:solidFill>
                      <a:prstDash val="solid"/>
                      <a:round/>
                      <a:headEnd type="none" w="med" len="med"/>
                      <a:tailEnd type="none" w="med" len="med"/>
                    </a:lnL>
                    <a:lnR w="14402"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86" marR="8486" marT="8486" marB="848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Singapore</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86" marR="8486" marT="8486" marB="848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86" marR="8486" marT="8486" marB="848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1" hangingPunct="1">
                        <a:lnSpc>
                          <a:spcPct val="80000"/>
                        </a:lnSpc>
                        <a:spcBef>
                          <a:spcPct val="0"/>
                        </a:spcBef>
                        <a:spcAft>
                          <a:spcPct val="0"/>
                        </a:spcAft>
                        <a:buClrTx/>
                        <a:buSzTx/>
                        <a:buFontTx/>
                        <a:buNone/>
                        <a:tabLst/>
                      </a:pPr>
                      <a:r>
                        <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rPr>
                        <a:t> </a:t>
                      </a:r>
                    </a:p>
                  </a:txBody>
                  <a:tcPr marL="8486" marR="8486" marT="8486" marB="8486" anchor="ctr" horzOverflow="overflow">
                    <a:lnL w="9525" cap="flat" cmpd="sng" algn="ctr">
                      <a:solidFill>
                        <a:srgbClr val="000000"/>
                      </a:solidFill>
                      <a:prstDash val="solid"/>
                      <a:round/>
                      <a:headEnd type="none" w="med" len="med"/>
                      <a:tailEnd type="none" w="med" len="med"/>
                    </a:lnL>
                    <a:lnR w="14402"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86" marR="8486" marT="8486" marB="848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Israel</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86" marR="8486" marT="8486" marB="848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2</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86" marR="8486" marT="8486" marB="848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1" hangingPunct="1">
                        <a:lnSpc>
                          <a:spcPct val="80000"/>
                        </a:lnSpc>
                        <a:spcBef>
                          <a:spcPct val="0"/>
                        </a:spcBef>
                        <a:spcAft>
                          <a:spcPct val="0"/>
                        </a:spcAft>
                        <a:buClrTx/>
                        <a:buSzTx/>
                        <a:buFontTx/>
                        <a:buNone/>
                        <a:tabLst/>
                      </a:pPr>
                      <a:r>
                        <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rPr>
                        <a:t> </a:t>
                      </a:r>
                    </a:p>
                  </a:txBody>
                  <a:tcPr marL="8486" marR="8486" marT="8486" marB="8486" anchor="ctr" horzOverflow="overflow">
                    <a:lnL w="9525" cap="flat" cmpd="sng" algn="ctr">
                      <a:solidFill>
                        <a:srgbClr val="000000"/>
                      </a:solidFill>
                      <a:prstDash val="solid"/>
                      <a:round/>
                      <a:headEnd type="none" w="med" len="med"/>
                      <a:tailEnd type="none" w="med" len="med"/>
                    </a:lnL>
                    <a:lnR w="14402"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69863">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86" marR="8486" marT="8486" marB="848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Japan</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86" marR="8486" marT="8486" marB="848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10</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86" marR="8486" marT="8486" marB="848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  Fuji City</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86" marR="8486" marT="8486" marB="8486" anchor="ctr" horzOverflow="overflow">
                    <a:lnL w="9525" cap="flat" cmpd="sng" algn="ctr">
                      <a:solidFill>
                        <a:srgbClr val="000000"/>
                      </a:solidFill>
                      <a:prstDash val="solid"/>
                      <a:round/>
                      <a:headEnd type="none" w="med" len="med"/>
                      <a:tailEnd type="none" w="med" len="med"/>
                    </a:lnL>
                    <a:lnR w="14402"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86" marR="8486" marT="8486" marB="848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China</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86" marR="8486" marT="8486" marB="848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4</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marL="8486" marR="8486" marT="8486" marB="848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  </a:t>
                      </a: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Shaanxisheng Xianshi, Shandongsheng rizhaoshi</a:t>
                      </a:r>
                      <a:endParaRPr kumimoji="0" lang="ko-KR" altLang="en-US" sz="800" b="0" i="0" u="none" strike="noStrike" cap="none" normalizeH="0" baseline="0" smtClean="0">
                        <a:ln>
                          <a:noFill/>
                        </a:ln>
                        <a:solidFill>
                          <a:schemeClr val="tx1"/>
                        </a:solidFill>
                        <a:effectLst/>
                        <a:latin typeface="Times New Roman" pitchFamily="18" charset="0"/>
                        <a:ea typeface="HY헤드라인M" pitchFamily="18" charset="-127"/>
                      </a:endParaRPr>
                    </a:p>
                  </a:txBody>
                  <a:tcPr marL="8486" marR="8486" marT="8486" marB="8486" anchor="ctr" horzOverflow="overflow">
                    <a:lnL w="9525" cap="flat" cmpd="sng" algn="ctr">
                      <a:solidFill>
                        <a:srgbClr val="000000"/>
                      </a:solidFill>
                      <a:prstDash val="solid"/>
                      <a:round/>
                      <a:headEnd type="none" w="med" len="med"/>
                      <a:tailEnd type="none" w="med" len="med"/>
                    </a:lnL>
                    <a:lnR w="14402"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86" marR="8486" marT="8486" marB="848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Thailand</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86" marR="8486" marT="8486" marB="848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3</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86" marR="8486" marT="8486" marB="848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1" hangingPunct="1">
                        <a:lnSpc>
                          <a:spcPct val="80000"/>
                        </a:lnSpc>
                        <a:spcBef>
                          <a:spcPct val="0"/>
                        </a:spcBef>
                        <a:spcAft>
                          <a:spcPct val="0"/>
                        </a:spcAft>
                        <a:buClrTx/>
                        <a:buSzTx/>
                        <a:buFontTx/>
                        <a:buNone/>
                        <a:tabLst/>
                      </a:pPr>
                      <a:r>
                        <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rPr>
                        <a:t> </a:t>
                      </a:r>
                    </a:p>
                  </a:txBody>
                  <a:tcPr marL="8486" marR="8486" marT="8486" marB="8486" anchor="ctr" horzOverflow="overflow">
                    <a:lnL w="9525" cap="flat" cmpd="sng" algn="ctr">
                      <a:solidFill>
                        <a:srgbClr val="000000"/>
                      </a:solidFill>
                      <a:prstDash val="solid"/>
                      <a:round/>
                      <a:headEnd type="none" w="med" len="med"/>
                      <a:tailEnd type="none" w="med" len="med"/>
                    </a:lnL>
                    <a:lnR w="14402"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North America</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86" marR="8486" marT="8486" marB="848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Mexico</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86" marR="8486" marT="8486" marB="848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86" marR="8486" marT="8486" marB="848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1" hangingPunct="1">
                        <a:lnSpc>
                          <a:spcPct val="80000"/>
                        </a:lnSpc>
                        <a:spcBef>
                          <a:spcPct val="0"/>
                        </a:spcBef>
                        <a:spcAft>
                          <a:spcPct val="0"/>
                        </a:spcAft>
                        <a:buClrTx/>
                        <a:buSzTx/>
                        <a:buFontTx/>
                        <a:buNone/>
                        <a:tabLst/>
                      </a:pPr>
                      <a:r>
                        <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rPr>
                        <a:t>  </a:t>
                      </a: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Estado de Tabasco</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86" marR="8486" marT="8486" marB="8486" anchor="ctr" horzOverflow="overflow">
                    <a:lnL w="9525" cap="flat" cmpd="sng" algn="ctr">
                      <a:solidFill>
                        <a:srgbClr val="000000"/>
                      </a:solidFill>
                      <a:prstDash val="solid"/>
                      <a:round/>
                      <a:headEnd type="none" w="med" len="med"/>
                      <a:tailEnd type="none" w="med" len="med"/>
                    </a:lnL>
                    <a:lnR w="14402"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69863">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86" marR="8486" marT="8486" marB="848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The United States</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86" marR="8486" marT="8486" marB="848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2</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86" marR="8486" marT="8486" marB="848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1" hangingPunct="1">
                        <a:lnSpc>
                          <a:spcPct val="80000"/>
                        </a:lnSpc>
                        <a:spcBef>
                          <a:spcPct val="0"/>
                        </a:spcBef>
                        <a:spcAft>
                          <a:spcPct val="0"/>
                        </a:spcAft>
                        <a:buClrTx/>
                        <a:buSzTx/>
                        <a:buFontTx/>
                        <a:buNone/>
                        <a:tabLst/>
                      </a:pPr>
                      <a:r>
                        <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rPr>
                        <a:t> </a:t>
                      </a:r>
                    </a:p>
                  </a:txBody>
                  <a:tcPr marL="8486" marR="8486" marT="8486" marB="8486" anchor="ctr" horzOverflow="overflow">
                    <a:lnL w="9525" cap="flat" cmpd="sng" algn="ctr">
                      <a:solidFill>
                        <a:srgbClr val="000000"/>
                      </a:solidFill>
                      <a:prstDash val="solid"/>
                      <a:round/>
                      <a:headEnd type="none" w="med" len="med"/>
                      <a:tailEnd type="none" w="med" len="med"/>
                    </a:lnL>
                    <a:lnR w="14402"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South America</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86" marR="8486" marT="8486" marB="848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Venezuela </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86" marR="8486" marT="8486" marB="848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86" marR="8486" marT="8486" marB="848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1" hangingPunct="1">
                        <a:lnSpc>
                          <a:spcPct val="80000"/>
                        </a:lnSpc>
                        <a:spcBef>
                          <a:spcPct val="0"/>
                        </a:spcBef>
                        <a:spcAft>
                          <a:spcPct val="0"/>
                        </a:spcAft>
                        <a:buClrTx/>
                        <a:buSzTx/>
                        <a:buFontTx/>
                        <a:buNone/>
                        <a:tabLst/>
                      </a:pPr>
                      <a:r>
                        <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rPr>
                        <a:t> </a:t>
                      </a:r>
                    </a:p>
                  </a:txBody>
                  <a:tcPr marL="8486" marR="8486" marT="8486" marB="8486" anchor="ctr" horzOverflow="overflow">
                    <a:lnL w="9525" cap="flat" cmpd="sng" algn="ctr">
                      <a:solidFill>
                        <a:srgbClr val="000000"/>
                      </a:solidFill>
                      <a:prstDash val="solid"/>
                      <a:round/>
                      <a:headEnd type="none" w="med" len="med"/>
                      <a:tailEnd type="none" w="med" len="med"/>
                    </a:lnL>
                    <a:lnR w="14402"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86" marR="8486" marT="8486" marB="848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Ecuador</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86" marR="8486" marT="8486" marB="848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86" marR="8486" marT="8486" marB="848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1" hangingPunct="1">
                        <a:lnSpc>
                          <a:spcPct val="80000"/>
                        </a:lnSpc>
                        <a:spcBef>
                          <a:spcPct val="0"/>
                        </a:spcBef>
                        <a:spcAft>
                          <a:spcPct val="0"/>
                        </a:spcAft>
                        <a:buClrTx/>
                        <a:buSzTx/>
                        <a:buFontTx/>
                        <a:buNone/>
                        <a:tabLst/>
                      </a:pPr>
                      <a:r>
                        <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rPr>
                        <a:t> </a:t>
                      </a:r>
                    </a:p>
                  </a:txBody>
                  <a:tcPr marL="8486" marR="8486" marT="8486" marB="8486" anchor="ctr" horzOverflow="overflow">
                    <a:lnL w="9525" cap="flat" cmpd="sng" algn="ctr">
                      <a:solidFill>
                        <a:srgbClr val="000000"/>
                      </a:solidFill>
                      <a:prstDash val="solid"/>
                      <a:round/>
                      <a:headEnd type="none" w="med" len="med"/>
                      <a:tailEnd type="none" w="med" len="med"/>
                    </a:lnL>
                    <a:lnR w="14402"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86" marR="8486" marT="8486" marB="848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Colombia</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86" marR="8486" marT="8486" marB="848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86" marR="8486" marT="8486" marB="848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1" hangingPunct="1">
                        <a:lnSpc>
                          <a:spcPct val="80000"/>
                        </a:lnSpc>
                        <a:spcBef>
                          <a:spcPct val="0"/>
                        </a:spcBef>
                        <a:spcAft>
                          <a:spcPct val="0"/>
                        </a:spcAft>
                        <a:buClrTx/>
                        <a:buSzTx/>
                        <a:buFontTx/>
                        <a:buNone/>
                        <a:tabLst/>
                      </a:pPr>
                      <a:r>
                        <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rPr>
                        <a:t> </a:t>
                      </a:r>
                    </a:p>
                  </a:txBody>
                  <a:tcPr marL="8486" marR="8486" marT="8486" marB="8486" anchor="ctr" horzOverflow="overflow">
                    <a:lnL w="9525" cap="flat" cmpd="sng" algn="ctr">
                      <a:solidFill>
                        <a:srgbClr val="000000"/>
                      </a:solidFill>
                      <a:prstDash val="solid"/>
                      <a:round/>
                      <a:headEnd type="none" w="med" len="med"/>
                      <a:tailEnd type="none" w="med" len="med"/>
                    </a:lnL>
                    <a:lnR w="14402"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69863">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Oceania </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86" marR="8486" marT="8486" marB="848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Australia</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86" marR="8486" marT="8486" marB="848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86" marR="8486" marT="8486" marB="848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1" hangingPunct="1">
                        <a:lnSpc>
                          <a:spcPct val="80000"/>
                        </a:lnSpc>
                        <a:spcBef>
                          <a:spcPct val="0"/>
                        </a:spcBef>
                        <a:spcAft>
                          <a:spcPct val="0"/>
                        </a:spcAft>
                        <a:buClrTx/>
                        <a:buSzTx/>
                        <a:buFontTx/>
                        <a:buNone/>
                        <a:tabLst/>
                      </a:pPr>
                      <a:r>
                        <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rPr>
                        <a:t> </a:t>
                      </a:r>
                    </a:p>
                  </a:txBody>
                  <a:tcPr marL="8486" marR="8486" marT="8486" marB="8486" anchor="ctr" horzOverflow="overflow">
                    <a:lnL w="9525" cap="flat" cmpd="sng" algn="ctr">
                      <a:solidFill>
                        <a:srgbClr val="000000"/>
                      </a:solidFill>
                      <a:prstDash val="solid"/>
                      <a:round/>
                      <a:headEnd type="none" w="med" len="med"/>
                      <a:tailEnd type="none" w="med" len="med"/>
                    </a:lnL>
                    <a:lnR w="14402"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86" marR="8486" marT="8486" marB="848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4402"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New Zealand</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86" marR="8486" marT="8486" marB="848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4402"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86" marR="8486" marT="8486" marB="848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4402"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1" hangingPunct="1">
                        <a:lnSpc>
                          <a:spcPct val="80000"/>
                        </a:lnSpc>
                        <a:spcBef>
                          <a:spcPct val="0"/>
                        </a:spcBef>
                        <a:spcAft>
                          <a:spcPct val="0"/>
                        </a:spcAft>
                        <a:buClrTx/>
                        <a:buSzTx/>
                        <a:buFontTx/>
                        <a:buNone/>
                        <a:tabLst/>
                      </a:pPr>
                      <a:r>
                        <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rPr>
                        <a:t> </a:t>
                      </a:r>
                    </a:p>
                  </a:txBody>
                  <a:tcPr marL="8486" marR="8486" marT="8486" marB="8486" anchor="ctr" horzOverflow="overflow">
                    <a:lnL w="9525" cap="flat" cmpd="sng" algn="ctr">
                      <a:solidFill>
                        <a:srgbClr val="000000"/>
                      </a:solidFill>
                      <a:prstDash val="solid"/>
                      <a:round/>
                      <a:headEnd type="none" w="med" len="med"/>
                      <a:tailEnd type="none" w="med" len="med"/>
                    </a:lnL>
                    <a:lnR w="14402"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4402"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0780" name="Rectangle 1"/>
          <p:cNvSpPr>
            <a:spLocks noChangeArrowheads="1"/>
          </p:cNvSpPr>
          <p:nvPr/>
        </p:nvSpPr>
        <p:spPr bwMode="auto">
          <a:xfrm>
            <a:off x="0" y="0"/>
            <a:ext cx="6858000" cy="0"/>
          </a:xfrm>
          <a:prstGeom prst="rect">
            <a:avLst/>
          </a:prstGeom>
          <a:noFill/>
          <a:ln w="9525">
            <a:noFill/>
            <a:miter lim="800000"/>
            <a:headEnd/>
            <a:tailEnd/>
          </a:ln>
        </p:spPr>
        <p:txBody>
          <a:bodyPr anchor="ctr">
            <a:spAutoFit/>
          </a:bodyPr>
          <a:lstStyle/>
          <a:p>
            <a:endParaRPr lang="ko-KR" altLang="ko-KR" sz="1800">
              <a:latin typeface="굴림" charset="-127"/>
              <a:ea typeface="굴림" charset="-127"/>
            </a:endParaRPr>
          </a:p>
        </p:txBody>
      </p:sp>
      <p:sp>
        <p:nvSpPr>
          <p:cNvPr id="70781" name="직사각형 5"/>
          <p:cNvSpPr>
            <a:spLocks noChangeArrowheads="1"/>
          </p:cNvSpPr>
          <p:nvPr/>
        </p:nvSpPr>
        <p:spPr bwMode="auto">
          <a:xfrm>
            <a:off x="1052513" y="1285875"/>
            <a:ext cx="5178425" cy="282575"/>
          </a:xfrm>
          <a:prstGeom prst="rect">
            <a:avLst/>
          </a:prstGeom>
          <a:noFill/>
          <a:ln w="9525">
            <a:noFill/>
            <a:miter lim="800000"/>
            <a:headEnd/>
            <a:tailEnd/>
          </a:ln>
        </p:spPr>
        <p:txBody>
          <a:bodyPr wrap="none">
            <a:spAutoFit/>
          </a:bodyPr>
          <a:lstStyle/>
          <a:p>
            <a:pPr>
              <a:lnSpc>
                <a:spcPct val="140000"/>
              </a:lnSpc>
            </a:pPr>
            <a:r>
              <a:rPr lang="en-US" altLang="ko-KR" sz="900"/>
              <a:t>[Table</a:t>
            </a:r>
            <a:r>
              <a:rPr lang="ko-KR" altLang="en-US" sz="900"/>
              <a:t> </a:t>
            </a:r>
            <a:r>
              <a:rPr lang="en-US" altLang="ko-KR" sz="900"/>
              <a:t>2-12-2] Number of companies from different countries around the world at the 2009 Korea Floritopia</a:t>
            </a:r>
            <a:r>
              <a:rPr lang="en-US" altLang="ko-KR" sz="800"/>
              <a:t> </a:t>
            </a:r>
            <a:endParaRPr lang="ko-KR" altLang="en-US" sz="800"/>
          </a:p>
        </p:txBody>
      </p:sp>
      <p:sp>
        <p:nvSpPr>
          <p:cNvPr id="70782" name="슬라이드 번호 개체 틀 6"/>
          <p:cNvSpPr>
            <a:spLocks noGrp="1"/>
          </p:cNvSpPr>
          <p:nvPr>
            <p:ph type="sldNum" sz="quarter" idx="12"/>
          </p:nvPr>
        </p:nvSpPr>
        <p:spPr>
          <a:noFill/>
        </p:spPr>
        <p:txBody>
          <a:bodyPr/>
          <a:lstStyle/>
          <a:p>
            <a:r>
              <a:rPr lang="en-US" altLang="ko-KR" smtClean="0"/>
              <a:t>36</a:t>
            </a:r>
          </a:p>
        </p:txBody>
      </p:sp>
      <p:sp>
        <p:nvSpPr>
          <p:cNvPr id="70783" name="Rectangle 47"/>
          <p:cNvSpPr>
            <a:spLocks noChangeArrowheads="1"/>
          </p:cNvSpPr>
          <p:nvPr/>
        </p:nvSpPr>
        <p:spPr bwMode="auto">
          <a:xfrm>
            <a:off x="1119188" y="6032500"/>
            <a:ext cx="4973637" cy="566738"/>
          </a:xfrm>
          <a:prstGeom prst="rect">
            <a:avLst/>
          </a:prstGeom>
          <a:solidFill>
            <a:srgbClr val="C0C0C0"/>
          </a:solidFill>
          <a:ln w="9525">
            <a:solidFill>
              <a:schemeClr val="tx1"/>
            </a:solidFill>
            <a:miter lim="800000"/>
            <a:headEnd/>
            <a:tailEnd/>
          </a:ln>
        </p:spPr>
        <p:txBody>
          <a:bodyPr lIns="0" tIns="0" rIns="0" bIns="0" anchor="ctr"/>
          <a:lstStyle/>
          <a:p>
            <a:pPr algn="ctr">
              <a:lnSpc>
                <a:spcPct val="140000"/>
              </a:lnSpc>
            </a:pPr>
            <a:r>
              <a:rPr lang="ko-KR" altLang="en-US"/>
              <a:t>“</a:t>
            </a:r>
            <a:r>
              <a:rPr lang="en-US" altLang="ko-KR"/>
              <a:t>Participation at the 2009 Korea Floritopia to express my gratitude to the volunteer workers</a:t>
            </a:r>
            <a:r>
              <a:rPr lang="ko-KR" altLang="en-US"/>
              <a:t>” </a:t>
            </a:r>
          </a:p>
          <a:p>
            <a:pPr algn="ctr">
              <a:lnSpc>
                <a:spcPct val="140000"/>
              </a:lnSpc>
            </a:pPr>
            <a:r>
              <a:rPr lang="en-US" altLang="ko-KR"/>
              <a:t>-President Anna Ball, “Ball Seed Corporation,” Major U.S. Floral Business, - </a:t>
            </a:r>
          </a:p>
        </p:txBody>
      </p:sp>
      <p:sp>
        <p:nvSpPr>
          <p:cNvPr id="70784" name="Rectangle 133"/>
          <p:cNvSpPr>
            <a:spLocks noChangeArrowheads="1"/>
          </p:cNvSpPr>
          <p:nvPr/>
        </p:nvSpPr>
        <p:spPr bwMode="auto">
          <a:xfrm>
            <a:off x="1119188" y="6681788"/>
            <a:ext cx="4973637" cy="2378075"/>
          </a:xfrm>
          <a:prstGeom prst="rect">
            <a:avLst/>
          </a:prstGeom>
          <a:noFill/>
          <a:ln w="9525">
            <a:noFill/>
            <a:miter lim="800000"/>
            <a:headEnd/>
            <a:tailEnd/>
          </a:ln>
        </p:spPr>
        <p:txBody>
          <a:bodyPr>
            <a:spAutoFit/>
          </a:bodyPr>
          <a:lstStyle/>
          <a:p>
            <a:pPr algn="just">
              <a:lnSpc>
                <a:spcPct val="150000"/>
              </a:lnSpc>
              <a:spcBef>
                <a:spcPct val="50000"/>
              </a:spcBef>
            </a:pPr>
            <a:r>
              <a:rPr lang="en-US" altLang="ko-KR"/>
              <a:t>Among the many foreign visitors to the 2009 Korea Floritopia, President Anna Ball of the Ball Horticulture Company (otherwise known as the Ball Company), a leading flower production and marketing company, made her visit to the exhibition. The Ball Seed company is a multinational corporation with over 20 regional branch offices, including one in Korea. President Ball encouraged over 18 foreign companies to participate in the 2009 Korea Floritopia, including branch offices of the Ball Company, contributing greatly to making this exhibition a truly international festival. Before her tour of the exhibition, she expressed her congratulations to President Kim Jong Gu in attracting more than 1 million visitors, and expressed her deepest interest in the future development of the Korean floral industry through the successful hosting of the 2009 Korea Floritopia.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ext Box 46"/>
          <p:cNvSpPr txBox="1">
            <a:spLocks noChangeArrowheads="1"/>
          </p:cNvSpPr>
          <p:nvPr/>
        </p:nvSpPr>
        <p:spPr bwMode="auto">
          <a:xfrm>
            <a:off x="1257300" y="2289175"/>
            <a:ext cx="4514850" cy="1905000"/>
          </a:xfrm>
          <a:prstGeom prst="rect">
            <a:avLst/>
          </a:prstGeom>
          <a:noFill/>
          <a:ln w="9525">
            <a:noFill/>
            <a:miter lim="800000"/>
            <a:headEnd/>
            <a:tailEnd/>
          </a:ln>
        </p:spPr>
        <p:txBody>
          <a:bodyPr lIns="0" tIns="0" rIns="0" bIns="0">
            <a:spAutoFit/>
          </a:bodyPr>
          <a:lstStyle/>
          <a:p>
            <a:pPr marL="180975" indent="-180975" algn="just">
              <a:lnSpc>
                <a:spcPct val="130000"/>
              </a:lnSpc>
            </a:pPr>
            <a:r>
              <a:rPr lang="en-US" altLang="ko-KR"/>
              <a:t>○ The ripple effects resulting from the hosting of the 2009 Korea Floritopia are expressed in the overall effect on the revitalization of the local economy combining the fiscal effects from the total expenditure of visitors and the economic effect resulting from the creation of a flower complex and investment costs. </a:t>
            </a:r>
          </a:p>
          <a:p>
            <a:pPr marL="180975" indent="-180975" algn="just">
              <a:lnSpc>
                <a:spcPct val="130000"/>
              </a:lnSpc>
            </a:pPr>
            <a:endParaRPr lang="en-US" altLang="ko-KR" sz="600"/>
          </a:p>
          <a:p>
            <a:pPr marL="180975" indent="-180975" algn="just">
              <a:lnSpc>
                <a:spcPct val="130000"/>
              </a:lnSpc>
            </a:pPr>
            <a:r>
              <a:rPr lang="ko-KR" altLang="en-US"/>
              <a:t>○ </a:t>
            </a:r>
            <a:r>
              <a:rPr lang="en-US" altLang="ko-KR"/>
              <a:t>Total Effect: Approximately 379.3 billion KW</a:t>
            </a:r>
            <a:endParaRPr lang="ko-KR" altLang="en-US"/>
          </a:p>
          <a:p>
            <a:pPr marL="180975" indent="-180975" algn="just">
              <a:lnSpc>
                <a:spcPct val="130000"/>
              </a:lnSpc>
            </a:pPr>
            <a:r>
              <a:rPr lang="ko-KR" altLang="en-US"/>
              <a:t>      ㆍ</a:t>
            </a:r>
            <a:r>
              <a:rPr lang="en-US" altLang="ko-KR"/>
              <a:t>Production Effect: Approximately</a:t>
            </a:r>
            <a:r>
              <a:rPr lang="ko-KR" altLang="en-US"/>
              <a:t> </a:t>
            </a:r>
            <a:r>
              <a:rPr lang="en-US" altLang="ko-KR"/>
              <a:t>241 billion KW</a:t>
            </a:r>
            <a:endParaRPr lang="ko-KR" altLang="en-US"/>
          </a:p>
          <a:p>
            <a:pPr marL="180975" indent="-180975" algn="just">
              <a:lnSpc>
                <a:spcPct val="130000"/>
              </a:lnSpc>
            </a:pPr>
            <a:r>
              <a:rPr lang="ko-KR" altLang="en-US"/>
              <a:t>      ㆍ</a:t>
            </a:r>
            <a:r>
              <a:rPr lang="en-US" altLang="ko-KR"/>
              <a:t>Income Effect:  Approximately</a:t>
            </a:r>
            <a:r>
              <a:rPr lang="ko-KR" altLang="en-US"/>
              <a:t> </a:t>
            </a:r>
            <a:r>
              <a:rPr lang="en-US" altLang="ko-KR"/>
              <a:t>53.6</a:t>
            </a:r>
            <a:r>
              <a:rPr lang="ko-KR" altLang="en-US"/>
              <a:t> </a:t>
            </a:r>
            <a:r>
              <a:rPr lang="en-US" altLang="ko-KR"/>
              <a:t>billion KW</a:t>
            </a:r>
            <a:endParaRPr lang="ko-KR" altLang="en-US"/>
          </a:p>
          <a:p>
            <a:pPr marL="180975" indent="-180975" algn="just">
              <a:lnSpc>
                <a:spcPct val="130000"/>
              </a:lnSpc>
            </a:pPr>
            <a:r>
              <a:rPr lang="ko-KR" altLang="en-US"/>
              <a:t>      ㆍ</a:t>
            </a:r>
            <a:r>
              <a:rPr lang="en-US" altLang="ko-KR"/>
              <a:t>Added Value Effect: Approximately </a:t>
            </a:r>
            <a:r>
              <a:rPr lang="ko-KR" altLang="en-US"/>
              <a:t> </a:t>
            </a:r>
            <a:r>
              <a:rPr lang="en-US" altLang="ko-KR"/>
              <a:t>84.7</a:t>
            </a:r>
            <a:r>
              <a:rPr lang="ko-KR" altLang="en-US"/>
              <a:t> </a:t>
            </a:r>
            <a:r>
              <a:rPr lang="en-US" altLang="ko-KR"/>
              <a:t>billion KW</a:t>
            </a:r>
            <a:endParaRPr lang="ko-KR" altLang="en-US"/>
          </a:p>
          <a:p>
            <a:pPr marL="180975" indent="-180975" algn="just">
              <a:lnSpc>
                <a:spcPct val="130000"/>
              </a:lnSpc>
            </a:pPr>
            <a:r>
              <a:rPr lang="ko-KR" altLang="en-US"/>
              <a:t>      ㆍ</a:t>
            </a:r>
            <a:r>
              <a:rPr lang="en-US" altLang="ko-KR"/>
              <a:t>New Employment Effect: Approximately 6,808 positions</a:t>
            </a:r>
            <a:endParaRPr lang="ko-KR" altLang="en-US"/>
          </a:p>
        </p:txBody>
      </p:sp>
      <p:sp>
        <p:nvSpPr>
          <p:cNvPr id="71682" name="Rectangle 47"/>
          <p:cNvSpPr>
            <a:spLocks noChangeArrowheads="1"/>
          </p:cNvSpPr>
          <p:nvPr/>
        </p:nvSpPr>
        <p:spPr bwMode="auto">
          <a:xfrm>
            <a:off x="1119188" y="2144713"/>
            <a:ext cx="4824412" cy="2160587"/>
          </a:xfrm>
          <a:prstGeom prst="rect">
            <a:avLst/>
          </a:prstGeom>
          <a:noFill/>
          <a:ln w="9525">
            <a:solidFill>
              <a:schemeClr val="tx1"/>
            </a:solidFill>
            <a:miter lim="800000"/>
            <a:headEnd/>
            <a:tailEnd/>
          </a:ln>
        </p:spPr>
        <p:txBody>
          <a:bodyPr lIns="0" tIns="0" rIns="0" bIns="0" anchor="ctr"/>
          <a:lstStyle/>
          <a:p>
            <a:pPr algn="ctr">
              <a:lnSpc>
                <a:spcPct val="140000"/>
              </a:lnSpc>
            </a:pPr>
            <a:endParaRPr lang="ko-KR" altLang="en-US">
              <a:latin typeface="HY헤드라인M" pitchFamily="18" charset="-127"/>
            </a:endParaRPr>
          </a:p>
        </p:txBody>
      </p:sp>
      <p:sp>
        <p:nvSpPr>
          <p:cNvPr id="71683" name="Rectangle 49"/>
          <p:cNvSpPr>
            <a:spLocks noChangeArrowheads="1"/>
          </p:cNvSpPr>
          <p:nvPr/>
        </p:nvSpPr>
        <p:spPr bwMode="auto">
          <a:xfrm>
            <a:off x="1119188" y="7832725"/>
            <a:ext cx="4851400" cy="1371600"/>
          </a:xfrm>
          <a:prstGeom prst="rect">
            <a:avLst/>
          </a:prstGeom>
          <a:noFill/>
          <a:ln w="9525">
            <a:noFill/>
            <a:miter lim="800000"/>
            <a:headEnd/>
            <a:tailEnd/>
          </a:ln>
        </p:spPr>
        <p:txBody>
          <a:bodyPr lIns="0" tIns="0" rIns="0" bIns="0">
            <a:spAutoFit/>
          </a:bodyPr>
          <a:lstStyle/>
          <a:p>
            <a:pPr algn="just">
              <a:lnSpc>
                <a:spcPct val="150000"/>
              </a:lnSpc>
            </a:pPr>
            <a:r>
              <a:rPr lang="en-US" altLang="ko-KR"/>
              <a:t>The total Production Effect from the 2009 Korea Floritopia is approximately 241 Billion KW and the income effect is approximately 53.6 billion KW, combining 160.3 billion KW of visitor expenditure and 16.7 billion KW of other exhibition business income. The total added-value effect is estimated to be approximately 84.7 billion KW and newly-created employment positions to be 6,808. The stimulation of the local economy is worth 380 billion KW, which is 23 times the investment cost of 16.7 billion KW.</a:t>
            </a:r>
          </a:p>
        </p:txBody>
      </p:sp>
      <p:sp>
        <p:nvSpPr>
          <p:cNvPr id="11" name="직사각형 10"/>
          <p:cNvSpPr/>
          <p:nvPr/>
        </p:nvSpPr>
        <p:spPr bwMode="auto">
          <a:xfrm>
            <a:off x="1125538" y="1281113"/>
            <a:ext cx="4822825" cy="631825"/>
          </a:xfrm>
          <a:prstGeom prst="rect">
            <a:avLst/>
          </a:prstGeom>
          <a:solidFill>
            <a:schemeClr val="bg1">
              <a:lumMod val="85000"/>
            </a:schemeClr>
          </a:solidFill>
          <a:ln w="9525" cap="flat" cmpd="sng" algn="ctr">
            <a:solidFill>
              <a:srgbClr val="000000"/>
            </a:solidFill>
            <a:prstDash val="solid"/>
            <a:round/>
            <a:headEnd type="none" w="med" len="med"/>
            <a:tailEnd type="none" w="med" len="med"/>
          </a:ln>
          <a:effectLst/>
        </p:spPr>
        <p:txBody>
          <a:bodyPr lIns="0" tIns="0" rIns="0" bIns="0" anchor="ctr"/>
          <a:lstStyle/>
          <a:p>
            <a:pPr marL="809625">
              <a:lnSpc>
                <a:spcPts val="1500"/>
              </a:lnSpc>
              <a:defRPr/>
            </a:pPr>
            <a:r>
              <a:rPr lang="en-US" altLang="ko-KR" sz="1200" b="1"/>
              <a:t>Revitalization of the local economy by creating 380 billion KW in economic benefits through the 2009 Korea Floritopia</a:t>
            </a:r>
            <a:endParaRPr lang="ko-KR" altLang="en-US" sz="1200" b="1"/>
          </a:p>
        </p:txBody>
      </p:sp>
      <p:sp>
        <p:nvSpPr>
          <p:cNvPr id="71685" name="직사각형 4"/>
          <p:cNvSpPr>
            <a:spLocks noChangeArrowheads="1"/>
          </p:cNvSpPr>
          <p:nvPr/>
        </p:nvSpPr>
        <p:spPr bwMode="auto">
          <a:xfrm>
            <a:off x="571500" y="1436688"/>
            <a:ext cx="1184275" cy="347662"/>
          </a:xfrm>
          <a:prstGeom prst="rect">
            <a:avLst/>
          </a:prstGeom>
          <a:solidFill>
            <a:schemeClr val="tx1"/>
          </a:solidFill>
          <a:ln w="9525" algn="ctr">
            <a:solidFill>
              <a:srgbClr val="000000"/>
            </a:solidFill>
            <a:round/>
            <a:headEnd/>
            <a:tailEnd/>
          </a:ln>
        </p:spPr>
        <p:txBody>
          <a:bodyPr lIns="0" tIns="0" rIns="0" bIns="0" anchor="ctr"/>
          <a:lstStyle/>
          <a:p>
            <a:pPr algn="ctr"/>
            <a:r>
              <a:rPr lang="en-US" altLang="ko-KR" b="1">
                <a:solidFill>
                  <a:schemeClr val="bg1"/>
                </a:solidFill>
              </a:rPr>
              <a:t>Major Accomplishment</a:t>
            </a:r>
            <a:r>
              <a:rPr lang="ko-KR" altLang="en-US" b="1">
                <a:solidFill>
                  <a:schemeClr val="bg1"/>
                </a:solidFill>
              </a:rPr>
              <a:t> </a:t>
            </a:r>
            <a:r>
              <a:rPr lang="en-US" altLang="ko-KR" b="1">
                <a:solidFill>
                  <a:schemeClr val="bg1"/>
                </a:solidFill>
              </a:rPr>
              <a:t>13</a:t>
            </a:r>
            <a:endParaRPr lang="ko-KR" altLang="en-US" b="1">
              <a:solidFill>
                <a:schemeClr val="bg1"/>
              </a:solidFill>
            </a:endParaRPr>
          </a:p>
        </p:txBody>
      </p:sp>
      <p:sp>
        <p:nvSpPr>
          <p:cNvPr id="71686" name="Text Box 31"/>
          <p:cNvSpPr txBox="1">
            <a:spLocks noChangeArrowheads="1"/>
          </p:cNvSpPr>
          <p:nvPr/>
        </p:nvSpPr>
        <p:spPr bwMode="auto">
          <a:xfrm>
            <a:off x="1131888" y="6540500"/>
            <a:ext cx="4979987" cy="212725"/>
          </a:xfrm>
          <a:prstGeom prst="rect">
            <a:avLst/>
          </a:prstGeom>
          <a:noFill/>
          <a:ln w="9525">
            <a:noFill/>
            <a:miter lim="800000"/>
            <a:headEnd/>
            <a:tailEnd/>
          </a:ln>
        </p:spPr>
        <p:txBody>
          <a:bodyPr lIns="0" tIns="0" rIns="0" bIns="0">
            <a:spAutoFit/>
          </a:bodyPr>
          <a:lstStyle/>
          <a:p>
            <a:pPr algn="just">
              <a:lnSpc>
                <a:spcPct val="140000"/>
              </a:lnSpc>
            </a:pPr>
            <a:r>
              <a:rPr lang="en-US" altLang="ko-KR"/>
              <a:t>Calculated utilizing the inter-industrial index from the Bank of Korea</a:t>
            </a:r>
            <a:r>
              <a:rPr lang="ko-KR" altLang="en-US"/>
              <a:t> </a:t>
            </a:r>
            <a:r>
              <a:rPr lang="en-US" altLang="ko-KR"/>
              <a:t>(2003). </a:t>
            </a:r>
            <a:endParaRPr lang="ko-KR" altLang="en-US"/>
          </a:p>
        </p:txBody>
      </p:sp>
      <p:sp>
        <p:nvSpPr>
          <p:cNvPr id="71687" name="직사각형 9"/>
          <p:cNvSpPr>
            <a:spLocks noChangeArrowheads="1"/>
          </p:cNvSpPr>
          <p:nvPr/>
        </p:nvSpPr>
        <p:spPr bwMode="auto">
          <a:xfrm>
            <a:off x="1119188" y="4432300"/>
            <a:ext cx="4697412" cy="304800"/>
          </a:xfrm>
          <a:prstGeom prst="rect">
            <a:avLst/>
          </a:prstGeom>
          <a:noFill/>
          <a:ln w="9525">
            <a:noFill/>
            <a:miter lim="800000"/>
            <a:headEnd/>
            <a:tailEnd/>
          </a:ln>
        </p:spPr>
        <p:txBody>
          <a:bodyPr wrap="none">
            <a:spAutoFit/>
          </a:bodyPr>
          <a:lstStyle/>
          <a:p>
            <a:pPr>
              <a:lnSpc>
                <a:spcPct val="140000"/>
              </a:lnSpc>
            </a:pPr>
            <a:r>
              <a:rPr lang="en-US" altLang="ko-KR"/>
              <a:t>[Table</a:t>
            </a:r>
            <a:r>
              <a:rPr lang="ko-KR" altLang="en-US"/>
              <a:t> </a:t>
            </a:r>
            <a:r>
              <a:rPr lang="en-US" altLang="ko-KR"/>
              <a:t>2-13-1] Analysis of the Expected Economic Effects of the 2009 Korea Floritopia</a:t>
            </a:r>
            <a:r>
              <a:rPr lang="ko-KR" altLang="en-US" sz="900"/>
              <a:t> </a:t>
            </a:r>
          </a:p>
        </p:txBody>
      </p:sp>
      <p:sp>
        <p:nvSpPr>
          <p:cNvPr id="71688" name="슬라이드 번호 개체 틀 11"/>
          <p:cNvSpPr>
            <a:spLocks noGrp="1"/>
          </p:cNvSpPr>
          <p:nvPr>
            <p:ph type="sldNum" sz="quarter" idx="12"/>
          </p:nvPr>
        </p:nvSpPr>
        <p:spPr>
          <a:noFill/>
        </p:spPr>
        <p:txBody>
          <a:bodyPr/>
          <a:lstStyle/>
          <a:p>
            <a:r>
              <a:rPr lang="en-US" altLang="ko-KR" smtClean="0"/>
              <a:t>37</a:t>
            </a:r>
          </a:p>
        </p:txBody>
      </p:sp>
      <p:sp>
        <p:nvSpPr>
          <p:cNvPr id="71689" name="Text Box 45"/>
          <p:cNvSpPr txBox="1">
            <a:spLocks noChangeArrowheads="1"/>
          </p:cNvSpPr>
          <p:nvPr/>
        </p:nvSpPr>
        <p:spPr bwMode="auto">
          <a:xfrm>
            <a:off x="1131888" y="6784975"/>
            <a:ext cx="4979987" cy="904875"/>
          </a:xfrm>
          <a:prstGeom prst="rect">
            <a:avLst/>
          </a:prstGeom>
          <a:noFill/>
          <a:ln w="9525">
            <a:noFill/>
            <a:miter lim="800000"/>
            <a:headEnd/>
            <a:tailEnd/>
          </a:ln>
        </p:spPr>
        <p:txBody>
          <a:bodyPr lIns="0" tIns="0" rIns="0" bIns="0">
            <a:spAutoFit/>
          </a:bodyPr>
          <a:lstStyle/>
          <a:p>
            <a:pPr>
              <a:lnSpc>
                <a:spcPct val="110000"/>
              </a:lnSpc>
              <a:buFontTx/>
              <a:buChar char="•"/>
            </a:pPr>
            <a:r>
              <a:rPr lang="en-US" altLang="ko-KR" sz="900"/>
              <a:t>  Effect of Visitor Expenditure = [total expenditure by visitors]</a:t>
            </a:r>
            <a:r>
              <a:rPr lang="ko-KR" altLang="en-US" sz="900"/>
              <a:t> </a:t>
            </a:r>
            <a:r>
              <a:rPr lang="en-US" altLang="ko-KR" sz="900"/>
              <a:t>X [Number of inducements for each </a:t>
            </a:r>
          </a:p>
          <a:p>
            <a:pPr>
              <a:lnSpc>
                <a:spcPct val="110000"/>
              </a:lnSpc>
            </a:pPr>
            <a:r>
              <a:rPr lang="en-US" altLang="ko-KR" sz="900"/>
              <a:t>   category in the Chungnam Region]</a:t>
            </a:r>
          </a:p>
          <a:p>
            <a:pPr>
              <a:lnSpc>
                <a:spcPct val="110000"/>
              </a:lnSpc>
              <a:buFontTx/>
              <a:buChar char="•"/>
            </a:pPr>
            <a:r>
              <a:rPr lang="en-US" altLang="ko-KR" sz="900"/>
              <a:t>  Effect of Investment</a:t>
            </a:r>
            <a:r>
              <a:rPr lang="ko-KR" altLang="en-US" sz="900"/>
              <a:t> </a:t>
            </a:r>
            <a:r>
              <a:rPr lang="en-US" altLang="ko-KR" sz="900"/>
              <a:t>= [Total Investment]</a:t>
            </a:r>
            <a:r>
              <a:rPr lang="ko-KR" altLang="en-US" sz="900"/>
              <a:t> </a:t>
            </a:r>
            <a:r>
              <a:rPr lang="en-US" altLang="ko-KR" sz="900"/>
              <a:t>X [Number of inducements for each category of the local </a:t>
            </a:r>
          </a:p>
          <a:p>
            <a:pPr>
              <a:lnSpc>
                <a:spcPct val="110000"/>
              </a:lnSpc>
            </a:pPr>
            <a:r>
              <a:rPr lang="en-US" altLang="ko-KR" sz="900"/>
              <a:t>    industry] (other social services)</a:t>
            </a:r>
          </a:p>
          <a:p>
            <a:pPr>
              <a:lnSpc>
                <a:spcPct val="110000"/>
              </a:lnSpc>
              <a:buFontTx/>
              <a:buChar char="•"/>
            </a:pPr>
            <a:r>
              <a:rPr lang="ko-KR" altLang="en-US" sz="900"/>
              <a:t>  </a:t>
            </a:r>
            <a:r>
              <a:rPr lang="en-US" altLang="ko-KR" sz="900"/>
              <a:t>Source</a:t>
            </a:r>
            <a:r>
              <a:rPr lang="ko-KR" altLang="en-US" sz="900"/>
              <a:t> </a:t>
            </a:r>
            <a:r>
              <a:rPr lang="en-US" altLang="ko-KR" sz="900"/>
              <a:t>: Lee Chung Ki, Lee Jin Hyung, Song Hak jun</a:t>
            </a:r>
            <a:r>
              <a:rPr lang="ko-KR" altLang="en-US" sz="900"/>
              <a:t> </a:t>
            </a:r>
            <a:r>
              <a:rPr lang="en-US" altLang="ko-KR" sz="900"/>
              <a:t>(2007), Analysis of the Induced Economic Effect </a:t>
            </a:r>
          </a:p>
          <a:p>
            <a:pPr>
              <a:lnSpc>
                <a:spcPct val="110000"/>
              </a:lnSpc>
            </a:pPr>
            <a:r>
              <a:rPr lang="en-US" altLang="ko-KR" sz="900"/>
              <a:t>   on the Local Industry through the Migratory Bird Fair using the Local Inter-Industry Model.</a:t>
            </a:r>
            <a:endParaRPr lang="ko-KR" altLang="en-US" sz="900"/>
          </a:p>
        </p:txBody>
      </p:sp>
      <p:graphicFrame>
        <p:nvGraphicFramePr>
          <p:cNvPr id="50221" name="Group 45"/>
          <p:cNvGraphicFramePr>
            <a:graphicFrameLocks noGrp="1"/>
          </p:cNvGraphicFramePr>
          <p:nvPr/>
        </p:nvGraphicFramePr>
        <p:xfrm>
          <a:off x="1119188" y="4738688"/>
          <a:ext cx="4818062" cy="1798637"/>
        </p:xfrm>
        <a:graphic>
          <a:graphicData uri="http://schemas.openxmlformats.org/drawingml/2006/table">
            <a:tbl>
              <a:tblPr/>
              <a:tblGrid>
                <a:gridCol w="903287"/>
                <a:gridCol w="979488"/>
                <a:gridCol w="977900"/>
                <a:gridCol w="1020762"/>
                <a:gridCol w="936625"/>
              </a:tblGrid>
              <a:tr h="450850">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Classification</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Production Promotion Effect</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Ownership Promotion Effect</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VAT Promotion Effect</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Employment Promotion Effect</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3810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r>
              <a:tr h="449263">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Total Promotion Effect</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7620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Approximately </a:t>
                      </a:r>
                    </a:p>
                    <a:p>
                      <a:pPr marL="0" marR="0" lvl="0" indent="0" algn="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241 Billion KW</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7620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Approximately </a:t>
                      </a:r>
                    </a:p>
                    <a:p>
                      <a:pPr marL="0" marR="0" lvl="0" indent="0" algn="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53.6 Billion KW</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7620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Approximately </a:t>
                      </a:r>
                    </a:p>
                    <a:p>
                      <a:pPr marL="0" marR="0" lvl="0" indent="0" algn="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84.7 Billion KW</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7620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Approximately </a:t>
                      </a:r>
                      <a:r>
                        <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rPr>
                        <a:t> </a:t>
                      </a: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6,808</a:t>
                      </a: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positions</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7620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449263">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Effects of Visitor Expenditure</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Approximately</a:t>
                      </a:r>
                    </a:p>
                    <a:p>
                      <a:pPr marL="0" marR="0" lvl="0" indent="0" algn="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215.3 Billion KW</a:t>
                      </a:r>
                    </a:p>
                  </a:txBody>
                  <a:tcPr marL="38100" marR="7620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Approximately </a:t>
                      </a:r>
                    </a:p>
                    <a:p>
                      <a:pPr marL="0" marR="0" lvl="0" indent="0" algn="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50.2 Billion KW</a:t>
                      </a:r>
                    </a:p>
                  </a:txBody>
                  <a:tcPr marL="38100" marR="7620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Approximately</a:t>
                      </a:r>
                    </a:p>
                    <a:p>
                      <a:pPr marL="0" marR="0" lvl="0" indent="0" algn="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78.7 Billion KW</a:t>
                      </a:r>
                    </a:p>
                  </a:txBody>
                  <a:tcPr marL="38100" marR="7620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Approximately </a:t>
                      </a:r>
                      <a:r>
                        <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rPr>
                        <a:t> </a:t>
                      </a: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6,511</a:t>
                      </a: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positions</a:t>
                      </a:r>
                      <a:endPar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7620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449263">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Effects of Investments</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Approximately </a:t>
                      </a:r>
                    </a:p>
                    <a:p>
                      <a:pPr marL="0" marR="0" lvl="0" indent="0" algn="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25.7 Billion KW</a:t>
                      </a:r>
                    </a:p>
                  </a:txBody>
                  <a:tcPr marL="38100" marR="7620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Approximately </a:t>
                      </a:r>
                    </a:p>
                    <a:p>
                      <a:pPr marL="0" marR="0" lvl="0" indent="0" algn="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3.4 Billion KW</a:t>
                      </a:r>
                    </a:p>
                  </a:txBody>
                  <a:tcPr marL="38100" marR="7620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Approximately </a:t>
                      </a:r>
                    </a:p>
                    <a:p>
                      <a:pPr marL="0" marR="0" lvl="0" indent="0" algn="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6 Billion KW</a:t>
                      </a:r>
                    </a:p>
                  </a:txBody>
                  <a:tcPr marL="38100" marR="7620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Approximately </a:t>
                      </a:r>
                    </a:p>
                    <a:p>
                      <a:pPr marL="0" marR="0" lvl="0" indent="0" algn="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297</a:t>
                      </a:r>
                      <a:r>
                        <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rPr>
                        <a:t> </a:t>
                      </a: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positions</a:t>
                      </a:r>
                      <a:endPar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38100" marR="7620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차트 23"/>
          <p:cNvGraphicFramePr/>
          <p:nvPr/>
        </p:nvGraphicFramePr>
        <p:xfrm>
          <a:off x="1124737" y="2438395"/>
          <a:ext cx="4825214" cy="4000515"/>
        </p:xfrm>
        <a:graphic>
          <a:graphicData uri="http://schemas.openxmlformats.org/drawingml/2006/chart">
            <c:chart xmlns:c="http://schemas.openxmlformats.org/drawingml/2006/chart" xmlns:r="http://schemas.openxmlformats.org/officeDocument/2006/relationships" r:id="rId2"/>
          </a:graphicData>
        </a:graphic>
      </p:graphicFrame>
      <p:sp>
        <p:nvSpPr>
          <p:cNvPr id="11" name="직사각형 10"/>
          <p:cNvSpPr/>
          <p:nvPr/>
        </p:nvSpPr>
        <p:spPr bwMode="auto">
          <a:xfrm>
            <a:off x="1125538" y="1281113"/>
            <a:ext cx="4822825" cy="631825"/>
          </a:xfrm>
          <a:prstGeom prst="rect">
            <a:avLst/>
          </a:prstGeom>
          <a:solidFill>
            <a:schemeClr val="bg1">
              <a:lumMod val="85000"/>
            </a:schemeClr>
          </a:solidFill>
          <a:ln w="9525" cap="flat" cmpd="sng" algn="ctr">
            <a:solidFill>
              <a:srgbClr val="000000"/>
            </a:solidFill>
            <a:prstDash val="solid"/>
            <a:round/>
            <a:headEnd type="none" w="med" len="med"/>
            <a:tailEnd type="none" w="med" len="med"/>
          </a:ln>
          <a:effectLst/>
        </p:spPr>
        <p:txBody>
          <a:bodyPr lIns="0" tIns="0" rIns="0" bIns="0" anchor="ctr"/>
          <a:lstStyle/>
          <a:p>
            <a:pPr marL="809625">
              <a:lnSpc>
                <a:spcPts val="1500"/>
              </a:lnSpc>
              <a:defRPr/>
            </a:pPr>
            <a:r>
              <a:rPr lang="en-US" altLang="ko-KR" sz="1400" b="1"/>
              <a:t>Characteristics of Visitors: High level of interest from women</a:t>
            </a:r>
            <a:endParaRPr lang="ko-KR" altLang="en-US" sz="1400" b="1"/>
          </a:p>
        </p:txBody>
      </p:sp>
      <p:sp>
        <p:nvSpPr>
          <p:cNvPr id="72707" name="직사각형 4"/>
          <p:cNvSpPr>
            <a:spLocks noChangeArrowheads="1"/>
          </p:cNvSpPr>
          <p:nvPr/>
        </p:nvSpPr>
        <p:spPr bwMode="auto">
          <a:xfrm>
            <a:off x="642938" y="1436688"/>
            <a:ext cx="1112837" cy="347662"/>
          </a:xfrm>
          <a:prstGeom prst="rect">
            <a:avLst/>
          </a:prstGeom>
          <a:solidFill>
            <a:schemeClr val="tx1"/>
          </a:solidFill>
          <a:ln w="9525" algn="ctr">
            <a:solidFill>
              <a:srgbClr val="000000"/>
            </a:solidFill>
            <a:round/>
            <a:headEnd/>
            <a:tailEnd/>
          </a:ln>
        </p:spPr>
        <p:txBody>
          <a:bodyPr lIns="0" tIns="0" rIns="0" bIns="0" anchor="ctr"/>
          <a:lstStyle/>
          <a:p>
            <a:pPr algn="ctr"/>
            <a:r>
              <a:rPr lang="en-US" altLang="ko-KR" b="1">
                <a:solidFill>
                  <a:schemeClr val="bg1"/>
                </a:solidFill>
              </a:rPr>
              <a:t>Major Accomplishment</a:t>
            </a:r>
            <a:r>
              <a:rPr lang="ko-KR" altLang="en-US" b="1">
                <a:solidFill>
                  <a:schemeClr val="bg1"/>
                </a:solidFill>
              </a:rPr>
              <a:t> </a:t>
            </a:r>
            <a:r>
              <a:rPr lang="en-US" altLang="ko-KR" b="1">
                <a:solidFill>
                  <a:schemeClr val="bg1"/>
                </a:solidFill>
              </a:rPr>
              <a:t>14</a:t>
            </a:r>
            <a:endParaRPr lang="ko-KR" altLang="en-US" b="1">
              <a:solidFill>
                <a:schemeClr val="bg1"/>
              </a:solidFill>
            </a:endParaRPr>
          </a:p>
        </p:txBody>
      </p:sp>
      <p:graphicFrame>
        <p:nvGraphicFramePr>
          <p:cNvPr id="51258" name="Group 58"/>
          <p:cNvGraphicFramePr>
            <a:graphicFrameLocks noGrp="1"/>
          </p:cNvGraphicFramePr>
          <p:nvPr/>
        </p:nvGraphicFramePr>
        <p:xfrm>
          <a:off x="1125538" y="6910388"/>
          <a:ext cx="4827587" cy="1282700"/>
        </p:xfrm>
        <a:graphic>
          <a:graphicData uri="http://schemas.openxmlformats.org/drawingml/2006/table">
            <a:tbl>
              <a:tblPr/>
              <a:tblGrid>
                <a:gridCol w="1381125"/>
                <a:gridCol w="1273175"/>
                <a:gridCol w="947737"/>
                <a:gridCol w="1225550"/>
              </a:tblGrid>
              <a:tr h="187325">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rPr>
                        <a:t>　</a:t>
                      </a:r>
                    </a:p>
                  </a:txBody>
                  <a:tcPr marL="0" marR="0" marT="0" marB="0" anchor="ctr" anchorCtr="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Male</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0" marR="0" marT="0" marB="0" anchor="ctr" anchorCtr="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Female</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0" marR="0" marT="0" marB="0" anchor="ctr" anchorCtr="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Ratio</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0" marR="0" marT="0" marB="0" anchor="ctr" anchorCtr="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r>
              <a:tr h="182563">
                <a:tc>
                  <a:txBody>
                    <a:bodyPr/>
                    <a:lstStyle/>
                    <a:p>
                      <a:pPr marL="0" marR="0" lvl="0" indent="0" algn="ctr" defTabSz="914400" rtl="0" eaLnBrk="1" fontAlgn="t"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1 Month Prior</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0" marR="0" marT="0" marB="0" anchor="ctr" anchorCtr="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9.0%</a:t>
                      </a:r>
                    </a:p>
                  </a:txBody>
                  <a:tcPr marL="0" marR="0" marT="0" marB="0" anchor="ctr" anchorCtr="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26.9%</a:t>
                      </a:r>
                    </a:p>
                  </a:txBody>
                  <a:tcPr marL="0" marR="0" marT="0" marB="0" anchor="ctr" anchorCtr="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36.0%</a:t>
                      </a:r>
                    </a:p>
                  </a:txBody>
                  <a:tcPr marL="0" marR="0" marT="0" marB="0" anchor="ctr" anchorCtr="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182563">
                <a:tc>
                  <a:txBody>
                    <a:bodyPr/>
                    <a:lstStyle/>
                    <a:p>
                      <a:pPr marL="0" marR="0" lvl="0" indent="0" algn="ctr" defTabSz="914400" rtl="0" eaLnBrk="1" fontAlgn="t"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2 Months Prior</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0" marR="0" marT="0" marB="0" anchor="ctr" anchorCtr="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22.8%</a:t>
                      </a:r>
                    </a:p>
                  </a:txBody>
                  <a:tcPr marL="0" marR="0" marT="0" marB="0" anchor="ctr" anchorCtr="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19.5%</a:t>
                      </a:r>
                    </a:p>
                  </a:txBody>
                  <a:tcPr marL="0" marR="0" marT="0" marB="0" anchor="ctr" anchorCtr="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20.9%</a:t>
                      </a:r>
                    </a:p>
                  </a:txBody>
                  <a:tcPr marL="0" marR="0" marT="0" marB="0" anchor="ctr" anchorCtr="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182563">
                <a:tc>
                  <a:txBody>
                    <a:bodyPr/>
                    <a:lstStyle/>
                    <a:p>
                      <a:pPr marL="0" marR="0" lvl="0" indent="0" algn="ctr" defTabSz="914400" rtl="0" eaLnBrk="1" fontAlgn="t"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3</a:t>
                      </a:r>
                      <a:r>
                        <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rPr>
                        <a:t> </a:t>
                      </a: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Months Prior</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0" marR="0" marT="0" marB="0" anchor="ctr" anchorCtr="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20.3%</a:t>
                      </a:r>
                    </a:p>
                  </a:txBody>
                  <a:tcPr marL="0" marR="0" marT="0" marB="0" anchor="ctr" anchorCtr="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14.4%</a:t>
                      </a:r>
                    </a:p>
                  </a:txBody>
                  <a:tcPr marL="0" marR="0" marT="0" marB="0" anchor="ctr" anchorCtr="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16.6%</a:t>
                      </a:r>
                    </a:p>
                  </a:txBody>
                  <a:tcPr marL="0" marR="0" marT="0" marB="0" anchor="ctr" anchorCtr="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182563">
                <a:tc>
                  <a:txBody>
                    <a:bodyPr/>
                    <a:lstStyle/>
                    <a:p>
                      <a:pPr marL="0" marR="0" lvl="0" indent="0" algn="ctr" defTabSz="914400" rtl="0" eaLnBrk="1" fontAlgn="t"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4</a:t>
                      </a:r>
                      <a:r>
                        <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rPr>
                        <a:t> </a:t>
                      </a: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Months Prior</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0" marR="0" marT="0" marB="0" anchor="ctr" anchorCtr="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5.2%</a:t>
                      </a:r>
                    </a:p>
                  </a:txBody>
                  <a:tcPr marL="0" marR="0" marT="0" marB="0" anchor="ctr" anchorCtr="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2.8%</a:t>
                      </a:r>
                    </a:p>
                  </a:txBody>
                  <a:tcPr marL="0" marR="0" marT="0" marB="0" anchor="ctr" anchorCtr="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3.6%</a:t>
                      </a:r>
                    </a:p>
                  </a:txBody>
                  <a:tcPr marL="0" marR="0" marT="0" marB="0" anchor="ctr" anchorCtr="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182563">
                <a:tc>
                  <a:txBody>
                    <a:bodyPr/>
                    <a:lstStyle/>
                    <a:p>
                      <a:pPr marL="0" marR="0" lvl="0" indent="0" algn="ctr" defTabSz="914400" rtl="0" eaLnBrk="1" fontAlgn="t"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5</a:t>
                      </a:r>
                      <a:r>
                        <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rPr>
                        <a:t> </a:t>
                      </a: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Months Prior</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0" marR="0" marT="0" marB="0" anchor="ctr" anchorCtr="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4.7%</a:t>
                      </a:r>
                    </a:p>
                  </a:txBody>
                  <a:tcPr marL="0" marR="0" marT="0" marB="0" anchor="ctr" anchorCtr="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2.5%</a:t>
                      </a:r>
                    </a:p>
                  </a:txBody>
                  <a:tcPr marL="0" marR="0" marT="0" marB="0" anchor="ctr" anchorCtr="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3.3%</a:t>
                      </a:r>
                    </a:p>
                  </a:txBody>
                  <a:tcPr marL="0" marR="0" marT="0" marB="0" anchor="ctr" anchorCtr="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182563">
                <a:tc>
                  <a:txBody>
                    <a:bodyPr/>
                    <a:lstStyle/>
                    <a:p>
                      <a:pPr marL="0" marR="0" lvl="0" indent="0" algn="ctr" defTabSz="914400" rtl="0" eaLnBrk="1" fontAlgn="t"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6</a:t>
                      </a:r>
                      <a:r>
                        <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rPr>
                        <a:t> </a:t>
                      </a: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Months Prior</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0" marR="0" marT="0" marB="0" anchor="ctr" anchorCtr="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6.6%</a:t>
                      </a:r>
                    </a:p>
                  </a:txBody>
                  <a:tcPr marL="0" marR="0" marT="0" marB="0" anchor="ctr" anchorCtr="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4.2%</a:t>
                      </a:r>
                    </a:p>
                  </a:txBody>
                  <a:tcPr marL="0" marR="0" marT="0" marB="0" anchor="ctr" anchorCtr="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5.4%</a:t>
                      </a:r>
                    </a:p>
                  </a:txBody>
                  <a:tcPr marL="0" marR="0" marT="0" marB="0" anchor="ctr" anchorCtr="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2750" name="직사각형 13"/>
          <p:cNvSpPr>
            <a:spLocks noChangeArrowheads="1"/>
          </p:cNvSpPr>
          <p:nvPr/>
        </p:nvSpPr>
        <p:spPr bwMode="auto">
          <a:xfrm>
            <a:off x="1125538" y="2073275"/>
            <a:ext cx="4579937" cy="304800"/>
          </a:xfrm>
          <a:prstGeom prst="rect">
            <a:avLst/>
          </a:prstGeom>
          <a:noFill/>
          <a:ln w="9525">
            <a:noFill/>
            <a:miter lim="800000"/>
            <a:headEnd/>
            <a:tailEnd/>
          </a:ln>
        </p:spPr>
        <p:txBody>
          <a:bodyPr lIns="0">
            <a:spAutoFit/>
          </a:bodyPr>
          <a:lstStyle/>
          <a:p>
            <a:pPr>
              <a:lnSpc>
                <a:spcPct val="140000"/>
              </a:lnSpc>
            </a:pPr>
            <a:r>
              <a:rPr lang="en-US" altLang="ko-KR"/>
              <a:t>[Diagram</a:t>
            </a:r>
            <a:r>
              <a:rPr lang="ko-KR" altLang="en-US"/>
              <a:t> </a:t>
            </a:r>
            <a:r>
              <a:rPr lang="en-US" altLang="ko-KR"/>
              <a:t>2-14-1] Recognition level of the 2009 Korea Floritopia</a:t>
            </a:r>
          </a:p>
        </p:txBody>
      </p:sp>
      <p:sp>
        <p:nvSpPr>
          <p:cNvPr id="72751" name="직사각형 24"/>
          <p:cNvSpPr>
            <a:spLocks noChangeArrowheads="1"/>
          </p:cNvSpPr>
          <p:nvPr/>
        </p:nvSpPr>
        <p:spPr bwMode="auto">
          <a:xfrm>
            <a:off x="1125538" y="2465388"/>
            <a:ext cx="4818062" cy="4000500"/>
          </a:xfrm>
          <a:prstGeom prst="rect">
            <a:avLst/>
          </a:prstGeom>
          <a:noFill/>
          <a:ln w="9525" algn="ctr">
            <a:solidFill>
              <a:schemeClr val="tx1"/>
            </a:solidFill>
            <a:round/>
            <a:headEnd/>
            <a:tailEnd/>
          </a:ln>
        </p:spPr>
        <p:txBody>
          <a:bodyPr lIns="0" tIns="0" rIns="0" bIns="0"/>
          <a:lstStyle/>
          <a:p>
            <a:pPr algn="ctr">
              <a:lnSpc>
                <a:spcPct val="140000"/>
              </a:lnSpc>
            </a:pPr>
            <a:endParaRPr lang="ko-KR" altLang="en-US">
              <a:latin typeface="HY헤드라인M" pitchFamily="18" charset="-127"/>
            </a:endParaRPr>
          </a:p>
        </p:txBody>
      </p:sp>
      <p:sp>
        <p:nvSpPr>
          <p:cNvPr id="72752" name="타원 25"/>
          <p:cNvSpPr>
            <a:spLocks noChangeArrowheads="1"/>
          </p:cNvSpPr>
          <p:nvPr/>
        </p:nvSpPr>
        <p:spPr bwMode="auto">
          <a:xfrm>
            <a:off x="1662113" y="4684713"/>
            <a:ext cx="590550" cy="555625"/>
          </a:xfrm>
          <a:prstGeom prst="ellipse">
            <a:avLst/>
          </a:prstGeom>
          <a:noFill/>
          <a:ln w="9525" algn="ctr">
            <a:solidFill>
              <a:schemeClr val="tx1"/>
            </a:solidFill>
            <a:prstDash val="sysDash"/>
            <a:round/>
            <a:headEnd/>
            <a:tailEnd/>
          </a:ln>
        </p:spPr>
        <p:txBody>
          <a:bodyPr lIns="0" tIns="0" rIns="0" bIns="0"/>
          <a:lstStyle/>
          <a:p>
            <a:pPr algn="ctr">
              <a:lnSpc>
                <a:spcPct val="140000"/>
              </a:lnSpc>
            </a:pPr>
            <a:endParaRPr lang="ko-KR" altLang="en-US">
              <a:latin typeface="HY헤드라인M" pitchFamily="18" charset="-127"/>
            </a:endParaRPr>
          </a:p>
        </p:txBody>
      </p:sp>
      <p:cxnSp>
        <p:nvCxnSpPr>
          <p:cNvPr id="72753" name="직선 화살표 연결선 26"/>
          <p:cNvCxnSpPr>
            <a:cxnSpLocks noChangeShapeType="1"/>
          </p:cNvCxnSpPr>
          <p:nvPr/>
        </p:nvCxnSpPr>
        <p:spPr bwMode="auto">
          <a:xfrm rot="5400000">
            <a:off x="1293019" y="3852069"/>
            <a:ext cx="1479550" cy="1588"/>
          </a:xfrm>
          <a:prstGeom prst="straightConnector1">
            <a:avLst/>
          </a:prstGeom>
          <a:noFill/>
          <a:ln w="28575" algn="ctr">
            <a:solidFill>
              <a:schemeClr val="tx1"/>
            </a:solidFill>
            <a:prstDash val="sysDash"/>
            <a:round/>
            <a:headEnd type="triangle" w="med" len="med"/>
            <a:tailEnd type="triangle" w="med" len="med"/>
          </a:ln>
        </p:spPr>
      </p:cxnSp>
      <p:cxnSp>
        <p:nvCxnSpPr>
          <p:cNvPr id="72754" name="직선 연결선 27"/>
          <p:cNvCxnSpPr>
            <a:cxnSpLocks noChangeShapeType="1"/>
          </p:cNvCxnSpPr>
          <p:nvPr/>
        </p:nvCxnSpPr>
        <p:spPr bwMode="auto">
          <a:xfrm>
            <a:off x="1890713" y="3081338"/>
            <a:ext cx="285750" cy="1587"/>
          </a:xfrm>
          <a:prstGeom prst="line">
            <a:avLst/>
          </a:prstGeom>
          <a:noFill/>
          <a:ln w="9525" algn="ctr">
            <a:solidFill>
              <a:schemeClr val="tx1"/>
            </a:solidFill>
            <a:round/>
            <a:headEnd/>
            <a:tailEnd/>
          </a:ln>
        </p:spPr>
      </p:cxnSp>
      <p:cxnSp>
        <p:nvCxnSpPr>
          <p:cNvPr id="72755" name="직선 연결선 28"/>
          <p:cNvCxnSpPr>
            <a:cxnSpLocks noChangeShapeType="1"/>
          </p:cNvCxnSpPr>
          <p:nvPr/>
        </p:nvCxnSpPr>
        <p:spPr bwMode="auto">
          <a:xfrm>
            <a:off x="1890713" y="4664075"/>
            <a:ext cx="285750" cy="1588"/>
          </a:xfrm>
          <a:prstGeom prst="line">
            <a:avLst/>
          </a:prstGeom>
          <a:noFill/>
          <a:ln w="9525" algn="ctr">
            <a:solidFill>
              <a:schemeClr val="tx1"/>
            </a:solidFill>
            <a:round/>
            <a:headEnd/>
            <a:tailEnd/>
          </a:ln>
        </p:spPr>
      </p:cxnSp>
      <p:sp>
        <p:nvSpPr>
          <p:cNvPr id="72756" name="타원 29"/>
          <p:cNvSpPr>
            <a:spLocks noChangeArrowheads="1"/>
          </p:cNvSpPr>
          <p:nvPr/>
        </p:nvSpPr>
        <p:spPr bwMode="auto">
          <a:xfrm>
            <a:off x="1662113" y="2524125"/>
            <a:ext cx="590550" cy="557213"/>
          </a:xfrm>
          <a:prstGeom prst="ellipse">
            <a:avLst/>
          </a:prstGeom>
          <a:noFill/>
          <a:ln w="9525" algn="ctr">
            <a:solidFill>
              <a:schemeClr val="tx1"/>
            </a:solidFill>
            <a:prstDash val="sysDash"/>
            <a:round/>
            <a:headEnd/>
            <a:tailEnd/>
          </a:ln>
        </p:spPr>
        <p:txBody>
          <a:bodyPr lIns="0" tIns="0" rIns="0" bIns="0"/>
          <a:lstStyle/>
          <a:p>
            <a:pPr algn="ctr">
              <a:lnSpc>
                <a:spcPct val="140000"/>
              </a:lnSpc>
            </a:pPr>
            <a:endParaRPr lang="ko-KR" altLang="en-US">
              <a:latin typeface="HY헤드라인M" pitchFamily="18" charset="-127"/>
            </a:endParaRPr>
          </a:p>
        </p:txBody>
      </p:sp>
      <p:sp>
        <p:nvSpPr>
          <p:cNvPr id="72757" name="Text Box 4"/>
          <p:cNvSpPr txBox="1">
            <a:spLocks noChangeArrowheads="1"/>
          </p:cNvSpPr>
          <p:nvPr/>
        </p:nvSpPr>
        <p:spPr bwMode="auto">
          <a:xfrm>
            <a:off x="1131888" y="8278813"/>
            <a:ext cx="4818062" cy="850900"/>
          </a:xfrm>
          <a:prstGeom prst="rect">
            <a:avLst/>
          </a:prstGeom>
          <a:noFill/>
          <a:ln w="9525">
            <a:noFill/>
            <a:miter lim="800000"/>
            <a:headEnd/>
            <a:tailEnd/>
          </a:ln>
        </p:spPr>
        <p:txBody>
          <a:bodyPr lIns="0" tIns="0" rIns="0" bIns="0">
            <a:spAutoFit/>
          </a:bodyPr>
          <a:lstStyle/>
          <a:p>
            <a:pPr algn="just">
              <a:lnSpc>
                <a:spcPct val="140000"/>
              </a:lnSpc>
            </a:pPr>
            <a:r>
              <a:rPr lang="en-US" altLang="ko-KR"/>
              <a:t>The results of the survey on the awareness of the 2009 Korea Floritopia showed that the majority of the visitors were aware of the exhibition one month before the opening ceremony and that males were aware of the exhibition earlier than females. In particular, 72.2% of all female visitors became aware of the exhibition through word-of-mouth. </a:t>
            </a:r>
          </a:p>
        </p:txBody>
      </p:sp>
      <p:sp>
        <p:nvSpPr>
          <p:cNvPr id="72758" name="직사각형 13"/>
          <p:cNvSpPr>
            <a:spLocks noChangeArrowheads="1"/>
          </p:cNvSpPr>
          <p:nvPr/>
        </p:nvSpPr>
        <p:spPr bwMode="auto">
          <a:xfrm>
            <a:off x="1120775" y="6592888"/>
            <a:ext cx="4579938" cy="304800"/>
          </a:xfrm>
          <a:prstGeom prst="rect">
            <a:avLst/>
          </a:prstGeom>
          <a:noFill/>
          <a:ln w="9525">
            <a:noFill/>
            <a:miter lim="800000"/>
            <a:headEnd/>
            <a:tailEnd/>
          </a:ln>
        </p:spPr>
        <p:txBody>
          <a:bodyPr lIns="0">
            <a:spAutoFit/>
          </a:bodyPr>
          <a:lstStyle/>
          <a:p>
            <a:pPr>
              <a:lnSpc>
                <a:spcPct val="140000"/>
              </a:lnSpc>
            </a:pPr>
            <a:r>
              <a:rPr lang="en-US" altLang="ko-KR"/>
              <a:t>[Table</a:t>
            </a:r>
            <a:r>
              <a:rPr lang="ko-KR" altLang="en-US"/>
              <a:t> </a:t>
            </a:r>
            <a:r>
              <a:rPr lang="en-US" altLang="ko-KR"/>
              <a:t>2-14-1] Analysis of people’s impressions of flower exhibitions based on gender</a:t>
            </a:r>
            <a:endParaRPr lang="ko-KR" altLang="en-US"/>
          </a:p>
        </p:txBody>
      </p:sp>
      <p:sp>
        <p:nvSpPr>
          <p:cNvPr id="72759" name="슬라이드 번호 개체 틀 14"/>
          <p:cNvSpPr>
            <a:spLocks noGrp="1"/>
          </p:cNvSpPr>
          <p:nvPr>
            <p:ph type="sldNum" sz="quarter" idx="12"/>
          </p:nvPr>
        </p:nvSpPr>
        <p:spPr>
          <a:noFill/>
        </p:spPr>
        <p:txBody>
          <a:bodyPr/>
          <a:lstStyle/>
          <a:p>
            <a:r>
              <a:rPr lang="en-US" altLang="ko-KR" smtClean="0"/>
              <a:t>38</a:t>
            </a:r>
          </a:p>
        </p:txBody>
      </p:sp>
      <p:sp>
        <p:nvSpPr>
          <p:cNvPr id="72760" name="직사각형 15"/>
          <p:cNvSpPr>
            <a:spLocks noChangeArrowheads="1"/>
          </p:cNvSpPr>
          <p:nvPr/>
        </p:nvSpPr>
        <p:spPr bwMode="auto">
          <a:xfrm>
            <a:off x="1582738" y="5816600"/>
            <a:ext cx="684212" cy="336550"/>
          </a:xfrm>
          <a:prstGeom prst="rect">
            <a:avLst/>
          </a:prstGeom>
          <a:noFill/>
          <a:ln w="9525">
            <a:noFill/>
            <a:miter lim="800000"/>
            <a:headEnd/>
            <a:tailEnd/>
          </a:ln>
        </p:spPr>
        <p:txBody>
          <a:bodyPr wrap="none">
            <a:spAutoFit/>
          </a:bodyPr>
          <a:lstStyle/>
          <a:p>
            <a:pPr algn="ctr"/>
            <a:r>
              <a:rPr lang="en-US" altLang="ko-KR" sz="800">
                <a:solidFill>
                  <a:srgbClr val="000000"/>
                </a:solidFill>
              </a:rPr>
              <a:t>1 </a:t>
            </a:r>
          </a:p>
          <a:p>
            <a:pPr algn="ctr"/>
            <a:r>
              <a:rPr lang="en-US" altLang="ko-KR" sz="800">
                <a:solidFill>
                  <a:srgbClr val="000000"/>
                </a:solidFill>
              </a:rPr>
              <a:t>Month Prior</a:t>
            </a:r>
          </a:p>
        </p:txBody>
      </p:sp>
      <p:sp>
        <p:nvSpPr>
          <p:cNvPr id="72761" name="직사각형 16"/>
          <p:cNvSpPr>
            <a:spLocks noChangeArrowheads="1"/>
          </p:cNvSpPr>
          <p:nvPr/>
        </p:nvSpPr>
        <p:spPr bwMode="auto">
          <a:xfrm>
            <a:off x="2273300" y="5816600"/>
            <a:ext cx="723900" cy="336550"/>
          </a:xfrm>
          <a:prstGeom prst="rect">
            <a:avLst/>
          </a:prstGeom>
          <a:noFill/>
          <a:ln w="9525">
            <a:noFill/>
            <a:miter lim="800000"/>
            <a:headEnd/>
            <a:tailEnd/>
          </a:ln>
        </p:spPr>
        <p:txBody>
          <a:bodyPr wrap="none">
            <a:spAutoFit/>
          </a:bodyPr>
          <a:lstStyle/>
          <a:p>
            <a:pPr algn="ctr"/>
            <a:r>
              <a:rPr lang="en-US" altLang="ko-KR" sz="800">
                <a:solidFill>
                  <a:srgbClr val="000000"/>
                </a:solidFill>
              </a:rPr>
              <a:t>2</a:t>
            </a:r>
          </a:p>
          <a:p>
            <a:pPr algn="ctr"/>
            <a:r>
              <a:rPr lang="en-US" altLang="ko-KR" sz="800">
                <a:solidFill>
                  <a:srgbClr val="000000"/>
                </a:solidFill>
              </a:rPr>
              <a:t>Month Priors</a:t>
            </a:r>
          </a:p>
        </p:txBody>
      </p:sp>
      <p:sp>
        <p:nvSpPr>
          <p:cNvPr id="72762" name="직사각형 17"/>
          <p:cNvSpPr>
            <a:spLocks noChangeArrowheads="1"/>
          </p:cNvSpPr>
          <p:nvPr/>
        </p:nvSpPr>
        <p:spPr bwMode="auto">
          <a:xfrm>
            <a:off x="2981325" y="5816600"/>
            <a:ext cx="723900" cy="336550"/>
          </a:xfrm>
          <a:prstGeom prst="rect">
            <a:avLst/>
          </a:prstGeom>
          <a:noFill/>
          <a:ln w="9525">
            <a:noFill/>
            <a:miter lim="800000"/>
            <a:headEnd/>
            <a:tailEnd/>
          </a:ln>
        </p:spPr>
        <p:txBody>
          <a:bodyPr wrap="none">
            <a:spAutoFit/>
          </a:bodyPr>
          <a:lstStyle/>
          <a:p>
            <a:pPr algn="ctr"/>
            <a:r>
              <a:rPr lang="en-US" altLang="ko-KR" sz="800">
                <a:solidFill>
                  <a:srgbClr val="000000"/>
                </a:solidFill>
              </a:rPr>
              <a:t>3</a:t>
            </a:r>
          </a:p>
          <a:p>
            <a:pPr algn="ctr"/>
            <a:r>
              <a:rPr lang="en-US" altLang="ko-KR" sz="800">
                <a:solidFill>
                  <a:srgbClr val="000000"/>
                </a:solidFill>
              </a:rPr>
              <a:t>Month Priors</a:t>
            </a:r>
          </a:p>
        </p:txBody>
      </p:sp>
      <p:sp>
        <p:nvSpPr>
          <p:cNvPr id="72763" name="직사각형 18"/>
          <p:cNvSpPr>
            <a:spLocks noChangeArrowheads="1"/>
          </p:cNvSpPr>
          <p:nvPr/>
        </p:nvSpPr>
        <p:spPr bwMode="auto">
          <a:xfrm>
            <a:off x="3689350" y="5816600"/>
            <a:ext cx="723900" cy="336550"/>
          </a:xfrm>
          <a:prstGeom prst="rect">
            <a:avLst/>
          </a:prstGeom>
          <a:noFill/>
          <a:ln w="9525">
            <a:noFill/>
            <a:miter lim="800000"/>
            <a:headEnd/>
            <a:tailEnd/>
          </a:ln>
        </p:spPr>
        <p:txBody>
          <a:bodyPr wrap="none">
            <a:spAutoFit/>
          </a:bodyPr>
          <a:lstStyle/>
          <a:p>
            <a:pPr algn="ctr"/>
            <a:r>
              <a:rPr lang="en-US" altLang="ko-KR" sz="800">
                <a:solidFill>
                  <a:srgbClr val="000000"/>
                </a:solidFill>
              </a:rPr>
              <a:t>4 </a:t>
            </a:r>
          </a:p>
          <a:p>
            <a:pPr algn="ctr"/>
            <a:r>
              <a:rPr lang="en-US" altLang="ko-KR" sz="800">
                <a:solidFill>
                  <a:srgbClr val="000000"/>
                </a:solidFill>
              </a:rPr>
              <a:t>Month Priors</a:t>
            </a:r>
          </a:p>
        </p:txBody>
      </p:sp>
      <p:sp>
        <p:nvSpPr>
          <p:cNvPr id="72764" name="직사각형 19"/>
          <p:cNvSpPr>
            <a:spLocks noChangeArrowheads="1"/>
          </p:cNvSpPr>
          <p:nvPr/>
        </p:nvSpPr>
        <p:spPr bwMode="auto">
          <a:xfrm>
            <a:off x="4397375" y="5816600"/>
            <a:ext cx="723900" cy="336550"/>
          </a:xfrm>
          <a:prstGeom prst="rect">
            <a:avLst/>
          </a:prstGeom>
          <a:noFill/>
          <a:ln w="9525">
            <a:noFill/>
            <a:miter lim="800000"/>
            <a:headEnd/>
            <a:tailEnd/>
          </a:ln>
        </p:spPr>
        <p:txBody>
          <a:bodyPr wrap="none">
            <a:spAutoFit/>
          </a:bodyPr>
          <a:lstStyle/>
          <a:p>
            <a:pPr algn="ctr"/>
            <a:r>
              <a:rPr lang="en-US" altLang="ko-KR" sz="800">
                <a:solidFill>
                  <a:srgbClr val="000000"/>
                </a:solidFill>
              </a:rPr>
              <a:t>5 </a:t>
            </a:r>
          </a:p>
          <a:p>
            <a:pPr algn="ctr"/>
            <a:r>
              <a:rPr lang="en-US" altLang="ko-KR" sz="800">
                <a:solidFill>
                  <a:srgbClr val="000000"/>
                </a:solidFill>
              </a:rPr>
              <a:t>Month Priors</a:t>
            </a:r>
          </a:p>
        </p:txBody>
      </p:sp>
      <p:sp>
        <p:nvSpPr>
          <p:cNvPr id="72765" name="직사각형 20"/>
          <p:cNvSpPr>
            <a:spLocks noChangeArrowheads="1"/>
          </p:cNvSpPr>
          <p:nvPr/>
        </p:nvSpPr>
        <p:spPr bwMode="auto">
          <a:xfrm>
            <a:off x="5105400" y="5816600"/>
            <a:ext cx="723900" cy="336550"/>
          </a:xfrm>
          <a:prstGeom prst="rect">
            <a:avLst/>
          </a:prstGeom>
          <a:noFill/>
          <a:ln w="9525">
            <a:noFill/>
            <a:miter lim="800000"/>
            <a:headEnd/>
            <a:tailEnd/>
          </a:ln>
        </p:spPr>
        <p:txBody>
          <a:bodyPr wrap="none">
            <a:spAutoFit/>
          </a:bodyPr>
          <a:lstStyle/>
          <a:p>
            <a:pPr algn="ctr"/>
            <a:r>
              <a:rPr lang="en-US" altLang="ko-KR" sz="800">
                <a:solidFill>
                  <a:srgbClr val="000000"/>
                </a:solidFill>
              </a:rPr>
              <a:t>6 </a:t>
            </a:r>
          </a:p>
          <a:p>
            <a:pPr algn="ctr"/>
            <a:r>
              <a:rPr lang="en-US" altLang="ko-KR" sz="800">
                <a:solidFill>
                  <a:srgbClr val="000000"/>
                </a:solidFill>
              </a:rPr>
              <a:t>Month Priors</a:t>
            </a:r>
          </a:p>
        </p:txBody>
      </p:sp>
      <p:sp>
        <p:nvSpPr>
          <p:cNvPr id="72766" name="직사각형 25"/>
          <p:cNvSpPr>
            <a:spLocks noChangeArrowheads="1"/>
          </p:cNvSpPr>
          <p:nvPr/>
        </p:nvSpPr>
        <p:spPr bwMode="auto">
          <a:xfrm>
            <a:off x="3302000" y="6138863"/>
            <a:ext cx="392113" cy="263525"/>
          </a:xfrm>
          <a:prstGeom prst="rect">
            <a:avLst/>
          </a:prstGeom>
          <a:noFill/>
          <a:ln w="9525">
            <a:noFill/>
            <a:miter lim="800000"/>
            <a:headEnd/>
            <a:tailEnd/>
          </a:ln>
        </p:spPr>
        <p:txBody>
          <a:bodyPr wrap="none">
            <a:spAutoFit/>
          </a:bodyPr>
          <a:lstStyle/>
          <a:p>
            <a:pPr>
              <a:lnSpc>
                <a:spcPct val="140000"/>
              </a:lnSpc>
            </a:pPr>
            <a:r>
              <a:rPr lang="en-US" altLang="ko-KR" sz="800"/>
              <a:t>Male</a:t>
            </a:r>
            <a:endParaRPr lang="en-US" altLang="ko-KR" sz="800">
              <a:solidFill>
                <a:srgbClr val="000000"/>
              </a:solidFill>
            </a:endParaRPr>
          </a:p>
        </p:txBody>
      </p:sp>
      <p:sp>
        <p:nvSpPr>
          <p:cNvPr id="72767" name="직사각형 26"/>
          <p:cNvSpPr>
            <a:spLocks noChangeArrowheads="1"/>
          </p:cNvSpPr>
          <p:nvPr/>
        </p:nvSpPr>
        <p:spPr bwMode="auto">
          <a:xfrm>
            <a:off x="4300538" y="6176963"/>
            <a:ext cx="485775" cy="215900"/>
          </a:xfrm>
          <a:prstGeom prst="rect">
            <a:avLst/>
          </a:prstGeom>
          <a:noFill/>
          <a:ln w="9525">
            <a:noFill/>
            <a:miter lim="800000"/>
            <a:headEnd/>
            <a:tailEnd/>
          </a:ln>
        </p:spPr>
        <p:txBody>
          <a:bodyPr wrap="none">
            <a:spAutoFit/>
          </a:bodyPr>
          <a:lstStyle/>
          <a:p>
            <a:pPr algn="ctr"/>
            <a:r>
              <a:rPr lang="en-US" altLang="ko-KR" sz="800"/>
              <a:t>Female</a:t>
            </a:r>
            <a:endParaRPr lang="ko-KR" altLang="ko-KR" sz="80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직사각형 10"/>
          <p:cNvSpPr/>
          <p:nvPr/>
        </p:nvSpPr>
        <p:spPr bwMode="auto">
          <a:xfrm>
            <a:off x="1125538" y="1281113"/>
            <a:ext cx="4822825" cy="631825"/>
          </a:xfrm>
          <a:prstGeom prst="rect">
            <a:avLst/>
          </a:prstGeom>
          <a:solidFill>
            <a:schemeClr val="bg1">
              <a:lumMod val="85000"/>
            </a:schemeClr>
          </a:solidFill>
          <a:ln w="9525" cap="flat" cmpd="sng" algn="ctr">
            <a:solidFill>
              <a:srgbClr val="000000"/>
            </a:solidFill>
            <a:prstDash val="solid"/>
            <a:round/>
            <a:headEnd type="none" w="med" len="med"/>
            <a:tailEnd type="none" w="med" len="med"/>
          </a:ln>
          <a:effectLst/>
        </p:spPr>
        <p:txBody>
          <a:bodyPr lIns="0" tIns="0" rIns="0" bIns="0" anchor="ctr"/>
          <a:lstStyle/>
          <a:p>
            <a:pPr marL="809625">
              <a:lnSpc>
                <a:spcPts val="1500"/>
              </a:lnSpc>
              <a:defRPr/>
            </a:pPr>
            <a:r>
              <a:rPr lang="en-US" altLang="ko-KR" sz="1400" b="1"/>
              <a:t>Increased Duration of Stay: Increased Satisfaction and  Consumption Level</a:t>
            </a:r>
            <a:endParaRPr lang="ko-KR" altLang="en-US" sz="1400" b="1"/>
          </a:p>
        </p:txBody>
      </p:sp>
      <p:sp>
        <p:nvSpPr>
          <p:cNvPr id="73730" name="직사각형 4"/>
          <p:cNvSpPr>
            <a:spLocks noChangeArrowheads="1"/>
          </p:cNvSpPr>
          <p:nvPr/>
        </p:nvSpPr>
        <p:spPr bwMode="auto">
          <a:xfrm>
            <a:off x="571500" y="1436688"/>
            <a:ext cx="1184275" cy="347662"/>
          </a:xfrm>
          <a:prstGeom prst="rect">
            <a:avLst/>
          </a:prstGeom>
          <a:solidFill>
            <a:schemeClr val="tx1"/>
          </a:solidFill>
          <a:ln w="9525" algn="ctr">
            <a:solidFill>
              <a:srgbClr val="000000"/>
            </a:solidFill>
            <a:round/>
            <a:headEnd/>
            <a:tailEnd/>
          </a:ln>
        </p:spPr>
        <p:txBody>
          <a:bodyPr lIns="0" tIns="0" rIns="0" bIns="0" anchor="ctr"/>
          <a:lstStyle/>
          <a:p>
            <a:pPr algn="ctr"/>
            <a:r>
              <a:rPr lang="en-US" altLang="ko-KR" b="1">
                <a:solidFill>
                  <a:schemeClr val="bg1"/>
                </a:solidFill>
              </a:rPr>
              <a:t>Major Accomplishment</a:t>
            </a:r>
            <a:r>
              <a:rPr lang="ko-KR" altLang="en-US" b="1">
                <a:solidFill>
                  <a:schemeClr val="bg1"/>
                </a:solidFill>
              </a:rPr>
              <a:t> </a:t>
            </a:r>
            <a:r>
              <a:rPr lang="en-US" altLang="ko-KR" b="1">
                <a:solidFill>
                  <a:schemeClr val="bg1"/>
                </a:solidFill>
              </a:rPr>
              <a:t>15</a:t>
            </a:r>
            <a:endParaRPr lang="ko-KR" altLang="en-US" b="1">
              <a:solidFill>
                <a:schemeClr val="bg1"/>
              </a:solidFill>
            </a:endParaRPr>
          </a:p>
        </p:txBody>
      </p:sp>
      <p:sp>
        <p:nvSpPr>
          <p:cNvPr id="73731" name="Rectangle 1"/>
          <p:cNvSpPr>
            <a:spLocks noChangeArrowheads="1"/>
          </p:cNvSpPr>
          <p:nvPr/>
        </p:nvSpPr>
        <p:spPr bwMode="auto">
          <a:xfrm>
            <a:off x="0" y="0"/>
            <a:ext cx="6858000" cy="0"/>
          </a:xfrm>
          <a:prstGeom prst="rect">
            <a:avLst/>
          </a:prstGeom>
          <a:noFill/>
          <a:ln w="9525">
            <a:noFill/>
            <a:miter lim="800000"/>
            <a:headEnd/>
            <a:tailEnd/>
          </a:ln>
        </p:spPr>
        <p:txBody>
          <a:bodyPr anchor="ctr">
            <a:spAutoFit/>
          </a:bodyPr>
          <a:lstStyle/>
          <a:p>
            <a:endParaRPr lang="ko-KR" altLang="ko-KR" sz="1800">
              <a:latin typeface="굴림" charset="-127"/>
              <a:ea typeface="굴림" charset="-127"/>
            </a:endParaRPr>
          </a:p>
        </p:txBody>
      </p:sp>
      <p:sp>
        <p:nvSpPr>
          <p:cNvPr id="73732" name="Rectangle 2"/>
          <p:cNvSpPr>
            <a:spLocks noChangeArrowheads="1"/>
          </p:cNvSpPr>
          <p:nvPr/>
        </p:nvSpPr>
        <p:spPr bwMode="auto">
          <a:xfrm>
            <a:off x="0" y="0"/>
            <a:ext cx="6858000" cy="0"/>
          </a:xfrm>
          <a:prstGeom prst="rect">
            <a:avLst/>
          </a:prstGeom>
          <a:noFill/>
          <a:ln w="9525">
            <a:noFill/>
            <a:miter lim="800000"/>
            <a:headEnd/>
            <a:tailEnd/>
          </a:ln>
        </p:spPr>
        <p:txBody>
          <a:bodyPr anchor="ctr">
            <a:spAutoFit/>
          </a:bodyPr>
          <a:lstStyle/>
          <a:p>
            <a:endParaRPr lang="ko-KR" altLang="ko-KR" sz="1800">
              <a:latin typeface="굴림" charset="-127"/>
              <a:ea typeface="굴림" charset="-127"/>
            </a:endParaRPr>
          </a:p>
        </p:txBody>
      </p:sp>
      <p:graphicFrame>
        <p:nvGraphicFramePr>
          <p:cNvPr id="20" name="차트 19"/>
          <p:cNvGraphicFramePr/>
          <p:nvPr/>
        </p:nvGraphicFramePr>
        <p:xfrm>
          <a:off x="1125538" y="2725539"/>
          <a:ext cx="4824412" cy="5197692"/>
        </p:xfrm>
        <a:graphic>
          <a:graphicData uri="http://schemas.openxmlformats.org/drawingml/2006/chart">
            <c:chart xmlns:c="http://schemas.openxmlformats.org/drawingml/2006/chart" xmlns:r="http://schemas.openxmlformats.org/officeDocument/2006/relationships" r:id="rId2"/>
          </a:graphicData>
        </a:graphic>
      </p:graphicFrame>
      <p:sp>
        <p:nvSpPr>
          <p:cNvPr id="73734" name="직사각형 20"/>
          <p:cNvSpPr>
            <a:spLocks noChangeArrowheads="1"/>
          </p:cNvSpPr>
          <p:nvPr/>
        </p:nvSpPr>
        <p:spPr bwMode="auto">
          <a:xfrm>
            <a:off x="1123950" y="2565400"/>
            <a:ext cx="4829175" cy="5340350"/>
          </a:xfrm>
          <a:prstGeom prst="rect">
            <a:avLst/>
          </a:prstGeom>
          <a:noFill/>
          <a:ln w="9525" algn="ctr">
            <a:solidFill>
              <a:schemeClr val="tx1"/>
            </a:solidFill>
            <a:round/>
            <a:headEnd/>
            <a:tailEnd/>
          </a:ln>
        </p:spPr>
        <p:txBody>
          <a:bodyPr lIns="0" tIns="0" rIns="0" bIns="0"/>
          <a:lstStyle/>
          <a:p>
            <a:pPr algn="ctr">
              <a:lnSpc>
                <a:spcPct val="140000"/>
              </a:lnSpc>
            </a:pPr>
            <a:endParaRPr lang="ko-KR" altLang="en-US">
              <a:latin typeface="HY헤드라인M" pitchFamily="18" charset="-127"/>
            </a:endParaRPr>
          </a:p>
        </p:txBody>
      </p:sp>
      <p:sp>
        <p:nvSpPr>
          <p:cNvPr id="73735" name="직사각형 31"/>
          <p:cNvSpPr>
            <a:spLocks noChangeArrowheads="1"/>
          </p:cNvSpPr>
          <p:nvPr/>
        </p:nvSpPr>
        <p:spPr bwMode="auto">
          <a:xfrm>
            <a:off x="4429125" y="3152775"/>
            <a:ext cx="704850" cy="2314575"/>
          </a:xfrm>
          <a:prstGeom prst="rect">
            <a:avLst/>
          </a:prstGeom>
          <a:noFill/>
          <a:ln w="19050" algn="ctr">
            <a:solidFill>
              <a:schemeClr val="tx1"/>
            </a:solidFill>
            <a:prstDash val="sysDash"/>
            <a:round/>
            <a:headEnd/>
            <a:tailEnd/>
          </a:ln>
        </p:spPr>
        <p:txBody>
          <a:bodyPr lIns="0" tIns="0" rIns="0" bIns="0"/>
          <a:lstStyle/>
          <a:p>
            <a:pPr algn="ctr">
              <a:lnSpc>
                <a:spcPct val="140000"/>
              </a:lnSpc>
            </a:pPr>
            <a:endParaRPr lang="ko-KR" altLang="en-US">
              <a:latin typeface="HY헤드라인M" pitchFamily="18" charset="-127"/>
            </a:endParaRPr>
          </a:p>
        </p:txBody>
      </p:sp>
      <p:sp>
        <p:nvSpPr>
          <p:cNvPr id="73736" name="직사각형 4"/>
          <p:cNvSpPr>
            <a:spLocks noChangeArrowheads="1"/>
          </p:cNvSpPr>
          <p:nvPr/>
        </p:nvSpPr>
        <p:spPr bwMode="auto">
          <a:xfrm>
            <a:off x="3576638" y="2976563"/>
            <a:ext cx="1165225" cy="320675"/>
          </a:xfrm>
          <a:prstGeom prst="rect">
            <a:avLst/>
          </a:prstGeom>
          <a:solidFill>
            <a:schemeClr val="tx1"/>
          </a:solidFill>
          <a:ln w="9525" algn="ctr">
            <a:solidFill>
              <a:srgbClr val="000000"/>
            </a:solidFill>
            <a:round/>
            <a:headEnd/>
            <a:tailEnd/>
          </a:ln>
        </p:spPr>
        <p:txBody>
          <a:bodyPr lIns="0" tIns="0" rIns="0" bIns="0" anchor="ctr"/>
          <a:lstStyle/>
          <a:p>
            <a:pPr algn="ctr"/>
            <a:r>
              <a:rPr lang="en-US" altLang="ko-KR" sz="800">
                <a:solidFill>
                  <a:schemeClr val="bg1"/>
                </a:solidFill>
              </a:rPr>
              <a:t>High Satisfaction Level </a:t>
            </a:r>
            <a:endParaRPr lang="ko-KR" altLang="en-US" sz="800">
              <a:solidFill>
                <a:schemeClr val="bg1"/>
              </a:solidFill>
            </a:endParaRPr>
          </a:p>
        </p:txBody>
      </p:sp>
      <p:sp>
        <p:nvSpPr>
          <p:cNvPr id="73737" name="Text Box 4"/>
          <p:cNvSpPr txBox="1">
            <a:spLocks noChangeArrowheads="1"/>
          </p:cNvSpPr>
          <p:nvPr/>
        </p:nvSpPr>
        <p:spPr bwMode="auto">
          <a:xfrm>
            <a:off x="1131888" y="8048625"/>
            <a:ext cx="4818062" cy="685800"/>
          </a:xfrm>
          <a:prstGeom prst="rect">
            <a:avLst/>
          </a:prstGeom>
          <a:noFill/>
          <a:ln w="9525">
            <a:noFill/>
            <a:miter lim="800000"/>
            <a:headEnd/>
            <a:tailEnd/>
          </a:ln>
        </p:spPr>
        <p:txBody>
          <a:bodyPr lIns="0" tIns="0" rIns="0" bIns="0">
            <a:spAutoFit/>
          </a:bodyPr>
          <a:lstStyle/>
          <a:p>
            <a:pPr algn="just">
              <a:lnSpc>
                <a:spcPct val="150000"/>
              </a:lnSpc>
            </a:pPr>
            <a:r>
              <a:rPr lang="en-US" altLang="ko-KR"/>
              <a:t>The results of the survey evaluating the general structure, program satisfaction level, entertainment level of performances, and experience-program satisfaction level showed that the longer visitors stayed at the exhibition, the higher their satisfaction level. </a:t>
            </a:r>
          </a:p>
        </p:txBody>
      </p:sp>
      <p:sp>
        <p:nvSpPr>
          <p:cNvPr id="73738" name="직사각형 13"/>
          <p:cNvSpPr>
            <a:spLocks noChangeArrowheads="1"/>
          </p:cNvSpPr>
          <p:nvPr/>
        </p:nvSpPr>
        <p:spPr bwMode="auto">
          <a:xfrm>
            <a:off x="981075" y="2200275"/>
            <a:ext cx="5186363" cy="304800"/>
          </a:xfrm>
          <a:prstGeom prst="rect">
            <a:avLst/>
          </a:prstGeom>
          <a:noFill/>
          <a:ln w="9525">
            <a:noFill/>
            <a:miter lim="800000"/>
            <a:headEnd/>
            <a:tailEnd/>
          </a:ln>
        </p:spPr>
        <p:txBody>
          <a:bodyPr lIns="0">
            <a:spAutoFit/>
          </a:bodyPr>
          <a:lstStyle/>
          <a:p>
            <a:pPr>
              <a:lnSpc>
                <a:spcPct val="140000"/>
              </a:lnSpc>
            </a:pPr>
            <a:r>
              <a:rPr lang="en-US" altLang="ko-KR"/>
              <a:t>[Diagram</a:t>
            </a:r>
            <a:r>
              <a:rPr lang="ko-KR" altLang="en-US"/>
              <a:t> </a:t>
            </a:r>
            <a:r>
              <a:rPr lang="en-US" altLang="ko-KR"/>
              <a:t>2-15-1] Analysis of the Level of Satisfaction During a Stay at the 2009 Korea Floritopia</a:t>
            </a:r>
          </a:p>
        </p:txBody>
      </p:sp>
      <p:sp>
        <p:nvSpPr>
          <p:cNvPr id="73739" name="슬라이드 번호 개체 틀 11"/>
          <p:cNvSpPr>
            <a:spLocks noGrp="1"/>
          </p:cNvSpPr>
          <p:nvPr>
            <p:ph type="sldNum" sz="quarter" idx="12"/>
          </p:nvPr>
        </p:nvSpPr>
        <p:spPr>
          <a:noFill/>
        </p:spPr>
        <p:txBody>
          <a:bodyPr/>
          <a:lstStyle/>
          <a:p>
            <a:r>
              <a:rPr lang="en-US" altLang="ko-KR" smtClean="0"/>
              <a:t>39</a:t>
            </a:r>
          </a:p>
        </p:txBody>
      </p:sp>
      <p:sp>
        <p:nvSpPr>
          <p:cNvPr id="73740" name="직사각형 15"/>
          <p:cNvSpPr>
            <a:spLocks noChangeArrowheads="1"/>
          </p:cNvSpPr>
          <p:nvPr/>
        </p:nvSpPr>
        <p:spPr bwMode="auto">
          <a:xfrm>
            <a:off x="1366838" y="6824663"/>
            <a:ext cx="1098550" cy="214312"/>
          </a:xfrm>
          <a:prstGeom prst="rect">
            <a:avLst/>
          </a:prstGeom>
          <a:noFill/>
          <a:ln w="9525">
            <a:noFill/>
            <a:miter lim="800000"/>
            <a:headEnd/>
            <a:tailEnd/>
          </a:ln>
        </p:spPr>
        <p:txBody>
          <a:bodyPr wrap="none">
            <a:spAutoFit/>
          </a:bodyPr>
          <a:lstStyle/>
          <a:p>
            <a:pPr algn="ctr"/>
            <a:r>
              <a:rPr lang="en-US" altLang="ko-KR" sz="800"/>
              <a:t>1 Minute-100 Minutes</a:t>
            </a:r>
            <a:endParaRPr lang="ko-KR" altLang="ko-KR" sz="800"/>
          </a:p>
        </p:txBody>
      </p:sp>
      <p:sp>
        <p:nvSpPr>
          <p:cNvPr id="73741" name="직사각형 16"/>
          <p:cNvSpPr>
            <a:spLocks noChangeArrowheads="1"/>
          </p:cNvSpPr>
          <p:nvPr/>
        </p:nvSpPr>
        <p:spPr bwMode="auto">
          <a:xfrm>
            <a:off x="2005013" y="7086600"/>
            <a:ext cx="1265237" cy="214313"/>
          </a:xfrm>
          <a:prstGeom prst="rect">
            <a:avLst/>
          </a:prstGeom>
          <a:noFill/>
          <a:ln w="9525">
            <a:noFill/>
            <a:miter lim="800000"/>
            <a:headEnd/>
            <a:tailEnd/>
          </a:ln>
        </p:spPr>
        <p:txBody>
          <a:bodyPr wrap="none">
            <a:spAutoFit/>
          </a:bodyPr>
          <a:lstStyle/>
          <a:p>
            <a:pPr algn="ctr"/>
            <a:r>
              <a:rPr lang="en-US" altLang="ko-KR" sz="800"/>
              <a:t>101 Minutes -200 Minutes</a:t>
            </a:r>
            <a:endParaRPr lang="ko-KR" altLang="ko-KR" sz="800"/>
          </a:p>
        </p:txBody>
      </p:sp>
      <p:sp>
        <p:nvSpPr>
          <p:cNvPr id="73742" name="직사각형 17"/>
          <p:cNvSpPr>
            <a:spLocks noChangeArrowheads="1"/>
          </p:cNvSpPr>
          <p:nvPr/>
        </p:nvSpPr>
        <p:spPr bwMode="auto">
          <a:xfrm>
            <a:off x="2719388" y="6824663"/>
            <a:ext cx="1265237" cy="214312"/>
          </a:xfrm>
          <a:prstGeom prst="rect">
            <a:avLst/>
          </a:prstGeom>
          <a:noFill/>
          <a:ln w="9525">
            <a:noFill/>
            <a:miter lim="800000"/>
            <a:headEnd/>
            <a:tailEnd/>
          </a:ln>
        </p:spPr>
        <p:txBody>
          <a:bodyPr wrap="none">
            <a:spAutoFit/>
          </a:bodyPr>
          <a:lstStyle/>
          <a:p>
            <a:pPr algn="ctr"/>
            <a:r>
              <a:rPr lang="en-US" altLang="ko-KR" sz="800"/>
              <a:t>201 Minutes -300 Minutes</a:t>
            </a:r>
            <a:endParaRPr lang="ko-KR" altLang="ko-KR" sz="800"/>
          </a:p>
        </p:txBody>
      </p:sp>
      <p:sp>
        <p:nvSpPr>
          <p:cNvPr id="73743" name="직사각형 18"/>
          <p:cNvSpPr>
            <a:spLocks noChangeArrowheads="1"/>
          </p:cNvSpPr>
          <p:nvPr/>
        </p:nvSpPr>
        <p:spPr bwMode="auto">
          <a:xfrm>
            <a:off x="3362325" y="7086600"/>
            <a:ext cx="1265238" cy="214313"/>
          </a:xfrm>
          <a:prstGeom prst="rect">
            <a:avLst/>
          </a:prstGeom>
          <a:noFill/>
          <a:ln w="9525">
            <a:noFill/>
            <a:miter lim="800000"/>
            <a:headEnd/>
            <a:tailEnd/>
          </a:ln>
        </p:spPr>
        <p:txBody>
          <a:bodyPr wrap="none">
            <a:spAutoFit/>
          </a:bodyPr>
          <a:lstStyle/>
          <a:p>
            <a:pPr algn="ctr"/>
            <a:r>
              <a:rPr lang="en-US" altLang="ko-KR" sz="800"/>
              <a:t>301 Minutes -400 Minutes</a:t>
            </a:r>
            <a:endParaRPr lang="ko-KR" altLang="ko-KR" sz="800"/>
          </a:p>
        </p:txBody>
      </p:sp>
      <p:sp>
        <p:nvSpPr>
          <p:cNvPr id="73744" name="직사각형 20"/>
          <p:cNvSpPr>
            <a:spLocks noChangeArrowheads="1"/>
          </p:cNvSpPr>
          <p:nvPr/>
        </p:nvSpPr>
        <p:spPr bwMode="auto">
          <a:xfrm>
            <a:off x="4086225" y="6824663"/>
            <a:ext cx="1265238" cy="214312"/>
          </a:xfrm>
          <a:prstGeom prst="rect">
            <a:avLst/>
          </a:prstGeom>
          <a:noFill/>
          <a:ln w="9525">
            <a:noFill/>
            <a:miter lim="800000"/>
            <a:headEnd/>
            <a:tailEnd/>
          </a:ln>
        </p:spPr>
        <p:txBody>
          <a:bodyPr wrap="none">
            <a:spAutoFit/>
          </a:bodyPr>
          <a:lstStyle/>
          <a:p>
            <a:pPr algn="ctr"/>
            <a:r>
              <a:rPr lang="en-US" altLang="ko-KR" sz="800"/>
              <a:t>401 Minutes -500 Minutes</a:t>
            </a:r>
            <a:endParaRPr lang="ko-KR" altLang="ko-KR" sz="800"/>
          </a:p>
        </p:txBody>
      </p:sp>
      <p:sp>
        <p:nvSpPr>
          <p:cNvPr id="73745" name="직사각형 21"/>
          <p:cNvSpPr>
            <a:spLocks noChangeArrowheads="1"/>
          </p:cNvSpPr>
          <p:nvPr/>
        </p:nvSpPr>
        <p:spPr bwMode="auto">
          <a:xfrm>
            <a:off x="4913313" y="7086600"/>
            <a:ext cx="922337" cy="214313"/>
          </a:xfrm>
          <a:prstGeom prst="rect">
            <a:avLst/>
          </a:prstGeom>
          <a:noFill/>
          <a:ln w="9525">
            <a:noFill/>
            <a:miter lim="800000"/>
            <a:headEnd/>
            <a:tailEnd/>
          </a:ln>
        </p:spPr>
        <p:txBody>
          <a:bodyPr wrap="none">
            <a:spAutoFit/>
          </a:bodyPr>
          <a:lstStyle/>
          <a:p>
            <a:pPr algn="ctr"/>
            <a:r>
              <a:rPr lang="en-US" altLang="ko-KR" sz="800"/>
              <a:t>Over 501 Minutes</a:t>
            </a:r>
            <a:endParaRPr lang="ko-KR" altLang="ko-KR" sz="800"/>
          </a:p>
        </p:txBody>
      </p:sp>
      <p:cxnSp>
        <p:nvCxnSpPr>
          <p:cNvPr id="73746" name="직선 연결선 23"/>
          <p:cNvCxnSpPr>
            <a:cxnSpLocks noChangeShapeType="1"/>
          </p:cNvCxnSpPr>
          <p:nvPr/>
        </p:nvCxnSpPr>
        <p:spPr bwMode="auto">
          <a:xfrm>
            <a:off x="3803650" y="7489825"/>
            <a:ext cx="285750" cy="1588"/>
          </a:xfrm>
          <a:prstGeom prst="line">
            <a:avLst/>
          </a:prstGeom>
          <a:noFill/>
          <a:ln w="28575" algn="ctr">
            <a:solidFill>
              <a:srgbClr val="CC0000"/>
            </a:solidFill>
            <a:round/>
            <a:headEnd/>
            <a:tailEnd/>
          </a:ln>
        </p:spPr>
      </p:cxnSp>
      <p:cxnSp>
        <p:nvCxnSpPr>
          <p:cNvPr id="73747" name="직선 연결선 24"/>
          <p:cNvCxnSpPr>
            <a:cxnSpLocks noChangeShapeType="1"/>
          </p:cNvCxnSpPr>
          <p:nvPr/>
        </p:nvCxnSpPr>
        <p:spPr bwMode="auto">
          <a:xfrm>
            <a:off x="3803650" y="7680325"/>
            <a:ext cx="285750" cy="1588"/>
          </a:xfrm>
          <a:prstGeom prst="line">
            <a:avLst/>
          </a:prstGeom>
          <a:noFill/>
          <a:ln w="28575" algn="ctr">
            <a:solidFill>
              <a:srgbClr val="7030A0"/>
            </a:solidFill>
            <a:round/>
            <a:headEnd/>
            <a:tailEnd/>
          </a:ln>
        </p:spPr>
      </p:cxnSp>
      <p:cxnSp>
        <p:nvCxnSpPr>
          <p:cNvPr id="73748" name="직선 연결선 25"/>
          <p:cNvCxnSpPr>
            <a:cxnSpLocks noChangeShapeType="1"/>
          </p:cNvCxnSpPr>
          <p:nvPr/>
        </p:nvCxnSpPr>
        <p:spPr bwMode="auto">
          <a:xfrm>
            <a:off x="2232025" y="7489825"/>
            <a:ext cx="285750" cy="1588"/>
          </a:xfrm>
          <a:prstGeom prst="line">
            <a:avLst/>
          </a:prstGeom>
          <a:noFill/>
          <a:ln w="28575" algn="ctr">
            <a:solidFill>
              <a:srgbClr val="0070C0"/>
            </a:solidFill>
            <a:round/>
            <a:headEnd/>
            <a:tailEnd/>
          </a:ln>
        </p:spPr>
      </p:cxnSp>
      <p:cxnSp>
        <p:nvCxnSpPr>
          <p:cNvPr id="73749" name="직선 연결선 26"/>
          <p:cNvCxnSpPr>
            <a:cxnSpLocks noChangeShapeType="1"/>
          </p:cNvCxnSpPr>
          <p:nvPr/>
        </p:nvCxnSpPr>
        <p:spPr bwMode="auto">
          <a:xfrm>
            <a:off x="2232025" y="7680325"/>
            <a:ext cx="285750" cy="1588"/>
          </a:xfrm>
          <a:prstGeom prst="line">
            <a:avLst/>
          </a:prstGeom>
          <a:noFill/>
          <a:ln w="28575" algn="ctr">
            <a:solidFill>
              <a:srgbClr val="92D050"/>
            </a:solidFill>
            <a:round/>
            <a:headEnd/>
            <a:tailEnd/>
          </a:ln>
        </p:spPr>
      </p:cxnSp>
      <p:sp>
        <p:nvSpPr>
          <p:cNvPr id="73750" name="직사각형 27"/>
          <p:cNvSpPr>
            <a:spLocks noChangeArrowheads="1"/>
          </p:cNvSpPr>
          <p:nvPr/>
        </p:nvSpPr>
        <p:spPr bwMode="auto">
          <a:xfrm>
            <a:off x="2498725" y="7345363"/>
            <a:ext cx="558800" cy="215900"/>
          </a:xfrm>
          <a:prstGeom prst="rect">
            <a:avLst/>
          </a:prstGeom>
          <a:noFill/>
          <a:ln w="9525">
            <a:noFill/>
            <a:miter lim="800000"/>
            <a:headEnd/>
            <a:tailEnd/>
          </a:ln>
        </p:spPr>
        <p:txBody>
          <a:bodyPr wrap="none">
            <a:spAutoFit/>
          </a:bodyPr>
          <a:lstStyle/>
          <a:p>
            <a:pPr algn="ctr"/>
            <a:r>
              <a:rPr lang="en-US" altLang="ko-KR" sz="800"/>
              <a:t>Structure</a:t>
            </a:r>
            <a:endParaRPr lang="ko-KR" altLang="ko-KR" sz="800"/>
          </a:p>
        </p:txBody>
      </p:sp>
      <p:sp>
        <p:nvSpPr>
          <p:cNvPr id="73751" name="직사각형 28"/>
          <p:cNvSpPr>
            <a:spLocks noChangeArrowheads="1"/>
          </p:cNvSpPr>
          <p:nvPr/>
        </p:nvSpPr>
        <p:spPr bwMode="auto">
          <a:xfrm>
            <a:off x="2500313" y="7546975"/>
            <a:ext cx="758825" cy="214313"/>
          </a:xfrm>
          <a:prstGeom prst="rect">
            <a:avLst/>
          </a:prstGeom>
          <a:noFill/>
          <a:ln w="9525">
            <a:noFill/>
            <a:miter lim="800000"/>
            <a:headEnd/>
            <a:tailEnd/>
          </a:ln>
        </p:spPr>
        <p:txBody>
          <a:bodyPr wrap="none">
            <a:spAutoFit/>
          </a:bodyPr>
          <a:lstStyle/>
          <a:p>
            <a:pPr algn="ctr"/>
            <a:r>
              <a:rPr lang="en-US" altLang="ko-KR" sz="800"/>
              <a:t>Entertainment</a:t>
            </a:r>
            <a:endParaRPr lang="ko-KR" altLang="ko-KR" sz="800"/>
          </a:p>
        </p:txBody>
      </p:sp>
      <p:sp>
        <p:nvSpPr>
          <p:cNvPr id="73752" name="직사각형 29"/>
          <p:cNvSpPr>
            <a:spLocks noChangeArrowheads="1"/>
          </p:cNvSpPr>
          <p:nvPr/>
        </p:nvSpPr>
        <p:spPr bwMode="auto">
          <a:xfrm>
            <a:off x="4092575" y="7356475"/>
            <a:ext cx="1038225" cy="214313"/>
          </a:xfrm>
          <a:prstGeom prst="rect">
            <a:avLst/>
          </a:prstGeom>
          <a:noFill/>
          <a:ln w="9525">
            <a:noFill/>
            <a:miter lim="800000"/>
            <a:headEnd/>
            <a:tailEnd/>
          </a:ln>
        </p:spPr>
        <p:txBody>
          <a:bodyPr wrap="none">
            <a:spAutoFit/>
          </a:bodyPr>
          <a:lstStyle/>
          <a:p>
            <a:pPr algn="ctr"/>
            <a:r>
              <a:rPr lang="en-US" altLang="ko-KR" sz="800"/>
              <a:t>Program Satisfaction</a:t>
            </a:r>
            <a:endParaRPr lang="ko-KR" altLang="ko-KR" sz="800"/>
          </a:p>
        </p:txBody>
      </p:sp>
      <p:sp>
        <p:nvSpPr>
          <p:cNvPr id="73753" name="직사각형 30"/>
          <p:cNvSpPr>
            <a:spLocks noChangeArrowheads="1"/>
          </p:cNvSpPr>
          <p:nvPr/>
        </p:nvSpPr>
        <p:spPr bwMode="auto">
          <a:xfrm>
            <a:off x="4113213" y="7546975"/>
            <a:ext cx="1168400" cy="214313"/>
          </a:xfrm>
          <a:prstGeom prst="rect">
            <a:avLst/>
          </a:prstGeom>
          <a:noFill/>
          <a:ln w="9525">
            <a:noFill/>
            <a:miter lim="800000"/>
            <a:headEnd/>
            <a:tailEnd/>
          </a:ln>
        </p:spPr>
        <p:txBody>
          <a:bodyPr wrap="none">
            <a:spAutoFit/>
          </a:bodyPr>
          <a:lstStyle/>
          <a:p>
            <a:pPr algn="ctr"/>
            <a:r>
              <a:rPr lang="en-US" altLang="ko-KR" sz="800"/>
              <a:t>Experience Satisfaction </a:t>
            </a:r>
            <a:endParaRPr lang="ko-KR" altLang="ko-KR" sz="80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
          <p:cNvSpPr>
            <a:spLocks noChangeArrowheads="1"/>
          </p:cNvSpPr>
          <p:nvPr/>
        </p:nvSpPr>
        <p:spPr bwMode="auto">
          <a:xfrm>
            <a:off x="0" y="0"/>
            <a:ext cx="6858000" cy="0"/>
          </a:xfrm>
          <a:prstGeom prst="rect">
            <a:avLst/>
          </a:prstGeom>
          <a:noFill/>
          <a:ln w="9525">
            <a:noFill/>
            <a:miter lim="800000"/>
            <a:headEnd/>
            <a:tailEnd/>
          </a:ln>
        </p:spPr>
        <p:txBody>
          <a:bodyPr anchor="ctr">
            <a:spAutoFit/>
          </a:bodyPr>
          <a:lstStyle/>
          <a:p>
            <a:endParaRPr lang="ko-KR" altLang="ko-KR" sz="1800">
              <a:latin typeface="굴림" charset="-127"/>
              <a:ea typeface="굴림" charset="-127"/>
            </a:endParaRPr>
          </a:p>
        </p:txBody>
      </p:sp>
      <p:sp>
        <p:nvSpPr>
          <p:cNvPr id="74754" name="Rectangle 2"/>
          <p:cNvSpPr>
            <a:spLocks noChangeArrowheads="1"/>
          </p:cNvSpPr>
          <p:nvPr/>
        </p:nvSpPr>
        <p:spPr bwMode="auto">
          <a:xfrm>
            <a:off x="0" y="0"/>
            <a:ext cx="6858000" cy="0"/>
          </a:xfrm>
          <a:prstGeom prst="rect">
            <a:avLst/>
          </a:prstGeom>
          <a:noFill/>
          <a:ln w="9525">
            <a:noFill/>
            <a:miter lim="800000"/>
            <a:headEnd/>
            <a:tailEnd/>
          </a:ln>
        </p:spPr>
        <p:txBody>
          <a:bodyPr anchor="ctr">
            <a:spAutoFit/>
          </a:bodyPr>
          <a:lstStyle/>
          <a:p>
            <a:endParaRPr lang="ko-KR" altLang="ko-KR" sz="1800">
              <a:latin typeface="굴림" charset="-127"/>
              <a:ea typeface="굴림" charset="-127"/>
            </a:endParaRPr>
          </a:p>
        </p:txBody>
      </p:sp>
      <p:graphicFrame>
        <p:nvGraphicFramePr>
          <p:cNvPr id="53334" name="Group 86"/>
          <p:cNvGraphicFramePr>
            <a:graphicFrameLocks noGrp="1"/>
          </p:cNvGraphicFramePr>
          <p:nvPr/>
        </p:nvGraphicFramePr>
        <p:xfrm>
          <a:off x="1125538" y="1595438"/>
          <a:ext cx="4824412" cy="2324100"/>
        </p:xfrm>
        <a:graphic>
          <a:graphicData uri="http://schemas.openxmlformats.org/drawingml/2006/table">
            <a:tbl>
              <a:tblPr/>
              <a:tblGrid>
                <a:gridCol w="1089025"/>
                <a:gridCol w="688975"/>
                <a:gridCol w="609600"/>
                <a:gridCol w="609600"/>
                <a:gridCol w="608012"/>
                <a:gridCol w="609600"/>
                <a:gridCol w="609600"/>
              </a:tblGrid>
              <a:tr h="285750">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Period of Stay</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15540" marR="15540" marT="15540" marB="1554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Transportation Cost</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15540" marR="15540" marT="15540" marB="1554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Accommodation Cost</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15540" marR="15540" marT="15540" marB="1554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Food and Drink Cost</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15540" marR="15540" marT="15540" marB="1554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Leisure Cost</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15540" marR="15540" marT="15540" marB="1554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Shopping Cost</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15540" marR="15540" marT="15540" marB="1554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Other Costs</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15540" marR="15540" marT="15540" marB="1554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BFBFBF"/>
                    </a:solidFill>
                  </a:tcPr>
                </a:tc>
              </a:tr>
              <a:tr h="285750">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1 Min~100 Mins </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15540" marR="15540" marT="15540" marB="1554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17,854</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15540" marR="15540" marT="15540" marB="1554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15,090</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15540" marR="15540" marT="15540" marB="1554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15,681</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15540" marR="15540" marT="15540" marB="1554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2,564</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15540" marR="15540" marT="15540" marB="1554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1,974</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15540" marR="15540" marT="15540" marB="1554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8,317</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15540" marR="15540" marT="15540" marB="1554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85750">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101 Mins~200 Mins</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15540" marR="15540" marT="15540" marB="1554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28,071</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15540" marR="15540" marT="15540" marB="1554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20,262</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15540" marR="15540" marT="15540" marB="1554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21,640</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15540" marR="15540" marT="15540" marB="1554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3,276</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15540" marR="15540" marT="15540" marB="1554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5,417</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15540" marR="15540" marT="15540" marB="1554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11,669</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15540" marR="15540" marT="15540" marB="1554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85750">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201 Mins~300 Mins</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15540" marR="15540" marT="15540" marB="1554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25,008</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15540" marR="15540" marT="15540" marB="1554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7,562</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15540" marR="15540" marT="15540" marB="1554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17,523</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15540" marR="15540" marT="15540" marB="1554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2,032</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15540" marR="15540" marT="15540" marB="1554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5,056</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15540" marR="15540" marT="15540" marB="1554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13,571</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15540" marR="15540" marT="15540" marB="1554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BFBFBF"/>
                    </a:solidFill>
                  </a:tcPr>
                </a:tc>
              </a:tr>
              <a:tr h="285750">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301 Mins~400 Mins</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15540" marR="15540" marT="15540" marB="1554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29,909</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15540" marR="15540" marT="15540" marB="1554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6,186</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15540" marR="15540" marT="15540" marB="1554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19,984</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15540" marR="15540" marT="15540" marB="1554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2,586</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15540" marR="15540" marT="15540" marB="1554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5,440</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15540" marR="15540" marT="15540" marB="1554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15,349</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15540" marR="15540" marT="15540" marB="1554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BFBFBF"/>
                    </a:solidFill>
                  </a:tcPr>
                </a:tc>
              </a:tr>
              <a:tr h="285750">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401 Mins~500 Mins</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15540" marR="15540" marT="15540" marB="1554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39,600</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15540" marR="15540" marT="15540" marB="1554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9,404</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15540" marR="15540" marT="15540" marB="1554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15,622</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15540" marR="15540" marT="15540" marB="1554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10,487</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15540" marR="15540" marT="15540" marB="1554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6,547</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15540" marR="15540" marT="15540" marB="1554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14,590</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15540" marR="15540" marT="15540" marB="1554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BFBFBF"/>
                    </a:solidFill>
                  </a:tcPr>
                </a:tc>
              </a:tr>
              <a:tr h="285750">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More than 501 Mins</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15540" marR="15540" marT="15540" marB="1554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27,823</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15540" marR="15540" marT="15540" marB="1554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14,000</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15540" marR="15540" marT="15540" marB="1554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22,117</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15540" marR="15540" marT="15540" marB="1554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10,000</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15540" marR="15540" marT="15540" marB="1554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21,000</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15540" marR="15540" marT="15540" marB="1554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21,750</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15540" marR="15540" marT="15540" marB="1554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BFBFBF"/>
                    </a:solidFill>
                  </a:tcPr>
                </a:tc>
              </a:tr>
              <a:tr h="285750">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Average Expenditure</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15540" marR="15540" marT="15540" marB="1554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DDF3EA"/>
                    </a:solid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27,265</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15540" marR="15540" marT="15540" marB="1554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DDF3EA"/>
                    </a:solid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12,943</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15540" marR="15540" marT="15540" marB="1554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DDF3EA"/>
                    </a:solid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19,081</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15540" marR="15540" marT="15540" marB="1554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DDF3EA"/>
                    </a:solid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3,327</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15540" marR="15540" marT="15540" marB="1554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DDF3EA"/>
                    </a:solid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5,469</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15540" marR="15540" marT="15540" marB="1554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DDF3EA"/>
                    </a:solid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12,784</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15540" marR="15540" marT="15540" marB="1554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DDF3EA"/>
                    </a:solidFill>
                  </a:tcPr>
                </a:tc>
              </a:tr>
            </a:tbl>
          </a:graphicData>
        </a:graphic>
      </p:graphicFrame>
      <p:sp>
        <p:nvSpPr>
          <p:cNvPr id="74829" name="Rectangle 1"/>
          <p:cNvSpPr>
            <a:spLocks noChangeArrowheads="1"/>
          </p:cNvSpPr>
          <p:nvPr/>
        </p:nvSpPr>
        <p:spPr bwMode="auto">
          <a:xfrm>
            <a:off x="0" y="0"/>
            <a:ext cx="6858000" cy="0"/>
          </a:xfrm>
          <a:prstGeom prst="rect">
            <a:avLst/>
          </a:prstGeom>
          <a:noFill/>
          <a:ln w="9525">
            <a:noFill/>
            <a:miter lim="800000"/>
            <a:headEnd/>
            <a:tailEnd/>
          </a:ln>
        </p:spPr>
        <p:txBody>
          <a:bodyPr anchor="ctr">
            <a:spAutoFit/>
          </a:bodyPr>
          <a:lstStyle/>
          <a:p>
            <a:endParaRPr lang="ko-KR" altLang="ko-KR" sz="1800">
              <a:latin typeface="굴림" charset="-127"/>
              <a:ea typeface="굴림" charset="-127"/>
            </a:endParaRPr>
          </a:p>
        </p:txBody>
      </p:sp>
      <p:sp>
        <p:nvSpPr>
          <p:cNvPr id="74830" name="직사각형 13"/>
          <p:cNvSpPr>
            <a:spLocks noChangeArrowheads="1"/>
          </p:cNvSpPr>
          <p:nvPr/>
        </p:nvSpPr>
        <p:spPr bwMode="auto">
          <a:xfrm>
            <a:off x="1125538" y="1281113"/>
            <a:ext cx="4579937" cy="265112"/>
          </a:xfrm>
          <a:prstGeom prst="rect">
            <a:avLst/>
          </a:prstGeom>
          <a:noFill/>
          <a:ln w="9525">
            <a:noFill/>
            <a:miter lim="800000"/>
            <a:headEnd/>
            <a:tailEnd/>
          </a:ln>
        </p:spPr>
        <p:txBody>
          <a:bodyPr lIns="0">
            <a:spAutoFit/>
          </a:bodyPr>
          <a:lstStyle/>
          <a:p>
            <a:pPr>
              <a:lnSpc>
                <a:spcPct val="140000"/>
              </a:lnSpc>
            </a:pPr>
            <a:r>
              <a:rPr lang="en-US" altLang="ko-KR" sz="800"/>
              <a:t>[Table</a:t>
            </a:r>
            <a:r>
              <a:rPr lang="ko-KR" altLang="en-US" sz="800"/>
              <a:t> </a:t>
            </a:r>
            <a:r>
              <a:rPr lang="en-US" altLang="ko-KR" sz="800"/>
              <a:t>2-15-1] Comparative Analysis of Expenditures and Period of Stay at the 2009 Korea Floritopia</a:t>
            </a:r>
            <a:endParaRPr lang="ko-KR" altLang="en-US" sz="800"/>
          </a:p>
        </p:txBody>
      </p:sp>
      <p:sp>
        <p:nvSpPr>
          <p:cNvPr id="74831" name="Text Box 4"/>
          <p:cNvSpPr txBox="1">
            <a:spLocks noChangeArrowheads="1"/>
          </p:cNvSpPr>
          <p:nvPr/>
        </p:nvSpPr>
        <p:spPr bwMode="auto">
          <a:xfrm>
            <a:off x="1131888" y="3976688"/>
            <a:ext cx="4818062" cy="1984375"/>
          </a:xfrm>
          <a:prstGeom prst="rect">
            <a:avLst/>
          </a:prstGeom>
          <a:noFill/>
          <a:ln w="9525">
            <a:noFill/>
            <a:miter lim="800000"/>
            <a:headEnd/>
            <a:tailEnd/>
          </a:ln>
        </p:spPr>
        <p:txBody>
          <a:bodyPr lIns="0" tIns="0" rIns="0" bIns="0">
            <a:spAutoFit/>
          </a:bodyPr>
          <a:lstStyle/>
          <a:p>
            <a:pPr algn="just">
              <a:lnSpc>
                <a:spcPct val="130000"/>
              </a:lnSpc>
            </a:pPr>
            <a:r>
              <a:rPr lang="en-US" altLang="ko-KR"/>
              <a:t>The results of a survey comparing the 6 expenditure areas (transportation, accommodation, food and beverage, recreation, shopping and other costs) of individual expenditure during different periods of stay showed that in general, the longer the period of stay, the higher the expenditure costs.</a:t>
            </a:r>
          </a:p>
          <a:p>
            <a:pPr algn="just">
              <a:lnSpc>
                <a:spcPct val="130000"/>
              </a:lnSpc>
            </a:pPr>
            <a:endParaRPr lang="en-US" altLang="ko-KR"/>
          </a:p>
          <a:p>
            <a:pPr algn="just">
              <a:lnSpc>
                <a:spcPct val="130000"/>
              </a:lnSpc>
            </a:pPr>
            <a:r>
              <a:rPr lang="en-US" altLang="ko-KR"/>
              <a:t>In particular, for people staying for more than 501 mins, it showed the highest individual expenditure for all categories, while people residing for 401-500 mins showed an above-average expenditure in the field of transportation, recreation, shopping and other costs. However, transportation, accommodations and food &amp; beverage costs decreased in proportion to the reduced time of stay at the exhibition. </a:t>
            </a:r>
            <a:endParaRPr lang="en-US" altLang="ko-KR" sz="800"/>
          </a:p>
        </p:txBody>
      </p:sp>
      <p:pic>
        <p:nvPicPr>
          <p:cNvPr id="74832" name="Picture 2" descr="C:\Documents and Settings\Administrator\바탕 화면\안면도자료\종다리\_MG_0648.jpg"/>
          <p:cNvPicPr>
            <a:picLocks noChangeAspect="1" noChangeArrowheads="1"/>
          </p:cNvPicPr>
          <p:nvPr/>
        </p:nvPicPr>
        <p:blipFill>
          <a:blip r:embed="rId2" cstate="print"/>
          <a:srcRect l="2110" t="19292" r="3111" b="10312"/>
          <a:stretch>
            <a:fillRect/>
          </a:stretch>
        </p:blipFill>
        <p:spPr bwMode="auto">
          <a:xfrm>
            <a:off x="1125538" y="6426200"/>
            <a:ext cx="4835525" cy="2559050"/>
          </a:xfrm>
          <a:prstGeom prst="rect">
            <a:avLst/>
          </a:prstGeom>
          <a:noFill/>
          <a:ln w="3175">
            <a:solidFill>
              <a:schemeClr val="tx1"/>
            </a:solidFill>
            <a:miter lim="800000"/>
            <a:headEnd/>
            <a:tailEnd/>
          </a:ln>
        </p:spPr>
      </p:pic>
      <p:sp>
        <p:nvSpPr>
          <p:cNvPr id="74833" name="슬라이드 번호 개체 틀 8"/>
          <p:cNvSpPr>
            <a:spLocks noGrp="1"/>
          </p:cNvSpPr>
          <p:nvPr>
            <p:ph type="sldNum" sz="quarter" idx="12"/>
          </p:nvPr>
        </p:nvSpPr>
        <p:spPr>
          <a:noFill/>
        </p:spPr>
        <p:txBody>
          <a:bodyPr/>
          <a:lstStyle/>
          <a:p>
            <a:r>
              <a:rPr lang="en-US" altLang="ko-KR" smtClean="0"/>
              <a:t>40</a:t>
            </a:r>
          </a:p>
        </p:txBody>
      </p:sp>
      <p:sp>
        <p:nvSpPr>
          <p:cNvPr id="74834" name="직사각형 14"/>
          <p:cNvSpPr>
            <a:spLocks noChangeArrowheads="1"/>
          </p:cNvSpPr>
          <p:nvPr/>
        </p:nvSpPr>
        <p:spPr bwMode="auto">
          <a:xfrm>
            <a:off x="1069975" y="6088063"/>
            <a:ext cx="2719388" cy="304800"/>
          </a:xfrm>
          <a:prstGeom prst="rect">
            <a:avLst/>
          </a:prstGeom>
          <a:noFill/>
          <a:ln w="9525">
            <a:noFill/>
            <a:miter lim="800000"/>
            <a:headEnd/>
            <a:tailEnd/>
          </a:ln>
        </p:spPr>
        <p:txBody>
          <a:bodyPr wrap="none">
            <a:spAutoFit/>
          </a:bodyPr>
          <a:lstStyle/>
          <a:p>
            <a:pPr algn="ctr">
              <a:lnSpc>
                <a:spcPct val="140000"/>
              </a:lnSpc>
            </a:pPr>
            <a:r>
              <a:rPr lang="ko-KR" altLang="en-US"/>
              <a:t>▣ </a:t>
            </a:r>
            <a:r>
              <a:rPr lang="en-US" altLang="ko-KR"/>
              <a:t>Picture of visitors at the 2009 Korea Floritopia</a:t>
            </a:r>
            <a:endParaRPr lang="ko-KR" altLang="en-US"/>
          </a:p>
        </p:txBody>
      </p:sp>
      <p:sp>
        <p:nvSpPr>
          <p:cNvPr id="74835" name="Rectangle 86"/>
          <p:cNvSpPr>
            <a:spLocks noChangeArrowheads="1"/>
          </p:cNvSpPr>
          <p:nvPr/>
        </p:nvSpPr>
        <p:spPr bwMode="auto">
          <a:xfrm>
            <a:off x="5341938" y="1335088"/>
            <a:ext cx="587375" cy="238125"/>
          </a:xfrm>
          <a:prstGeom prst="rect">
            <a:avLst/>
          </a:prstGeom>
          <a:noFill/>
          <a:ln w="9525">
            <a:noFill/>
            <a:miter lim="800000"/>
            <a:headEnd/>
            <a:tailEnd/>
          </a:ln>
        </p:spPr>
        <p:txBody>
          <a:bodyPr wrap="none">
            <a:spAutoFit/>
          </a:bodyPr>
          <a:lstStyle/>
          <a:p>
            <a:pPr algn="r">
              <a:lnSpc>
                <a:spcPct val="120000"/>
              </a:lnSpc>
            </a:pPr>
            <a:r>
              <a:rPr kumimoji="0" lang="en-US" altLang="ko-KR" sz="800">
                <a:solidFill>
                  <a:srgbClr val="000000"/>
                </a:solidFill>
              </a:rPr>
              <a:t>Unit: KW</a:t>
            </a:r>
            <a:endParaRPr kumimoji="0" lang="ko-KR" altLang="en-US" sz="800">
              <a:solidFill>
                <a:srgbClr val="00000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5"/>
          <p:cNvSpPr>
            <a:spLocks noChangeArrowheads="1"/>
          </p:cNvSpPr>
          <p:nvPr/>
        </p:nvSpPr>
        <p:spPr bwMode="auto">
          <a:xfrm>
            <a:off x="0" y="0"/>
            <a:ext cx="6858000" cy="0"/>
          </a:xfrm>
          <a:prstGeom prst="rect">
            <a:avLst/>
          </a:prstGeom>
          <a:noFill/>
          <a:ln w="9525">
            <a:noFill/>
            <a:miter lim="800000"/>
            <a:headEnd/>
            <a:tailEnd/>
          </a:ln>
        </p:spPr>
        <p:txBody>
          <a:bodyPr lIns="0" tIns="0" rIns="0" bIns="0" anchor="ctr">
            <a:spAutoFit/>
          </a:bodyPr>
          <a:lstStyle/>
          <a:p>
            <a:pPr algn="ctr" eaLnBrk="0" hangingPunct="0">
              <a:lnSpc>
                <a:spcPct val="140000"/>
              </a:lnSpc>
            </a:pPr>
            <a:endParaRPr lang="ko-KR" altLang="ko-KR">
              <a:latin typeface="HY헤드라인M" pitchFamily="18" charset="-127"/>
            </a:endParaRPr>
          </a:p>
        </p:txBody>
      </p:sp>
      <p:sp>
        <p:nvSpPr>
          <p:cNvPr id="75778" name="Text Box 46"/>
          <p:cNvSpPr txBox="1">
            <a:spLocks noChangeArrowheads="1"/>
          </p:cNvSpPr>
          <p:nvPr/>
        </p:nvSpPr>
        <p:spPr bwMode="auto">
          <a:xfrm>
            <a:off x="1120775" y="3440113"/>
            <a:ext cx="4514850" cy="212725"/>
          </a:xfrm>
          <a:prstGeom prst="rect">
            <a:avLst/>
          </a:prstGeom>
          <a:noFill/>
          <a:ln w="9525">
            <a:noFill/>
            <a:miter lim="800000"/>
            <a:headEnd/>
            <a:tailEnd/>
          </a:ln>
        </p:spPr>
        <p:txBody>
          <a:bodyPr lIns="0" tIns="0" rIns="0" bIns="0">
            <a:spAutoFit/>
          </a:bodyPr>
          <a:lstStyle/>
          <a:p>
            <a:pPr marL="85725" indent="-85725" algn="just">
              <a:lnSpc>
                <a:spcPct val="140000"/>
              </a:lnSpc>
            </a:pPr>
            <a:r>
              <a:rPr lang="ko-KR" altLang="en-US"/>
              <a:t> </a:t>
            </a:r>
            <a:r>
              <a:rPr lang="en-US" altLang="ko-KR"/>
              <a:t>[Table</a:t>
            </a:r>
            <a:r>
              <a:rPr lang="ko-KR" altLang="en-US"/>
              <a:t> </a:t>
            </a:r>
            <a:r>
              <a:rPr lang="en-US" altLang="ko-KR"/>
              <a:t>2-16-1]</a:t>
            </a:r>
            <a:r>
              <a:rPr lang="ko-KR" altLang="en-US"/>
              <a:t> </a:t>
            </a:r>
            <a:r>
              <a:rPr lang="en-US" altLang="ko-KR"/>
              <a:t>Analysis of Advertising Budget for the 2009 Korea Floritopia</a:t>
            </a:r>
            <a:endParaRPr lang="ko-KR" altLang="en-US"/>
          </a:p>
        </p:txBody>
      </p:sp>
      <p:graphicFrame>
        <p:nvGraphicFramePr>
          <p:cNvPr id="54359" name="Group 87"/>
          <p:cNvGraphicFramePr>
            <a:graphicFrameLocks noGrp="1"/>
          </p:cNvGraphicFramePr>
          <p:nvPr/>
        </p:nvGraphicFramePr>
        <p:xfrm>
          <a:off x="1125538" y="3867150"/>
          <a:ext cx="4818062" cy="2022475"/>
        </p:xfrm>
        <a:graphic>
          <a:graphicData uri="http://schemas.openxmlformats.org/drawingml/2006/table">
            <a:tbl>
              <a:tblPr/>
              <a:tblGrid>
                <a:gridCol w="1798637"/>
                <a:gridCol w="660400"/>
                <a:gridCol w="1716088"/>
                <a:gridCol w="642937"/>
              </a:tblGrid>
              <a:tr h="288925">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Unit  Business Name</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15679" marR="15679" marT="15679" marB="15679"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Budget</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15679" marR="15679" marT="15679" marB="15679"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Unit Business Name</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15679" marR="15679" marT="15679" marB="15679"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rPr>
                        <a:t> </a:t>
                      </a: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Budget</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15679" marR="15679" marT="15679" marB="15679"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0C0C0"/>
                    </a:solidFill>
                  </a:tcPr>
                </a:tc>
              </a:tr>
              <a:tr h="288925">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Total</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15679" marR="15679" marT="15679" marB="15679"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rPr>
                        <a:t>   </a:t>
                      </a: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973</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15679" marR="108000" marT="15679" marB="15679"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Operation of Press Centers</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108000" marR="15679" marT="15679" marB="15679"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rPr>
                        <a:t>    </a:t>
                      </a: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50</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15679" marR="108000" marT="15679" marB="15679"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288925">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rPr>
                        <a:t> </a:t>
                      </a: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Comprehensive Image Development</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108000" marR="15679" marT="15679" marB="15679"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rPr>
                        <a:t>    </a:t>
                      </a: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17</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15679" marR="108000" marT="15679" marB="15679"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Introduction Session for Press Members</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108000" marR="15679" marT="15679" marB="15679"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rPr>
                        <a:t>    </a:t>
                      </a: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12</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15679" marR="108000" marT="15679" marB="15679"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288925">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Production of Basic Advertisement</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108000" marR="15679" marT="15679" marB="15679"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rPr>
                        <a:t>   </a:t>
                      </a: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114</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15679" marR="108000" marT="15679" marB="15679"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Advertising the Commencement Ceremony</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108000" marR="15679" marT="15679" marB="15679"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rPr>
                        <a:t>    </a:t>
                      </a: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63</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15679" marR="108000" marT="15679" marB="15679"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288925">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Production of Promotion Materials</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108000" marR="15679" marT="15679" marB="15679"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rPr>
                        <a:t>    </a:t>
                      </a: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24</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15679" marR="108000" marT="15679" marB="15679"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Online Advertising</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108000" marR="15679" marT="15679" marB="15679"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rPr>
                        <a:t>    </a:t>
                      </a: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50</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15679" marR="108000" marT="15679" marB="15679"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288925">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Broadcasting and Media Advertising</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108000" marR="15679" marT="15679" marB="15679"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rPr>
                        <a:t>    </a:t>
                      </a: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200</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15679" marR="108000" marT="15679" marB="15679"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Determination of Main Broadcasting Station</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108000" marR="15679" marT="15679" marB="15679"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rPr>
                        <a:t>   </a:t>
                      </a: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300</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15679" marR="108000" marT="15679" marB="15679"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288925">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Building and Roadside Advertising</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108000" marR="15679" marT="15679" marB="15679"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rPr>
                        <a:t>   </a:t>
                      </a: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120</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15679" marR="108000" marT="15679" marB="15679"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Promotion of Advertising Affairs</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108000" marR="15679" marT="15679" marB="15679"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rPr>
                        <a:t>    </a:t>
                      </a: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23</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15679" marR="108000" marT="15679" marB="15679"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5821" name="Rectangle 1"/>
          <p:cNvSpPr>
            <a:spLocks noChangeArrowheads="1"/>
          </p:cNvSpPr>
          <p:nvPr/>
        </p:nvSpPr>
        <p:spPr bwMode="auto">
          <a:xfrm>
            <a:off x="0" y="0"/>
            <a:ext cx="6858000" cy="0"/>
          </a:xfrm>
          <a:prstGeom prst="rect">
            <a:avLst/>
          </a:prstGeom>
          <a:noFill/>
          <a:ln w="9525">
            <a:noFill/>
            <a:miter lim="800000"/>
            <a:headEnd/>
            <a:tailEnd/>
          </a:ln>
        </p:spPr>
        <p:txBody>
          <a:bodyPr anchor="ctr">
            <a:spAutoFit/>
          </a:bodyPr>
          <a:lstStyle/>
          <a:p>
            <a:endParaRPr lang="ko-KR" altLang="ko-KR" sz="1800">
              <a:latin typeface="굴림" charset="-127"/>
              <a:ea typeface="굴림" charset="-127"/>
            </a:endParaRPr>
          </a:p>
        </p:txBody>
      </p:sp>
      <p:sp>
        <p:nvSpPr>
          <p:cNvPr id="75822" name="직사각형 16"/>
          <p:cNvSpPr>
            <a:spLocks noChangeArrowheads="1"/>
          </p:cNvSpPr>
          <p:nvPr/>
        </p:nvSpPr>
        <p:spPr bwMode="auto">
          <a:xfrm>
            <a:off x="4868863" y="3609975"/>
            <a:ext cx="1112837" cy="263525"/>
          </a:xfrm>
          <a:prstGeom prst="rect">
            <a:avLst/>
          </a:prstGeom>
          <a:noFill/>
          <a:ln w="9525">
            <a:noFill/>
            <a:miter lim="800000"/>
            <a:headEnd/>
            <a:tailEnd/>
          </a:ln>
        </p:spPr>
        <p:txBody>
          <a:bodyPr wrap="none">
            <a:spAutoFit/>
          </a:bodyPr>
          <a:lstStyle/>
          <a:p>
            <a:pPr algn="ctr">
              <a:lnSpc>
                <a:spcPct val="140000"/>
              </a:lnSpc>
            </a:pPr>
            <a:r>
              <a:rPr lang="en-US" altLang="ko-KR" sz="800"/>
              <a:t>(Unit</a:t>
            </a:r>
            <a:r>
              <a:rPr lang="ko-KR" altLang="en-US" sz="800"/>
              <a:t> </a:t>
            </a:r>
            <a:r>
              <a:rPr lang="en-US" altLang="ko-KR" sz="800"/>
              <a:t>: 1 Million KW) </a:t>
            </a:r>
          </a:p>
        </p:txBody>
      </p:sp>
      <p:sp>
        <p:nvSpPr>
          <p:cNvPr id="75823" name="Text Box 4"/>
          <p:cNvSpPr txBox="1">
            <a:spLocks noChangeArrowheads="1"/>
          </p:cNvSpPr>
          <p:nvPr/>
        </p:nvSpPr>
        <p:spPr bwMode="auto">
          <a:xfrm>
            <a:off x="1125538" y="2166938"/>
            <a:ext cx="4792662" cy="914400"/>
          </a:xfrm>
          <a:prstGeom prst="rect">
            <a:avLst/>
          </a:prstGeom>
          <a:noFill/>
          <a:ln w="9525">
            <a:noFill/>
            <a:miter lim="800000"/>
            <a:headEnd/>
            <a:tailEnd/>
          </a:ln>
        </p:spPr>
        <p:txBody>
          <a:bodyPr lIns="0" tIns="0" rIns="0" bIns="0">
            <a:spAutoFit/>
          </a:bodyPr>
          <a:lstStyle/>
          <a:p>
            <a:pPr algn="just">
              <a:lnSpc>
                <a:spcPct val="150000"/>
              </a:lnSpc>
            </a:pPr>
            <a:r>
              <a:rPr lang="en-US" altLang="ko-KR"/>
              <a:t>The advertising budget for 2009 Korea Floritopia was 970 million KW, and, by applying the idea of stimulated economic effect to the execution of this budget, the ripple effect of advertising is worth approximately 105.3 billion KW, creating 108 times more profit than the initial 970 million KW investment. </a:t>
            </a:r>
          </a:p>
        </p:txBody>
      </p:sp>
      <p:sp>
        <p:nvSpPr>
          <p:cNvPr id="10" name="직사각형 9"/>
          <p:cNvSpPr/>
          <p:nvPr/>
        </p:nvSpPr>
        <p:spPr bwMode="auto">
          <a:xfrm>
            <a:off x="1125538" y="1281113"/>
            <a:ext cx="4822825" cy="719137"/>
          </a:xfrm>
          <a:prstGeom prst="rect">
            <a:avLst/>
          </a:prstGeom>
          <a:solidFill>
            <a:schemeClr val="bg1">
              <a:lumMod val="85000"/>
            </a:schemeClr>
          </a:solidFill>
          <a:ln w="9525" cap="flat" cmpd="sng" algn="ctr">
            <a:solidFill>
              <a:srgbClr val="000000"/>
            </a:solidFill>
            <a:prstDash val="solid"/>
            <a:round/>
            <a:headEnd type="none" w="med" len="med"/>
            <a:tailEnd type="none" w="med" len="med"/>
          </a:ln>
          <a:effectLst/>
        </p:spPr>
        <p:txBody>
          <a:bodyPr lIns="0" tIns="0" rIns="0" bIns="0" anchor="ctr"/>
          <a:lstStyle/>
          <a:p>
            <a:pPr marL="809625">
              <a:lnSpc>
                <a:spcPts val="1500"/>
              </a:lnSpc>
              <a:defRPr/>
            </a:pPr>
            <a:r>
              <a:rPr lang="en-US" altLang="ko-KR" sz="1400" b="1"/>
              <a:t>Analysis of the Economic Value of Advertising:  Approximately 105.3 Billion KW</a:t>
            </a:r>
            <a:endParaRPr lang="ko-KR" altLang="en-US" sz="1400" b="1"/>
          </a:p>
        </p:txBody>
      </p:sp>
      <p:sp>
        <p:nvSpPr>
          <p:cNvPr id="75825" name="직사각형 4"/>
          <p:cNvSpPr>
            <a:spLocks noChangeArrowheads="1"/>
          </p:cNvSpPr>
          <p:nvPr/>
        </p:nvSpPr>
        <p:spPr bwMode="auto">
          <a:xfrm>
            <a:off x="571500" y="1435100"/>
            <a:ext cx="1184275" cy="422275"/>
          </a:xfrm>
          <a:prstGeom prst="rect">
            <a:avLst/>
          </a:prstGeom>
          <a:solidFill>
            <a:schemeClr val="tx1"/>
          </a:solidFill>
          <a:ln w="9525" algn="ctr">
            <a:solidFill>
              <a:srgbClr val="000000"/>
            </a:solidFill>
            <a:round/>
            <a:headEnd/>
            <a:tailEnd/>
          </a:ln>
        </p:spPr>
        <p:txBody>
          <a:bodyPr lIns="0" tIns="0" rIns="0" bIns="0" anchor="ctr"/>
          <a:lstStyle/>
          <a:p>
            <a:pPr algn="ctr">
              <a:lnSpc>
                <a:spcPct val="120000"/>
              </a:lnSpc>
            </a:pPr>
            <a:r>
              <a:rPr lang="en-US" altLang="ko-KR" b="1">
                <a:solidFill>
                  <a:schemeClr val="bg1"/>
                </a:solidFill>
              </a:rPr>
              <a:t>Major Accomplishment</a:t>
            </a:r>
            <a:r>
              <a:rPr lang="ko-KR" altLang="en-US" b="1">
                <a:solidFill>
                  <a:schemeClr val="bg1"/>
                </a:solidFill>
              </a:rPr>
              <a:t> </a:t>
            </a:r>
            <a:r>
              <a:rPr lang="en-US" altLang="ko-KR" b="1">
                <a:solidFill>
                  <a:schemeClr val="bg1"/>
                </a:solidFill>
              </a:rPr>
              <a:t>16</a:t>
            </a:r>
            <a:endParaRPr lang="ko-KR" altLang="en-US" b="1">
              <a:solidFill>
                <a:schemeClr val="bg1"/>
              </a:solidFill>
            </a:endParaRPr>
          </a:p>
        </p:txBody>
      </p:sp>
      <p:sp>
        <p:nvSpPr>
          <p:cNvPr id="75826" name="Text Box 46"/>
          <p:cNvSpPr txBox="1">
            <a:spLocks noChangeArrowheads="1"/>
          </p:cNvSpPr>
          <p:nvPr/>
        </p:nvSpPr>
        <p:spPr bwMode="auto">
          <a:xfrm>
            <a:off x="1128713" y="6176963"/>
            <a:ext cx="4514850" cy="212725"/>
          </a:xfrm>
          <a:prstGeom prst="rect">
            <a:avLst/>
          </a:prstGeom>
          <a:noFill/>
          <a:ln w="9525">
            <a:noFill/>
            <a:miter lim="800000"/>
            <a:headEnd/>
            <a:tailEnd/>
          </a:ln>
        </p:spPr>
        <p:txBody>
          <a:bodyPr lIns="0" tIns="0" rIns="0" bIns="0">
            <a:spAutoFit/>
          </a:bodyPr>
          <a:lstStyle/>
          <a:p>
            <a:pPr marL="85725" indent="-85725" algn="just">
              <a:lnSpc>
                <a:spcPct val="140000"/>
              </a:lnSpc>
            </a:pPr>
            <a:r>
              <a:rPr lang="en-US" altLang="ko-KR"/>
              <a:t>[Table</a:t>
            </a:r>
            <a:r>
              <a:rPr lang="ko-KR" altLang="en-US"/>
              <a:t> </a:t>
            </a:r>
            <a:r>
              <a:rPr lang="en-US" altLang="ko-KR"/>
              <a:t>2-16-2]</a:t>
            </a:r>
            <a:r>
              <a:rPr lang="ko-KR" altLang="en-US"/>
              <a:t> </a:t>
            </a:r>
            <a:r>
              <a:rPr lang="en-US" altLang="ko-KR"/>
              <a:t>Analysis of the Economic Effects of Advertising</a:t>
            </a:r>
            <a:endParaRPr lang="ko-KR" altLang="en-US"/>
          </a:p>
        </p:txBody>
      </p:sp>
      <p:sp>
        <p:nvSpPr>
          <p:cNvPr id="75827" name="직사각형 29"/>
          <p:cNvSpPr>
            <a:spLocks noChangeArrowheads="1"/>
          </p:cNvSpPr>
          <p:nvPr/>
        </p:nvSpPr>
        <p:spPr bwMode="auto">
          <a:xfrm>
            <a:off x="5291138" y="6345238"/>
            <a:ext cx="730250" cy="263525"/>
          </a:xfrm>
          <a:prstGeom prst="rect">
            <a:avLst/>
          </a:prstGeom>
          <a:noFill/>
          <a:ln w="9525">
            <a:noFill/>
            <a:miter lim="800000"/>
            <a:headEnd/>
            <a:tailEnd/>
          </a:ln>
        </p:spPr>
        <p:txBody>
          <a:bodyPr wrap="none">
            <a:spAutoFit/>
          </a:bodyPr>
          <a:lstStyle/>
          <a:p>
            <a:pPr algn="ctr">
              <a:lnSpc>
                <a:spcPct val="140000"/>
              </a:lnSpc>
            </a:pPr>
            <a:r>
              <a:rPr lang="en-US" altLang="ko-KR" sz="800"/>
              <a:t>(Unit </a:t>
            </a:r>
            <a:r>
              <a:rPr lang="ko-KR" altLang="en-US" sz="800"/>
              <a:t> </a:t>
            </a:r>
            <a:r>
              <a:rPr lang="en-US" altLang="ko-KR" sz="800"/>
              <a:t>: KW) </a:t>
            </a:r>
          </a:p>
        </p:txBody>
      </p:sp>
      <p:graphicFrame>
        <p:nvGraphicFramePr>
          <p:cNvPr id="54355" name="Group 83"/>
          <p:cNvGraphicFramePr>
            <a:graphicFrameLocks noGrp="1"/>
          </p:cNvGraphicFramePr>
          <p:nvPr/>
        </p:nvGraphicFramePr>
        <p:xfrm>
          <a:off x="1128713" y="6575425"/>
          <a:ext cx="4821237" cy="2122488"/>
        </p:xfrm>
        <a:graphic>
          <a:graphicData uri="http://schemas.openxmlformats.org/drawingml/2006/table">
            <a:tbl>
              <a:tblPr/>
              <a:tblGrid>
                <a:gridCol w="1795462"/>
                <a:gridCol w="3025775"/>
              </a:tblGrid>
              <a:tr h="303213">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Classification</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Economic Value</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FBFBF"/>
                    </a:solidFill>
                  </a:tcPr>
                </a:tc>
              </a:tr>
              <a:tr h="303213">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Total</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               105,315,000,000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03213">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Central Newspapers</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10800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rPr>
                        <a:t>                   </a:t>
                      </a: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6,240,000,000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03213">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Local Newspapers</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10800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rPr>
                        <a:t>                   </a:t>
                      </a: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2,448,000,000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03213">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Professional Journals</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10800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rPr>
                        <a:t>                   </a:t>
                      </a: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4,257,000,000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03213">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Central TV</a:t>
                      </a:r>
                    </a:p>
                  </a:txBody>
                  <a:tcPr marL="10800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rPr>
                        <a:t>                 </a:t>
                      </a: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92,340,000,000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03213">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rPr>
                        <a:t> </a:t>
                      </a: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Local TV</a:t>
                      </a:r>
                    </a:p>
                  </a:txBody>
                  <a:tcPr marL="10800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rPr>
                        <a:t>                       </a:t>
                      </a: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30,000,000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5854" name="슬라이드 번호 개체 틀 13"/>
          <p:cNvSpPr>
            <a:spLocks noGrp="1"/>
          </p:cNvSpPr>
          <p:nvPr>
            <p:ph type="sldNum" sz="quarter" idx="12"/>
          </p:nvPr>
        </p:nvSpPr>
        <p:spPr>
          <a:noFill/>
        </p:spPr>
        <p:txBody>
          <a:bodyPr/>
          <a:lstStyle/>
          <a:p>
            <a:r>
              <a:rPr lang="en-US" altLang="ko-KR" smtClean="0"/>
              <a:t>41</a:t>
            </a:r>
          </a:p>
        </p:txBody>
      </p:sp>
      <p:sp>
        <p:nvSpPr>
          <p:cNvPr id="75855" name="Text Box 46"/>
          <p:cNvSpPr txBox="1">
            <a:spLocks noChangeArrowheads="1"/>
          </p:cNvSpPr>
          <p:nvPr/>
        </p:nvSpPr>
        <p:spPr bwMode="auto">
          <a:xfrm>
            <a:off x="1362075" y="8742363"/>
            <a:ext cx="4514850" cy="171450"/>
          </a:xfrm>
          <a:prstGeom prst="rect">
            <a:avLst/>
          </a:prstGeom>
          <a:noFill/>
          <a:ln w="9525">
            <a:noFill/>
            <a:miter lim="800000"/>
            <a:headEnd/>
            <a:tailEnd/>
          </a:ln>
        </p:spPr>
        <p:txBody>
          <a:bodyPr lIns="0" tIns="0" rIns="0" bIns="0">
            <a:spAutoFit/>
          </a:bodyPr>
          <a:lstStyle/>
          <a:p>
            <a:pPr marL="85725" indent="-85725" algn="r">
              <a:lnSpc>
                <a:spcPct val="140000"/>
              </a:lnSpc>
            </a:pPr>
            <a:r>
              <a:rPr lang="en-US" altLang="ko-KR" sz="800"/>
              <a:t>Source: 2001 Cheongju International Craft Biennale Analysis Report</a:t>
            </a:r>
            <a:endParaRPr lang="ko-KR" altLang="en-US" sz="80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5"/>
          <p:cNvSpPr>
            <a:spLocks noChangeArrowheads="1"/>
          </p:cNvSpPr>
          <p:nvPr/>
        </p:nvSpPr>
        <p:spPr bwMode="auto">
          <a:xfrm>
            <a:off x="0" y="0"/>
            <a:ext cx="6858000" cy="0"/>
          </a:xfrm>
          <a:prstGeom prst="rect">
            <a:avLst/>
          </a:prstGeom>
          <a:noFill/>
          <a:ln w="9525">
            <a:noFill/>
            <a:miter lim="800000"/>
            <a:headEnd/>
            <a:tailEnd/>
          </a:ln>
        </p:spPr>
        <p:txBody>
          <a:bodyPr lIns="0" tIns="0" rIns="0" bIns="0" anchor="ctr">
            <a:spAutoFit/>
          </a:bodyPr>
          <a:lstStyle/>
          <a:p>
            <a:pPr algn="ctr" eaLnBrk="0" hangingPunct="0">
              <a:lnSpc>
                <a:spcPct val="140000"/>
              </a:lnSpc>
            </a:pPr>
            <a:endParaRPr lang="ko-KR" altLang="ko-KR">
              <a:latin typeface="HY헤드라인M" pitchFamily="18" charset="-127"/>
            </a:endParaRPr>
          </a:p>
        </p:txBody>
      </p:sp>
      <p:sp>
        <p:nvSpPr>
          <p:cNvPr id="76802" name="Rectangle 1"/>
          <p:cNvSpPr>
            <a:spLocks noChangeArrowheads="1"/>
          </p:cNvSpPr>
          <p:nvPr/>
        </p:nvSpPr>
        <p:spPr bwMode="auto">
          <a:xfrm>
            <a:off x="0" y="0"/>
            <a:ext cx="6858000" cy="0"/>
          </a:xfrm>
          <a:prstGeom prst="rect">
            <a:avLst/>
          </a:prstGeom>
          <a:noFill/>
          <a:ln w="9525">
            <a:noFill/>
            <a:miter lim="800000"/>
            <a:headEnd/>
            <a:tailEnd/>
          </a:ln>
        </p:spPr>
        <p:txBody>
          <a:bodyPr anchor="ctr">
            <a:spAutoFit/>
          </a:bodyPr>
          <a:lstStyle/>
          <a:p>
            <a:endParaRPr lang="ko-KR" altLang="ko-KR" sz="1800">
              <a:latin typeface="굴림" charset="-127"/>
              <a:ea typeface="굴림" charset="-127"/>
            </a:endParaRPr>
          </a:p>
        </p:txBody>
      </p:sp>
      <p:sp>
        <p:nvSpPr>
          <p:cNvPr id="76803" name="Text Box 4"/>
          <p:cNvSpPr txBox="1">
            <a:spLocks noChangeArrowheads="1"/>
          </p:cNvSpPr>
          <p:nvPr/>
        </p:nvSpPr>
        <p:spPr bwMode="auto">
          <a:xfrm>
            <a:off x="1125538" y="2166938"/>
            <a:ext cx="4792662" cy="914400"/>
          </a:xfrm>
          <a:prstGeom prst="rect">
            <a:avLst/>
          </a:prstGeom>
          <a:noFill/>
          <a:ln w="9525">
            <a:noFill/>
            <a:miter lim="800000"/>
            <a:headEnd/>
            <a:tailEnd/>
          </a:ln>
        </p:spPr>
        <p:txBody>
          <a:bodyPr lIns="0" tIns="0" rIns="0" bIns="0">
            <a:spAutoFit/>
          </a:bodyPr>
          <a:lstStyle/>
          <a:p>
            <a:pPr algn="just">
              <a:lnSpc>
                <a:spcPct val="150000"/>
              </a:lnSpc>
            </a:pPr>
            <a:r>
              <a:rPr lang="en-US" altLang="ko-KR"/>
              <a:t>Surveys showed that civilian, military, police and governmental sectors established a cooperative relationship in performing their respective functions, contributing to the success of the 2009 Korea Floritopia. This division of labor minimized possible error rates and maximized the efficiency of all functions. </a:t>
            </a:r>
          </a:p>
        </p:txBody>
      </p:sp>
      <p:sp>
        <p:nvSpPr>
          <p:cNvPr id="10" name="직사각형 9"/>
          <p:cNvSpPr/>
          <p:nvPr/>
        </p:nvSpPr>
        <p:spPr bwMode="auto">
          <a:xfrm>
            <a:off x="1125538" y="1281113"/>
            <a:ext cx="4822825" cy="792162"/>
          </a:xfrm>
          <a:prstGeom prst="rect">
            <a:avLst/>
          </a:prstGeom>
          <a:solidFill>
            <a:schemeClr val="bg1">
              <a:lumMod val="85000"/>
            </a:schemeClr>
          </a:solidFill>
          <a:ln w="9525" cap="flat" cmpd="sng" algn="ctr">
            <a:solidFill>
              <a:srgbClr val="000000"/>
            </a:solidFill>
            <a:prstDash val="solid"/>
            <a:round/>
            <a:headEnd type="none" w="med" len="med"/>
            <a:tailEnd type="none" w="med" len="med"/>
          </a:ln>
          <a:effectLst/>
        </p:spPr>
        <p:txBody>
          <a:bodyPr lIns="0" tIns="0" rIns="0" bIns="0" anchor="ctr"/>
          <a:lstStyle/>
          <a:p>
            <a:pPr marL="809625">
              <a:lnSpc>
                <a:spcPts val="1500"/>
              </a:lnSpc>
              <a:defRPr/>
            </a:pPr>
            <a:r>
              <a:rPr lang="en-US" altLang="ko-KR" sz="1400" b="1"/>
              <a:t>Increased Cooperation as the Key Factor in the Successful Hosting of the 2009 Korea Floritopia </a:t>
            </a:r>
            <a:endParaRPr lang="ko-KR" altLang="en-US" sz="1400" b="1"/>
          </a:p>
        </p:txBody>
      </p:sp>
      <p:sp>
        <p:nvSpPr>
          <p:cNvPr id="76805" name="직사각형 4"/>
          <p:cNvSpPr>
            <a:spLocks noChangeArrowheads="1"/>
          </p:cNvSpPr>
          <p:nvPr/>
        </p:nvSpPr>
        <p:spPr bwMode="auto">
          <a:xfrm>
            <a:off x="642938" y="1436688"/>
            <a:ext cx="1112837" cy="492125"/>
          </a:xfrm>
          <a:prstGeom prst="rect">
            <a:avLst/>
          </a:prstGeom>
          <a:solidFill>
            <a:schemeClr val="tx1"/>
          </a:solidFill>
          <a:ln w="9525" algn="ctr">
            <a:solidFill>
              <a:srgbClr val="000000"/>
            </a:solidFill>
            <a:round/>
            <a:headEnd/>
            <a:tailEnd/>
          </a:ln>
        </p:spPr>
        <p:txBody>
          <a:bodyPr lIns="0" tIns="0" rIns="0" bIns="0" anchor="ctr"/>
          <a:lstStyle/>
          <a:p>
            <a:pPr algn="ctr"/>
            <a:r>
              <a:rPr lang="en-US" altLang="ko-KR" b="1">
                <a:solidFill>
                  <a:schemeClr val="bg1"/>
                </a:solidFill>
              </a:rPr>
              <a:t>Major Accomplishment</a:t>
            </a:r>
            <a:r>
              <a:rPr lang="ko-KR" altLang="en-US" b="1">
                <a:solidFill>
                  <a:schemeClr val="bg1"/>
                </a:solidFill>
              </a:rPr>
              <a:t> </a:t>
            </a:r>
            <a:r>
              <a:rPr lang="en-US" altLang="ko-KR" b="1">
                <a:solidFill>
                  <a:schemeClr val="bg1"/>
                </a:solidFill>
              </a:rPr>
              <a:t>17</a:t>
            </a:r>
            <a:endParaRPr lang="ko-KR" altLang="en-US" b="1">
              <a:solidFill>
                <a:schemeClr val="bg1"/>
              </a:solidFill>
            </a:endParaRPr>
          </a:p>
        </p:txBody>
      </p:sp>
      <p:sp>
        <p:nvSpPr>
          <p:cNvPr id="76806" name="Text Box 4"/>
          <p:cNvSpPr txBox="1">
            <a:spLocks noChangeArrowheads="1"/>
          </p:cNvSpPr>
          <p:nvPr/>
        </p:nvSpPr>
        <p:spPr bwMode="auto">
          <a:xfrm>
            <a:off x="1125538" y="6554788"/>
            <a:ext cx="4826000" cy="1095375"/>
          </a:xfrm>
          <a:prstGeom prst="rect">
            <a:avLst/>
          </a:prstGeom>
          <a:noFill/>
          <a:ln w="9525">
            <a:noFill/>
            <a:miter lim="800000"/>
            <a:headEnd/>
            <a:tailEnd/>
          </a:ln>
        </p:spPr>
        <p:txBody>
          <a:bodyPr lIns="0" tIns="0" rIns="0" bIns="0">
            <a:spAutoFit/>
          </a:bodyPr>
          <a:lstStyle/>
          <a:p>
            <a:pPr algn="just">
              <a:lnSpc>
                <a:spcPct val="120000"/>
              </a:lnSpc>
            </a:pPr>
            <a:r>
              <a:rPr lang="en-US" altLang="ko-KR"/>
              <a:t>The government was responsible for the support of the exhibition, as well as the performance of administrative, budgetary and facility support functions. The civilian sector provided volunteer services and production. The military and the police were responsible for transportation issues at the exhibition, which added a professionalism to the general management of different functions, contributing greatly to the success of the 2009 Korea Floritopia. </a:t>
            </a:r>
          </a:p>
        </p:txBody>
      </p:sp>
      <p:pic>
        <p:nvPicPr>
          <p:cNvPr id="76807" name="Picture 1"/>
          <p:cNvPicPr>
            <a:picLocks noChangeAspect="1" noChangeArrowheads="1"/>
          </p:cNvPicPr>
          <p:nvPr/>
        </p:nvPicPr>
        <p:blipFill>
          <a:blip r:embed="rId2" cstate="print"/>
          <a:srcRect/>
          <a:stretch>
            <a:fillRect/>
          </a:stretch>
        </p:blipFill>
        <p:spPr bwMode="auto">
          <a:xfrm>
            <a:off x="1196975" y="3454400"/>
            <a:ext cx="4968875" cy="3154363"/>
          </a:xfrm>
          <a:prstGeom prst="rect">
            <a:avLst/>
          </a:prstGeom>
          <a:noFill/>
          <a:ln w="9525">
            <a:noFill/>
            <a:miter lim="800000"/>
            <a:headEnd/>
            <a:tailEnd/>
          </a:ln>
        </p:spPr>
      </p:pic>
      <p:sp>
        <p:nvSpPr>
          <p:cNvPr id="20" name="직사각형 19"/>
          <p:cNvSpPr>
            <a:spLocks noChangeArrowheads="1"/>
          </p:cNvSpPr>
          <p:nvPr/>
        </p:nvSpPr>
        <p:spPr bwMode="auto">
          <a:xfrm>
            <a:off x="3573463" y="5265738"/>
            <a:ext cx="1093787" cy="263525"/>
          </a:xfrm>
          <a:prstGeom prst="rect">
            <a:avLst/>
          </a:prstGeom>
          <a:noFill/>
          <a:ln w="9525">
            <a:noFill/>
            <a:miter lim="800000"/>
            <a:headEnd/>
            <a:tailEnd/>
          </a:ln>
        </p:spPr>
        <p:txBody>
          <a:bodyPr>
            <a:spAutoFit/>
          </a:bodyPr>
          <a:lstStyle/>
          <a:p>
            <a:pPr algn="ctr">
              <a:lnSpc>
                <a:spcPct val="140000"/>
              </a:lnSpc>
              <a:defRPr/>
            </a:pPr>
            <a:r>
              <a:rPr lang="en-US" altLang="ko-KR" sz="800" dirty="0">
                <a:solidFill>
                  <a:schemeClr val="bg1"/>
                </a:solidFill>
                <a:effectLst>
                  <a:outerShdw blurRad="38100" dist="38100" dir="2700000" algn="tl">
                    <a:srgbClr val="000000">
                      <a:alpha val="43137"/>
                    </a:srgbClr>
                  </a:outerShdw>
                </a:effectLst>
                <a:cs typeface="Times New Roman" pitchFamily="18" charset="0"/>
              </a:rPr>
              <a:t>Government</a:t>
            </a:r>
            <a:endParaRPr lang="ko-KR" altLang="en-US" sz="800" dirty="0">
              <a:solidFill>
                <a:schemeClr val="bg1"/>
              </a:solidFill>
              <a:effectLst>
                <a:outerShdw blurRad="38100" dist="38100" dir="2700000" algn="tl">
                  <a:srgbClr val="000000">
                    <a:alpha val="43137"/>
                  </a:srgbClr>
                </a:outerShdw>
              </a:effectLst>
              <a:cs typeface="Times New Roman" pitchFamily="18" charset="0"/>
            </a:endParaRPr>
          </a:p>
        </p:txBody>
      </p:sp>
      <p:sp>
        <p:nvSpPr>
          <p:cNvPr id="21" name="직사각형 20"/>
          <p:cNvSpPr/>
          <p:nvPr/>
        </p:nvSpPr>
        <p:spPr bwMode="auto">
          <a:xfrm>
            <a:off x="2386013" y="4737100"/>
            <a:ext cx="538162" cy="263525"/>
          </a:xfrm>
          <a:prstGeom prst="rect">
            <a:avLst/>
          </a:prstGeom>
        </p:spPr>
        <p:txBody>
          <a:bodyPr wrap="none">
            <a:spAutoFit/>
          </a:bodyPr>
          <a:lstStyle/>
          <a:p>
            <a:pPr algn="ctr">
              <a:lnSpc>
                <a:spcPct val="140000"/>
              </a:lnSpc>
              <a:defRPr/>
            </a:pPr>
            <a:r>
              <a:rPr lang="en-US" altLang="ko-KR" sz="800">
                <a:solidFill>
                  <a:schemeClr val="bg1"/>
                </a:solidFill>
                <a:effectLst>
                  <a:outerShdw blurRad="38100" dist="38100" dir="2700000" algn="tl">
                    <a:srgbClr val="C0C0C0"/>
                  </a:outerShdw>
                </a:effectLst>
              </a:rPr>
              <a:t>Civilian</a:t>
            </a:r>
            <a:r>
              <a:rPr lang="en-US" altLang="ko-KR" sz="800" b="1">
                <a:solidFill>
                  <a:schemeClr val="bg1"/>
                </a:solidFill>
                <a:effectLst>
                  <a:outerShdw blurRad="38100" dist="38100" dir="2700000" algn="tl">
                    <a:srgbClr val="C0C0C0"/>
                  </a:outerShdw>
                </a:effectLst>
              </a:rPr>
              <a:t> </a:t>
            </a:r>
            <a:endParaRPr lang="ko-KR" altLang="en-US" sz="800" b="1">
              <a:solidFill>
                <a:schemeClr val="bg1"/>
              </a:solidFill>
              <a:effectLst>
                <a:outerShdw blurRad="38100" dist="38100" dir="2700000" algn="tl">
                  <a:srgbClr val="C0C0C0"/>
                </a:outerShdw>
              </a:effectLst>
            </a:endParaRPr>
          </a:p>
        </p:txBody>
      </p:sp>
      <p:sp>
        <p:nvSpPr>
          <p:cNvPr id="22" name="직사각형 21"/>
          <p:cNvSpPr/>
          <p:nvPr/>
        </p:nvSpPr>
        <p:spPr bwMode="auto">
          <a:xfrm>
            <a:off x="2997200" y="4041775"/>
            <a:ext cx="968375" cy="263525"/>
          </a:xfrm>
          <a:prstGeom prst="rect">
            <a:avLst/>
          </a:prstGeom>
        </p:spPr>
        <p:txBody>
          <a:bodyPr wrap="none">
            <a:spAutoFit/>
          </a:bodyPr>
          <a:lstStyle/>
          <a:p>
            <a:pPr algn="ctr">
              <a:lnSpc>
                <a:spcPct val="140000"/>
              </a:lnSpc>
              <a:defRPr/>
            </a:pPr>
            <a:r>
              <a:rPr lang="en-US" altLang="ko-KR" sz="800" dirty="0">
                <a:solidFill>
                  <a:schemeClr val="bg1"/>
                </a:solidFill>
                <a:effectLst>
                  <a:outerShdw blurRad="38100" dist="38100" dir="2700000" algn="tl">
                    <a:srgbClr val="000000">
                      <a:alpha val="43137"/>
                    </a:srgbClr>
                  </a:outerShdw>
                </a:effectLst>
                <a:cs typeface="Times New Roman" pitchFamily="18" charset="0"/>
              </a:rPr>
              <a:t>Military and Police</a:t>
            </a:r>
            <a:endParaRPr lang="ko-KR" altLang="en-US" sz="800" dirty="0">
              <a:solidFill>
                <a:schemeClr val="bg1"/>
              </a:solidFill>
              <a:effectLst>
                <a:outerShdw blurRad="38100" dist="38100" dir="2700000" algn="tl">
                  <a:srgbClr val="000000">
                    <a:alpha val="43137"/>
                  </a:srgbClr>
                </a:outerShdw>
              </a:effectLst>
              <a:cs typeface="Times New Roman" pitchFamily="18" charset="0"/>
            </a:endParaRPr>
          </a:p>
        </p:txBody>
      </p:sp>
      <p:sp>
        <p:nvSpPr>
          <p:cNvPr id="76811" name="직사각형 22"/>
          <p:cNvSpPr>
            <a:spLocks noChangeArrowheads="1"/>
          </p:cNvSpPr>
          <p:nvPr/>
        </p:nvSpPr>
        <p:spPr bwMode="auto">
          <a:xfrm>
            <a:off x="1125538" y="3657600"/>
            <a:ext cx="4818062" cy="2681288"/>
          </a:xfrm>
          <a:prstGeom prst="rect">
            <a:avLst/>
          </a:prstGeom>
          <a:noFill/>
          <a:ln w="9525" algn="ctr">
            <a:solidFill>
              <a:schemeClr val="tx1"/>
            </a:solidFill>
            <a:round/>
            <a:headEnd/>
            <a:tailEnd/>
          </a:ln>
        </p:spPr>
        <p:txBody>
          <a:bodyPr lIns="0" tIns="0" rIns="0" bIns="0"/>
          <a:lstStyle/>
          <a:p>
            <a:pPr algn="ctr">
              <a:lnSpc>
                <a:spcPct val="140000"/>
              </a:lnSpc>
            </a:pPr>
            <a:endParaRPr lang="ko-KR" altLang="en-US">
              <a:latin typeface="HY헤드라인M" pitchFamily="18" charset="-127"/>
            </a:endParaRPr>
          </a:p>
        </p:txBody>
      </p:sp>
      <p:graphicFrame>
        <p:nvGraphicFramePr>
          <p:cNvPr id="55330" name="Group 34"/>
          <p:cNvGraphicFramePr>
            <a:graphicFrameLocks noGrp="1"/>
          </p:cNvGraphicFramePr>
          <p:nvPr/>
        </p:nvGraphicFramePr>
        <p:xfrm>
          <a:off x="1125538" y="8024813"/>
          <a:ext cx="4824412" cy="1031875"/>
        </p:xfrm>
        <a:graphic>
          <a:graphicData uri="http://schemas.openxmlformats.org/drawingml/2006/table">
            <a:tbl>
              <a:tblPr/>
              <a:tblGrid>
                <a:gridCol w="874712"/>
                <a:gridCol w="3949700"/>
              </a:tblGrid>
              <a:tr h="242888">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Classification</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15365" marR="15365" marT="15365" marB="1536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Function</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15365" marR="15365" marT="15365" marB="1536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BFBFBF"/>
                    </a:solidFill>
                  </a:tcPr>
                </a:tc>
              </a:tr>
              <a:tr h="242888">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Civilian</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15365" marR="15365" marT="15365" marB="1536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Char char="•"/>
                        <a:tabLst/>
                      </a:pPr>
                      <a:r>
                        <a:rPr kumimoji="0" lang="en-US" altLang="ko-KR" sz="800" b="0" i="0" u="none" strike="noStrike" cap="none" normalizeH="0" baseline="0" smtClean="0">
                          <a:ln>
                            <a:noFill/>
                          </a:ln>
                          <a:solidFill>
                            <a:srgbClr val="282828"/>
                          </a:solidFill>
                          <a:effectLst/>
                          <a:latin typeface="Times New Roman" pitchFamily="18" charset="0"/>
                          <a:ea typeface="HY헤드라인M" pitchFamily="18" charset="-127"/>
                          <a:cs typeface="Times New Roman" pitchFamily="18" charset="0"/>
                        </a:rPr>
                        <a:t> Participation from floral farms, volunteer workers and parking assistance, etc.</a:t>
                      </a:r>
                      <a:endParaRPr kumimoji="0" lang="ko-KR" altLang="en-US" sz="800" b="0" i="0" u="none" strike="noStrike" cap="none" normalizeH="0" baseline="0" smtClean="0">
                        <a:ln>
                          <a:noFill/>
                        </a:ln>
                        <a:solidFill>
                          <a:srgbClr val="282828"/>
                        </a:solidFill>
                        <a:effectLst/>
                        <a:latin typeface="Times New Roman" pitchFamily="18" charset="0"/>
                        <a:ea typeface="HY헤드라인M" pitchFamily="18" charset="-127"/>
                        <a:cs typeface="Times New Roman" pitchFamily="18" charset="0"/>
                      </a:endParaRPr>
                    </a:p>
                  </a:txBody>
                  <a:tcPr marL="144000" marR="15365" marT="15365" marB="1536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03213">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Government</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15365" marR="15365" marT="15365" marB="1536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Char char="•"/>
                        <a:tabLst/>
                      </a:pPr>
                      <a:r>
                        <a:rPr kumimoji="0" lang="en-US" altLang="ko-KR" sz="800" b="0" i="0" u="none" strike="noStrike" cap="none" normalizeH="0" baseline="0" smtClean="0">
                          <a:ln>
                            <a:noFill/>
                          </a:ln>
                          <a:solidFill>
                            <a:srgbClr val="282828"/>
                          </a:solidFill>
                          <a:effectLst/>
                          <a:latin typeface="Times New Roman" pitchFamily="18" charset="0"/>
                          <a:ea typeface="HY헤드라인M" pitchFamily="18" charset="-127"/>
                          <a:cs typeface="Times New Roman" pitchFamily="18" charset="0"/>
                        </a:rPr>
                        <a:t> Securing funding, cooperation with the central government, advertising and the attraction of tourists, inviting foreign participants, etc.</a:t>
                      </a:r>
                      <a:endParaRPr kumimoji="0" lang="ko-KR" altLang="en-US" sz="800" b="0" i="0" u="none" strike="noStrike" cap="none" normalizeH="0" baseline="0" smtClean="0">
                        <a:ln>
                          <a:noFill/>
                        </a:ln>
                        <a:solidFill>
                          <a:srgbClr val="282828"/>
                        </a:solidFill>
                        <a:effectLst/>
                        <a:latin typeface="Times New Roman" pitchFamily="18" charset="0"/>
                        <a:ea typeface="HY헤드라인M" pitchFamily="18" charset="-127"/>
                        <a:cs typeface="Times New Roman" pitchFamily="18" charset="0"/>
                      </a:endParaRPr>
                    </a:p>
                  </a:txBody>
                  <a:tcPr marL="144000" marR="15365" marT="15365" marB="1536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42888">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Military &amp; Police</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15365" marR="15365" marT="15365" marB="1536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Char char="•"/>
                        <a:tabLst/>
                      </a:pPr>
                      <a:r>
                        <a:rPr kumimoji="0" lang="en-US" altLang="ko-KR" sz="800" b="0" i="0" u="none" strike="noStrike" cap="none" normalizeH="0" baseline="0" smtClean="0">
                          <a:ln>
                            <a:noFill/>
                          </a:ln>
                          <a:solidFill>
                            <a:srgbClr val="282828"/>
                          </a:solidFill>
                          <a:effectLst/>
                          <a:latin typeface="Times New Roman" pitchFamily="18" charset="0"/>
                          <a:ea typeface="HY헤드라인M" pitchFamily="18" charset="-127"/>
                          <a:cs typeface="Times New Roman" pitchFamily="18" charset="0"/>
                        </a:rPr>
                        <a:t> Safety management, crowd control, providing parking assistance, etc., at the Exhibition</a:t>
                      </a:r>
                      <a:endParaRPr kumimoji="0" lang="ko-KR" altLang="en-US" sz="800" b="0" i="0" u="none" strike="noStrike" cap="none" normalizeH="0" baseline="0" smtClean="0">
                        <a:ln>
                          <a:noFill/>
                        </a:ln>
                        <a:solidFill>
                          <a:srgbClr val="282828"/>
                        </a:solidFill>
                        <a:effectLst/>
                        <a:latin typeface="Times New Roman" pitchFamily="18" charset="0"/>
                        <a:ea typeface="HY헤드라인M" pitchFamily="18" charset="-127"/>
                        <a:cs typeface="Times New Roman" pitchFamily="18" charset="0"/>
                      </a:endParaRPr>
                    </a:p>
                  </a:txBody>
                  <a:tcPr marL="144000" marR="15365" marT="15365" marB="1536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6829" name="직사각형 15"/>
          <p:cNvSpPr>
            <a:spLocks noChangeArrowheads="1"/>
          </p:cNvSpPr>
          <p:nvPr/>
        </p:nvSpPr>
        <p:spPr bwMode="auto">
          <a:xfrm>
            <a:off x="1052513" y="7713663"/>
            <a:ext cx="4618037" cy="263525"/>
          </a:xfrm>
          <a:prstGeom prst="rect">
            <a:avLst/>
          </a:prstGeom>
          <a:noFill/>
          <a:ln w="9525">
            <a:noFill/>
            <a:miter lim="800000"/>
            <a:headEnd/>
            <a:tailEnd/>
          </a:ln>
        </p:spPr>
        <p:txBody>
          <a:bodyPr wrap="none">
            <a:spAutoFit/>
          </a:bodyPr>
          <a:lstStyle/>
          <a:p>
            <a:pPr marL="85725" indent="-85725" algn="just">
              <a:lnSpc>
                <a:spcPct val="140000"/>
              </a:lnSpc>
            </a:pPr>
            <a:r>
              <a:rPr lang="en-US" altLang="ko-KR" sz="800"/>
              <a:t>[Table 2-17-1]</a:t>
            </a:r>
            <a:r>
              <a:rPr lang="ko-KR" altLang="en-US" sz="800"/>
              <a:t> </a:t>
            </a:r>
            <a:r>
              <a:rPr lang="en-US" altLang="ko-KR" sz="800"/>
              <a:t>Cooperative Functions of Individual Responsible Organizations at the 2009 Korea Floritopia  </a:t>
            </a:r>
            <a:endParaRPr lang="ko-KR" altLang="en-US" sz="800"/>
          </a:p>
        </p:txBody>
      </p:sp>
      <p:sp>
        <p:nvSpPr>
          <p:cNvPr id="76830" name="슬라이드 번호 개체 틀 16"/>
          <p:cNvSpPr>
            <a:spLocks noGrp="1"/>
          </p:cNvSpPr>
          <p:nvPr>
            <p:ph type="sldNum" sz="quarter" idx="12"/>
          </p:nvPr>
        </p:nvSpPr>
        <p:spPr>
          <a:noFill/>
        </p:spPr>
        <p:txBody>
          <a:bodyPr/>
          <a:lstStyle/>
          <a:p>
            <a:r>
              <a:rPr lang="en-US" altLang="ko-KR" smtClean="0"/>
              <a:t>42</a:t>
            </a:r>
          </a:p>
        </p:txBody>
      </p:sp>
      <p:sp>
        <p:nvSpPr>
          <p:cNvPr id="76831" name="직사각형 15"/>
          <p:cNvSpPr>
            <a:spLocks noChangeArrowheads="1"/>
          </p:cNvSpPr>
          <p:nvPr/>
        </p:nvSpPr>
        <p:spPr bwMode="auto">
          <a:xfrm>
            <a:off x="1106488" y="3279775"/>
            <a:ext cx="4194175" cy="304800"/>
          </a:xfrm>
          <a:prstGeom prst="rect">
            <a:avLst/>
          </a:prstGeom>
          <a:noFill/>
          <a:ln w="9525">
            <a:noFill/>
            <a:miter lim="800000"/>
            <a:headEnd/>
            <a:tailEnd/>
          </a:ln>
        </p:spPr>
        <p:txBody>
          <a:bodyPr wrap="none">
            <a:spAutoFit/>
          </a:bodyPr>
          <a:lstStyle/>
          <a:p>
            <a:pPr marL="85725" indent="-85725" algn="just">
              <a:lnSpc>
                <a:spcPct val="140000"/>
              </a:lnSpc>
            </a:pPr>
            <a:r>
              <a:rPr lang="en-US" altLang="ko-KR"/>
              <a:t>[Diagram </a:t>
            </a:r>
            <a:r>
              <a:rPr lang="ko-KR" altLang="en-US"/>
              <a:t> </a:t>
            </a:r>
            <a:r>
              <a:rPr lang="en-US" altLang="ko-KR"/>
              <a:t>2-17-1]</a:t>
            </a:r>
            <a:r>
              <a:rPr lang="ko-KR" altLang="en-US"/>
              <a:t> </a:t>
            </a:r>
            <a:r>
              <a:rPr lang="en-US" altLang="ko-KR"/>
              <a:t>Cooperative Relationship Behind the 2009 Korea Floritopia</a:t>
            </a:r>
            <a:endParaRPr lang="ko-KR" alt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5"/>
          <p:cNvSpPr>
            <a:spLocks noChangeArrowheads="1"/>
          </p:cNvSpPr>
          <p:nvPr/>
        </p:nvSpPr>
        <p:spPr bwMode="auto">
          <a:xfrm>
            <a:off x="0" y="0"/>
            <a:ext cx="6858000" cy="173038"/>
          </a:xfrm>
          <a:prstGeom prst="rect">
            <a:avLst/>
          </a:prstGeom>
          <a:noFill/>
          <a:ln w="9525">
            <a:noFill/>
            <a:miter lim="800000"/>
            <a:headEnd/>
            <a:tailEnd/>
          </a:ln>
        </p:spPr>
        <p:txBody>
          <a:bodyPr lIns="0" tIns="0" rIns="0" bIns="0" anchor="ctr">
            <a:spAutoFit/>
          </a:bodyPr>
          <a:lstStyle/>
          <a:p>
            <a:pPr algn="ctr" eaLnBrk="0" hangingPunct="0">
              <a:lnSpc>
                <a:spcPct val="140000"/>
              </a:lnSpc>
            </a:pPr>
            <a:endParaRPr lang="ko-KR" altLang="ko-KR" sz="800"/>
          </a:p>
        </p:txBody>
      </p:sp>
      <p:sp>
        <p:nvSpPr>
          <p:cNvPr id="77826" name="Rectangle 1"/>
          <p:cNvSpPr>
            <a:spLocks noChangeArrowheads="1"/>
          </p:cNvSpPr>
          <p:nvPr/>
        </p:nvSpPr>
        <p:spPr bwMode="auto">
          <a:xfrm>
            <a:off x="0" y="0"/>
            <a:ext cx="6858000" cy="215900"/>
          </a:xfrm>
          <a:prstGeom prst="rect">
            <a:avLst/>
          </a:prstGeom>
          <a:noFill/>
          <a:ln w="9525">
            <a:noFill/>
            <a:miter lim="800000"/>
            <a:headEnd/>
            <a:tailEnd/>
          </a:ln>
        </p:spPr>
        <p:txBody>
          <a:bodyPr anchor="ctr">
            <a:spAutoFit/>
          </a:bodyPr>
          <a:lstStyle/>
          <a:p>
            <a:endParaRPr lang="ko-KR" altLang="ko-KR" sz="800">
              <a:ea typeface="굴림" charset="-127"/>
            </a:endParaRPr>
          </a:p>
        </p:txBody>
      </p:sp>
      <p:sp>
        <p:nvSpPr>
          <p:cNvPr id="10" name="직사각형 9"/>
          <p:cNvSpPr/>
          <p:nvPr/>
        </p:nvSpPr>
        <p:spPr bwMode="auto">
          <a:xfrm>
            <a:off x="1125538" y="1136650"/>
            <a:ext cx="4967287" cy="776288"/>
          </a:xfrm>
          <a:prstGeom prst="rect">
            <a:avLst/>
          </a:prstGeom>
          <a:solidFill>
            <a:schemeClr val="bg1">
              <a:lumMod val="85000"/>
            </a:schemeClr>
          </a:solidFill>
          <a:ln w="9525" cap="flat" cmpd="sng" algn="ctr">
            <a:solidFill>
              <a:srgbClr val="000000"/>
            </a:solidFill>
            <a:prstDash val="solid"/>
            <a:round/>
            <a:headEnd type="none" w="med" len="med"/>
            <a:tailEnd type="none" w="med" len="med"/>
          </a:ln>
          <a:effectLst/>
        </p:spPr>
        <p:txBody>
          <a:bodyPr lIns="0" tIns="0" rIns="0" bIns="0" anchor="ctr"/>
          <a:lstStyle/>
          <a:p>
            <a:pPr marL="809625">
              <a:lnSpc>
                <a:spcPts val="1800"/>
              </a:lnSpc>
              <a:defRPr/>
            </a:pPr>
            <a:r>
              <a:rPr lang="en-US" altLang="ko-KR" sz="1400" b="1"/>
              <a:t>     </a:t>
            </a:r>
            <a:r>
              <a:rPr lang="en-US" altLang="ko-KR" sz="1300" b="1"/>
              <a:t>Effective Exhibition Management through Previous    </a:t>
            </a:r>
          </a:p>
          <a:p>
            <a:pPr marL="809625">
              <a:lnSpc>
                <a:spcPts val="1500"/>
              </a:lnSpc>
              <a:defRPr/>
            </a:pPr>
            <a:r>
              <a:rPr lang="en-US" altLang="ko-KR" sz="1300" b="1"/>
              <a:t>      Experience</a:t>
            </a:r>
            <a:endParaRPr lang="ko-KR" altLang="en-US" sz="1300" b="1"/>
          </a:p>
        </p:txBody>
      </p:sp>
      <p:sp>
        <p:nvSpPr>
          <p:cNvPr id="77828" name="직사각형 4"/>
          <p:cNvSpPr>
            <a:spLocks noChangeArrowheads="1"/>
          </p:cNvSpPr>
          <p:nvPr/>
        </p:nvSpPr>
        <p:spPr bwMode="auto">
          <a:xfrm>
            <a:off x="784225" y="1352550"/>
            <a:ext cx="1255713" cy="347663"/>
          </a:xfrm>
          <a:prstGeom prst="rect">
            <a:avLst/>
          </a:prstGeom>
          <a:solidFill>
            <a:schemeClr val="tx1"/>
          </a:solidFill>
          <a:ln w="9525" algn="ctr">
            <a:solidFill>
              <a:srgbClr val="000000"/>
            </a:solidFill>
            <a:round/>
            <a:headEnd/>
            <a:tailEnd/>
          </a:ln>
        </p:spPr>
        <p:txBody>
          <a:bodyPr lIns="0" tIns="0" rIns="0" bIns="0" anchor="ctr"/>
          <a:lstStyle/>
          <a:p>
            <a:pPr algn="ctr"/>
            <a:r>
              <a:rPr lang="en-US" altLang="ko-KR" b="1">
                <a:solidFill>
                  <a:schemeClr val="bg1"/>
                </a:solidFill>
              </a:rPr>
              <a:t>Major </a:t>
            </a:r>
          </a:p>
          <a:p>
            <a:pPr algn="ctr"/>
            <a:r>
              <a:rPr lang="en-US" altLang="ko-KR" b="1">
                <a:solidFill>
                  <a:schemeClr val="bg1"/>
                </a:solidFill>
              </a:rPr>
              <a:t>Accomplishment</a:t>
            </a:r>
            <a:r>
              <a:rPr lang="ko-KR" altLang="en-US" b="1">
                <a:solidFill>
                  <a:schemeClr val="bg1"/>
                </a:solidFill>
              </a:rPr>
              <a:t> </a:t>
            </a:r>
            <a:r>
              <a:rPr lang="en-US" altLang="ko-KR" b="1">
                <a:solidFill>
                  <a:schemeClr val="bg1"/>
                </a:solidFill>
              </a:rPr>
              <a:t>18</a:t>
            </a:r>
            <a:endParaRPr lang="ko-KR" altLang="en-US" b="1">
              <a:solidFill>
                <a:schemeClr val="bg1"/>
              </a:solidFill>
            </a:endParaRPr>
          </a:p>
        </p:txBody>
      </p:sp>
      <p:sp>
        <p:nvSpPr>
          <p:cNvPr id="77829" name="Text Box 46"/>
          <p:cNvSpPr txBox="1">
            <a:spLocks noChangeArrowheads="1"/>
          </p:cNvSpPr>
          <p:nvPr/>
        </p:nvSpPr>
        <p:spPr bwMode="auto">
          <a:xfrm>
            <a:off x="1257300" y="3440113"/>
            <a:ext cx="4692650" cy="912812"/>
          </a:xfrm>
          <a:prstGeom prst="rect">
            <a:avLst/>
          </a:prstGeom>
          <a:noFill/>
          <a:ln w="9525">
            <a:noFill/>
            <a:miter lim="800000"/>
            <a:headEnd/>
            <a:tailEnd/>
          </a:ln>
        </p:spPr>
        <p:txBody>
          <a:bodyPr lIns="0" tIns="0" rIns="0" bIns="0">
            <a:spAutoFit/>
          </a:bodyPr>
          <a:lstStyle/>
          <a:p>
            <a:pPr marL="85725" indent="-85725" algn="just">
              <a:lnSpc>
                <a:spcPct val="120000"/>
              </a:lnSpc>
            </a:pPr>
            <a:r>
              <a:rPr lang="ko-KR" altLang="en-US"/>
              <a:t> ○  </a:t>
            </a:r>
            <a:r>
              <a:rPr lang="en-US" altLang="ko-KR"/>
              <a:t>Adding Accessibility to the 2009 Korea Floritopia</a:t>
            </a:r>
          </a:p>
          <a:p>
            <a:pPr marL="85725" indent="-85725" algn="just">
              <a:lnSpc>
                <a:spcPct val="120000"/>
              </a:lnSpc>
            </a:pPr>
            <a:r>
              <a:rPr lang="en-US" altLang="ko-KR"/>
              <a:t>    - </a:t>
            </a:r>
            <a:r>
              <a:rPr lang="ko-KR" altLang="en-US"/>
              <a:t> </a:t>
            </a:r>
            <a:r>
              <a:rPr lang="en-US" altLang="ko-KR"/>
              <a:t>Reducing the 8 exhibition halls from 2002 to 7 exhibition hall (combination of two </a:t>
            </a:r>
          </a:p>
          <a:p>
            <a:pPr marL="85725" indent="-85725" algn="just">
              <a:lnSpc>
                <a:spcPct val="120000"/>
              </a:lnSpc>
            </a:pPr>
            <a:r>
              <a:rPr lang="en-US" altLang="ko-KR"/>
              <a:t>       floral business hall to one single hall)</a:t>
            </a:r>
          </a:p>
          <a:p>
            <a:pPr marL="85725" indent="-85725" algn="just">
              <a:lnSpc>
                <a:spcPct val="120000"/>
              </a:lnSpc>
            </a:pPr>
            <a:r>
              <a:rPr lang="en-US" altLang="ko-KR"/>
              <a:t>    -  reduction of 1 exhibition hall and increased accessibility to and from different halls    </a:t>
            </a:r>
          </a:p>
          <a:p>
            <a:pPr marL="85725" indent="-85725" algn="just">
              <a:lnSpc>
                <a:spcPct val="120000"/>
              </a:lnSpc>
            </a:pPr>
            <a:r>
              <a:rPr lang="en-US" altLang="ko-KR"/>
              <a:t>       reduced unnecessary time and increased overall accessibility</a:t>
            </a:r>
          </a:p>
        </p:txBody>
      </p:sp>
      <p:sp>
        <p:nvSpPr>
          <p:cNvPr id="77830" name="Rectangle 47"/>
          <p:cNvSpPr>
            <a:spLocks noChangeArrowheads="1"/>
          </p:cNvSpPr>
          <p:nvPr/>
        </p:nvSpPr>
        <p:spPr bwMode="auto">
          <a:xfrm>
            <a:off x="1119188" y="2073275"/>
            <a:ext cx="4973637" cy="4619625"/>
          </a:xfrm>
          <a:prstGeom prst="rect">
            <a:avLst/>
          </a:prstGeom>
          <a:noFill/>
          <a:ln w="9525">
            <a:solidFill>
              <a:schemeClr val="tx1"/>
            </a:solidFill>
            <a:miter lim="800000"/>
            <a:headEnd/>
            <a:tailEnd/>
          </a:ln>
        </p:spPr>
        <p:txBody>
          <a:bodyPr lIns="0" tIns="0" rIns="0" bIns="0" anchor="ctr"/>
          <a:lstStyle/>
          <a:p>
            <a:pPr algn="ctr">
              <a:lnSpc>
                <a:spcPct val="140000"/>
              </a:lnSpc>
            </a:pPr>
            <a:endParaRPr lang="ko-KR" altLang="en-US" sz="800"/>
          </a:p>
        </p:txBody>
      </p:sp>
      <p:sp>
        <p:nvSpPr>
          <p:cNvPr id="77831" name="Text Box 46"/>
          <p:cNvSpPr txBox="1">
            <a:spLocks noChangeArrowheads="1"/>
          </p:cNvSpPr>
          <p:nvPr/>
        </p:nvSpPr>
        <p:spPr bwMode="auto">
          <a:xfrm>
            <a:off x="1257300" y="2166938"/>
            <a:ext cx="4699000" cy="1095375"/>
          </a:xfrm>
          <a:prstGeom prst="rect">
            <a:avLst/>
          </a:prstGeom>
          <a:noFill/>
          <a:ln w="9525">
            <a:noFill/>
            <a:miter lim="800000"/>
            <a:headEnd/>
            <a:tailEnd/>
          </a:ln>
        </p:spPr>
        <p:txBody>
          <a:bodyPr lIns="0" tIns="0" rIns="0" bIns="0">
            <a:spAutoFit/>
          </a:bodyPr>
          <a:lstStyle/>
          <a:p>
            <a:pPr marL="85725" indent="-85725" algn="just">
              <a:lnSpc>
                <a:spcPct val="120000"/>
              </a:lnSpc>
            </a:pPr>
            <a:r>
              <a:rPr lang="ko-KR" altLang="en-US"/>
              <a:t> ○  </a:t>
            </a:r>
            <a:r>
              <a:rPr lang="en-US" altLang="ko-KR"/>
              <a:t>Minimization of Trial and Error by positioning workers with experience from the 2002 </a:t>
            </a:r>
          </a:p>
          <a:p>
            <a:pPr marL="85725" indent="-85725" algn="just">
              <a:lnSpc>
                <a:spcPct val="120000"/>
              </a:lnSpc>
            </a:pPr>
            <a:r>
              <a:rPr lang="en-US" altLang="ko-KR"/>
              <a:t>       Flower Exhibition</a:t>
            </a:r>
          </a:p>
          <a:p>
            <a:pPr marL="85725" indent="-85725" algn="just">
              <a:lnSpc>
                <a:spcPct val="120000"/>
              </a:lnSpc>
            </a:pPr>
            <a:r>
              <a:rPr lang="en-US" altLang="ko-KR"/>
              <a:t>    -  The positioning of workers with experience from the 2002 exhibition reduced possible  </a:t>
            </a:r>
          </a:p>
          <a:p>
            <a:pPr marL="85725" indent="-85725" algn="just">
              <a:lnSpc>
                <a:spcPct val="120000"/>
              </a:lnSpc>
            </a:pPr>
            <a:r>
              <a:rPr lang="en-US" altLang="ko-KR"/>
              <a:t>        errors and contributed to work efficiency   </a:t>
            </a:r>
          </a:p>
          <a:p>
            <a:pPr marL="85725" indent="-85725" algn="just">
              <a:lnSpc>
                <a:spcPct val="120000"/>
              </a:lnSpc>
            </a:pPr>
            <a:r>
              <a:rPr lang="en-US" altLang="ko-KR"/>
              <a:t>    -  Thorough preparation using the White Book of the 2002 Anmyeondo International</a:t>
            </a:r>
          </a:p>
          <a:p>
            <a:pPr marL="85725" indent="-85725" algn="just">
              <a:lnSpc>
                <a:spcPct val="120000"/>
              </a:lnSpc>
            </a:pPr>
            <a:r>
              <a:rPr lang="en-US" altLang="ko-KR"/>
              <a:t>        Flower Exhibition</a:t>
            </a:r>
            <a:endParaRPr lang="ko-KR" altLang="en-US"/>
          </a:p>
        </p:txBody>
      </p:sp>
      <p:sp>
        <p:nvSpPr>
          <p:cNvPr id="77832" name="Rectangle 2"/>
          <p:cNvSpPr>
            <a:spLocks noChangeArrowheads="1"/>
          </p:cNvSpPr>
          <p:nvPr/>
        </p:nvSpPr>
        <p:spPr bwMode="auto">
          <a:xfrm>
            <a:off x="1125538" y="7185025"/>
            <a:ext cx="4967287" cy="2016125"/>
          </a:xfrm>
          <a:prstGeom prst="rect">
            <a:avLst/>
          </a:prstGeom>
          <a:noFill/>
          <a:ln w="9525">
            <a:solidFill>
              <a:schemeClr val="tx1"/>
            </a:solidFill>
            <a:miter lim="800000"/>
            <a:headEnd/>
            <a:tailEnd/>
          </a:ln>
        </p:spPr>
        <p:txBody>
          <a:bodyPr lIns="0" tIns="0" rIns="108000" bIns="0" anchor="ctr"/>
          <a:lstStyle/>
          <a:p>
            <a:pPr algn="ctr"/>
            <a:endParaRPr lang="ko-KR" altLang="ko-KR" sz="800">
              <a:ea typeface="굴림" charset="-127"/>
            </a:endParaRPr>
          </a:p>
        </p:txBody>
      </p:sp>
      <p:sp>
        <p:nvSpPr>
          <p:cNvPr id="77833" name="직사각형 28"/>
          <p:cNvSpPr>
            <a:spLocks noChangeArrowheads="1"/>
          </p:cNvSpPr>
          <p:nvPr/>
        </p:nvSpPr>
        <p:spPr bwMode="auto">
          <a:xfrm>
            <a:off x="1187450" y="7258050"/>
            <a:ext cx="4768850" cy="549275"/>
          </a:xfrm>
          <a:prstGeom prst="rect">
            <a:avLst/>
          </a:prstGeom>
          <a:solidFill>
            <a:srgbClr val="FF0000">
              <a:alpha val="0"/>
            </a:srgbClr>
          </a:solidFill>
          <a:ln w="9525">
            <a:noFill/>
            <a:miter lim="800000"/>
            <a:headEnd/>
            <a:tailEnd/>
          </a:ln>
        </p:spPr>
        <p:txBody>
          <a:bodyPr>
            <a:spAutoFit/>
          </a:bodyPr>
          <a:lstStyle/>
          <a:p>
            <a:pPr marL="85725" indent="-85725">
              <a:buFont typeface="Arial" charset="0"/>
              <a:buChar char="•"/>
            </a:pPr>
            <a:r>
              <a:rPr lang="en-US" altLang="ko-KR"/>
              <a:t>Systematic management of the 2009 Korea Floritopia: Operation of small sized exhibition PF team for six years. Expansion of the PF team to include the entire local region to create synergy in management.</a:t>
            </a:r>
            <a:r>
              <a:rPr lang="ko-KR" altLang="en-US"/>
              <a:t> </a:t>
            </a:r>
          </a:p>
        </p:txBody>
      </p:sp>
      <p:graphicFrame>
        <p:nvGraphicFramePr>
          <p:cNvPr id="56356" name="Group 36"/>
          <p:cNvGraphicFramePr>
            <a:graphicFrameLocks noGrp="1"/>
          </p:cNvGraphicFramePr>
          <p:nvPr/>
        </p:nvGraphicFramePr>
        <p:xfrm>
          <a:off x="1285875" y="8437563"/>
          <a:ext cx="4575175" cy="687387"/>
        </p:xfrm>
        <a:graphic>
          <a:graphicData uri="http://schemas.openxmlformats.org/drawingml/2006/table">
            <a:tbl>
              <a:tblPr/>
              <a:tblGrid>
                <a:gridCol w="754063"/>
                <a:gridCol w="1909762"/>
                <a:gridCol w="1911350"/>
              </a:tblGrid>
              <a:tr h="206375">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Classification</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15365" marR="15365" marT="15365" marB="1536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2002</a:t>
                      </a:r>
                      <a:r>
                        <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rPr>
                        <a:t> </a:t>
                      </a:r>
                    </a:p>
                  </a:txBody>
                  <a:tcPr marL="15365" marR="15365" marT="15365" marB="1536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2009</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15365" marR="15365" marT="15365" marB="1536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BFBFBF"/>
                    </a:solidFill>
                  </a:tcPr>
                </a:tc>
              </a:tr>
              <a:tr h="206375">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Management</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15365" marR="15365" marT="15365" marB="1536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282828"/>
                          </a:solidFill>
                          <a:effectLst/>
                          <a:latin typeface="Times New Roman" pitchFamily="18" charset="0"/>
                          <a:ea typeface="HY헤드라인M" pitchFamily="18" charset="-127"/>
                        </a:rPr>
                        <a:t>1 Secretary general, 2</a:t>
                      </a:r>
                      <a:r>
                        <a:rPr kumimoji="0" lang="ko-KR" altLang="en-US" sz="800" b="0" i="0" u="none" strike="noStrike" cap="none" normalizeH="0" baseline="0" smtClean="0">
                          <a:ln>
                            <a:noFill/>
                          </a:ln>
                          <a:solidFill>
                            <a:srgbClr val="282828"/>
                          </a:solidFill>
                          <a:effectLst/>
                          <a:latin typeface="Times New Roman" pitchFamily="18" charset="0"/>
                          <a:ea typeface="HY헤드라인M" pitchFamily="18" charset="-127"/>
                        </a:rPr>
                        <a:t> </a:t>
                      </a:r>
                      <a:r>
                        <a:rPr kumimoji="0" lang="en-US" altLang="ko-KR" sz="800" b="0" i="0" u="none" strike="noStrike" cap="none" normalizeH="0" baseline="0" smtClean="0">
                          <a:ln>
                            <a:noFill/>
                          </a:ln>
                          <a:solidFill>
                            <a:srgbClr val="282828"/>
                          </a:solidFill>
                          <a:effectLst/>
                          <a:latin typeface="Times New Roman" pitchFamily="18" charset="0"/>
                          <a:ea typeface="HY헤드라인M" pitchFamily="18" charset="-127"/>
                        </a:rPr>
                        <a:t>HQs,</a:t>
                      </a:r>
                    </a:p>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282828"/>
                          </a:solidFill>
                          <a:effectLst/>
                          <a:latin typeface="Times New Roman" pitchFamily="18" charset="0"/>
                          <a:ea typeface="HY헤드라인M" pitchFamily="18" charset="-127"/>
                        </a:rPr>
                        <a:t>5</a:t>
                      </a:r>
                      <a:r>
                        <a:rPr kumimoji="0" lang="ko-KR" altLang="en-US" sz="800" b="0" i="0" u="none" strike="noStrike" cap="none" normalizeH="0" baseline="0" smtClean="0">
                          <a:ln>
                            <a:noFill/>
                          </a:ln>
                          <a:solidFill>
                            <a:srgbClr val="282828"/>
                          </a:solidFill>
                          <a:effectLst/>
                          <a:latin typeface="Times New Roman" pitchFamily="18" charset="0"/>
                          <a:ea typeface="HY헤드라인M" pitchFamily="18" charset="-127"/>
                        </a:rPr>
                        <a:t> </a:t>
                      </a:r>
                      <a:r>
                        <a:rPr kumimoji="0" lang="en-US" altLang="ko-KR" sz="800" b="0" i="0" u="none" strike="noStrike" cap="none" normalizeH="0" baseline="0" smtClean="0">
                          <a:ln>
                            <a:noFill/>
                          </a:ln>
                          <a:solidFill>
                            <a:srgbClr val="282828"/>
                          </a:solidFill>
                          <a:effectLst/>
                          <a:latin typeface="Times New Roman" pitchFamily="18" charset="0"/>
                          <a:ea typeface="HY헤드라인M" pitchFamily="18" charset="-127"/>
                        </a:rPr>
                        <a:t>Departments,</a:t>
                      </a:r>
                      <a:r>
                        <a:rPr kumimoji="0" lang="ko-KR" altLang="en-US" sz="800" b="0" i="0" u="none" strike="noStrike" cap="none" normalizeH="0" baseline="0" smtClean="0">
                          <a:ln>
                            <a:noFill/>
                          </a:ln>
                          <a:solidFill>
                            <a:srgbClr val="282828"/>
                          </a:solidFill>
                          <a:effectLst/>
                          <a:latin typeface="Times New Roman" pitchFamily="18" charset="0"/>
                          <a:ea typeface="HY헤드라인M" pitchFamily="18" charset="-127"/>
                        </a:rPr>
                        <a:t> </a:t>
                      </a:r>
                      <a:r>
                        <a:rPr kumimoji="0" lang="en-US" altLang="ko-KR" sz="800" b="0" i="0" u="none" strike="noStrike" cap="none" normalizeH="0" baseline="0" smtClean="0">
                          <a:ln>
                            <a:noFill/>
                          </a:ln>
                          <a:solidFill>
                            <a:srgbClr val="282828"/>
                          </a:solidFill>
                          <a:effectLst/>
                          <a:latin typeface="Times New Roman" pitchFamily="18" charset="0"/>
                          <a:ea typeface="HY헤드라인M" pitchFamily="18" charset="-127"/>
                        </a:rPr>
                        <a:t>16</a:t>
                      </a:r>
                      <a:r>
                        <a:rPr kumimoji="0" lang="ko-KR" altLang="en-US" sz="800" b="0" i="0" u="none" strike="noStrike" cap="none" normalizeH="0" baseline="0" smtClean="0">
                          <a:ln>
                            <a:noFill/>
                          </a:ln>
                          <a:solidFill>
                            <a:srgbClr val="282828"/>
                          </a:solidFill>
                          <a:effectLst/>
                          <a:latin typeface="Times New Roman" pitchFamily="18" charset="0"/>
                          <a:ea typeface="HY헤드라인M" pitchFamily="18" charset="-127"/>
                        </a:rPr>
                        <a:t> </a:t>
                      </a:r>
                      <a:r>
                        <a:rPr kumimoji="0" lang="en-US" altLang="ko-KR" sz="800" b="0" i="0" u="none" strike="noStrike" cap="none" normalizeH="0" baseline="0" smtClean="0">
                          <a:ln>
                            <a:noFill/>
                          </a:ln>
                          <a:solidFill>
                            <a:srgbClr val="282828"/>
                          </a:solidFill>
                          <a:effectLst/>
                          <a:latin typeface="Times New Roman" pitchFamily="18" charset="0"/>
                          <a:ea typeface="HY헤드라인M" pitchFamily="18" charset="-127"/>
                        </a:rPr>
                        <a:t>Teams</a:t>
                      </a:r>
                      <a:endParaRPr kumimoji="0" lang="ko-KR" altLang="en-US" sz="800" b="0" i="0" u="none" strike="noStrike" cap="none" normalizeH="0" baseline="0" smtClean="0">
                        <a:ln>
                          <a:noFill/>
                        </a:ln>
                        <a:solidFill>
                          <a:srgbClr val="282828"/>
                        </a:solidFill>
                        <a:effectLst/>
                        <a:latin typeface="Times New Roman" pitchFamily="18" charset="0"/>
                        <a:ea typeface="HY헤드라인M" pitchFamily="18" charset="-127"/>
                      </a:endParaRPr>
                    </a:p>
                  </a:txBody>
                  <a:tcPr marL="15365" marR="15365" marT="15365" marB="1536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rPr>
                        <a:t> </a:t>
                      </a: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1 President,</a:t>
                      </a:r>
                      <a:r>
                        <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rPr>
                        <a:t> </a:t>
                      </a: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3</a:t>
                      </a:r>
                      <a:r>
                        <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rPr>
                        <a:t> </a:t>
                      </a: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Departments,</a:t>
                      </a:r>
                      <a:r>
                        <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rPr>
                        <a:t> </a:t>
                      </a: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10</a:t>
                      </a:r>
                      <a:r>
                        <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rPr>
                        <a:t> </a:t>
                      </a: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Teams</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15365" marR="15365" marT="15365" marB="1536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06375">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No. of People</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15365" marR="15365" marT="15365" marB="1536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282828"/>
                          </a:solidFill>
                          <a:effectLst/>
                          <a:latin typeface="Times New Roman" pitchFamily="18" charset="0"/>
                          <a:ea typeface="HY헤드라인M" pitchFamily="18" charset="-127"/>
                        </a:rPr>
                        <a:t>79 People</a:t>
                      </a:r>
                      <a:endParaRPr kumimoji="0" lang="ko-KR" altLang="en-US" sz="800" b="0" i="0" u="none" strike="noStrike" cap="none" normalizeH="0" baseline="0" smtClean="0">
                        <a:ln>
                          <a:noFill/>
                        </a:ln>
                        <a:solidFill>
                          <a:srgbClr val="282828"/>
                        </a:solidFill>
                        <a:effectLst/>
                        <a:latin typeface="Times New Roman" pitchFamily="18" charset="0"/>
                        <a:ea typeface="HY헤드라인M" pitchFamily="18" charset="-127"/>
                      </a:endParaRPr>
                    </a:p>
                  </a:txBody>
                  <a:tcPr marL="15365" marR="15365" marT="15365" marB="1536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62</a:t>
                      </a:r>
                      <a:r>
                        <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rPr>
                        <a:t> </a:t>
                      </a: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People</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15365" marR="15365" marT="15365" marB="1536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7852" name="직사각형 28"/>
          <p:cNvSpPr>
            <a:spLocks noChangeArrowheads="1"/>
          </p:cNvSpPr>
          <p:nvPr/>
        </p:nvSpPr>
        <p:spPr bwMode="auto">
          <a:xfrm>
            <a:off x="1187450" y="7832725"/>
            <a:ext cx="4768850" cy="549275"/>
          </a:xfrm>
          <a:prstGeom prst="rect">
            <a:avLst/>
          </a:prstGeom>
          <a:solidFill>
            <a:srgbClr val="FF0000">
              <a:alpha val="0"/>
            </a:srgbClr>
          </a:solidFill>
          <a:ln w="9525">
            <a:noFill/>
            <a:miter lim="800000"/>
            <a:headEnd/>
            <a:tailEnd/>
          </a:ln>
        </p:spPr>
        <p:txBody>
          <a:bodyPr>
            <a:spAutoFit/>
          </a:bodyPr>
          <a:lstStyle/>
          <a:p>
            <a:pPr marL="85725" indent="-85725">
              <a:buFont typeface="Arial" charset="0"/>
              <a:buChar char="•"/>
            </a:pPr>
            <a:r>
              <a:rPr lang="en-US" altLang="ko-KR"/>
              <a:t>Professionalizing human resources and utilizing experienced workers at the 2009 exhibition</a:t>
            </a:r>
          </a:p>
          <a:p>
            <a:pPr marL="85725" indent="-85725"/>
            <a:r>
              <a:rPr lang="en-US" altLang="ko-KR"/>
              <a:t>  - Positioning of key personnel from 2002 to key positions and departments</a:t>
            </a:r>
            <a:endParaRPr lang="ko-KR" altLang="en-US"/>
          </a:p>
        </p:txBody>
      </p:sp>
      <p:sp>
        <p:nvSpPr>
          <p:cNvPr id="77853" name="Text Box 46"/>
          <p:cNvSpPr txBox="1">
            <a:spLocks noChangeArrowheads="1"/>
          </p:cNvSpPr>
          <p:nvPr/>
        </p:nvSpPr>
        <p:spPr bwMode="auto">
          <a:xfrm>
            <a:off x="1257300" y="4521200"/>
            <a:ext cx="4692650" cy="2008188"/>
          </a:xfrm>
          <a:prstGeom prst="rect">
            <a:avLst/>
          </a:prstGeom>
          <a:noFill/>
          <a:ln w="9525">
            <a:noFill/>
            <a:miter lim="800000"/>
            <a:headEnd/>
            <a:tailEnd/>
          </a:ln>
        </p:spPr>
        <p:txBody>
          <a:bodyPr lIns="0" tIns="0" rIns="0" bIns="0">
            <a:spAutoFit/>
          </a:bodyPr>
          <a:lstStyle/>
          <a:p>
            <a:pPr marL="85725" indent="-85725" algn="just">
              <a:lnSpc>
                <a:spcPct val="120000"/>
              </a:lnSpc>
            </a:pPr>
            <a:r>
              <a:rPr lang="ko-KR" altLang="en-US"/>
              <a:t> ○ </a:t>
            </a:r>
            <a:r>
              <a:rPr lang="en-US" altLang="ko-KR"/>
              <a:t>Securing sufficient parking space and preparation of alternative transportation measures</a:t>
            </a:r>
          </a:p>
          <a:p>
            <a:pPr marL="85725" indent="-85725" algn="just">
              <a:lnSpc>
                <a:spcPct val="120000"/>
              </a:lnSpc>
            </a:pPr>
            <a:r>
              <a:rPr lang="en-US" altLang="ko-KR"/>
              <a:t>   -</a:t>
            </a:r>
            <a:r>
              <a:rPr lang="ko-KR" altLang="en-US"/>
              <a:t> </a:t>
            </a:r>
            <a:r>
              <a:rPr lang="en-US" altLang="ko-KR"/>
              <a:t>Securing a total of 8,770 parking spaces, which is more than the maximum weekend </a:t>
            </a:r>
          </a:p>
          <a:p>
            <a:pPr marL="85725" indent="-85725" algn="just">
              <a:lnSpc>
                <a:spcPct val="120000"/>
              </a:lnSpc>
            </a:pPr>
            <a:r>
              <a:rPr lang="en-US" altLang="ko-KR"/>
              <a:t>     capacity (increase of 2,168 spaces compared to 2002)</a:t>
            </a:r>
          </a:p>
          <a:p>
            <a:pPr marL="85725" indent="-85725" algn="just">
              <a:lnSpc>
                <a:spcPct val="120000"/>
              </a:lnSpc>
            </a:pPr>
            <a:r>
              <a:rPr lang="en-US" altLang="ko-KR"/>
              <a:t>   - Alteration of the Traffic Control System</a:t>
            </a:r>
            <a:r>
              <a:rPr lang="ko-KR" altLang="en-US"/>
              <a:t> </a:t>
            </a:r>
            <a:r>
              <a:rPr lang="en-US" altLang="ko-KR"/>
              <a:t>(Manual)</a:t>
            </a:r>
          </a:p>
          <a:p>
            <a:pPr marL="85725" indent="-85725" algn="just">
              <a:lnSpc>
                <a:spcPct val="120000"/>
              </a:lnSpc>
            </a:pPr>
            <a:r>
              <a:rPr lang="en-US" altLang="ko-KR"/>
              <a:t>   - Changing the parking entrance</a:t>
            </a:r>
            <a:r>
              <a:rPr lang="ko-KR" altLang="en-US"/>
              <a:t> </a:t>
            </a:r>
            <a:r>
              <a:rPr lang="en-US" altLang="ko-KR"/>
              <a:t>(Cross-over parking</a:t>
            </a:r>
            <a:r>
              <a:rPr lang="ko-KR" altLang="en-US"/>
              <a:t>→</a:t>
            </a:r>
            <a:r>
              <a:rPr lang="en-US" altLang="ko-KR"/>
              <a:t>One-way Parking)</a:t>
            </a:r>
          </a:p>
          <a:p>
            <a:pPr marL="85725" indent="-85725" algn="just">
              <a:lnSpc>
                <a:spcPct val="120000"/>
              </a:lnSpc>
            </a:pPr>
            <a:r>
              <a:rPr lang="en-US" altLang="ko-KR"/>
              <a:t>   - Cooperation between the Chungnam Police Agency and civilian organizations</a:t>
            </a:r>
            <a:r>
              <a:rPr lang="ko-KR" altLang="en-US"/>
              <a:t> </a:t>
            </a:r>
          </a:p>
          <a:p>
            <a:pPr marL="85725" indent="-85725" algn="just">
              <a:lnSpc>
                <a:spcPct val="120000"/>
              </a:lnSpc>
            </a:pPr>
            <a:r>
              <a:rPr lang="en-US" altLang="ko-KR"/>
              <a:t>     (doubling the total number of traffic staff)</a:t>
            </a:r>
          </a:p>
          <a:p>
            <a:pPr marL="85725" indent="-85725" algn="just">
              <a:lnSpc>
                <a:spcPct val="120000"/>
              </a:lnSpc>
            </a:pPr>
            <a:r>
              <a:rPr lang="en-US" altLang="ko-KR"/>
              <a:t>   - Clear indications and control of cars using the parking area upon entering Anmyeon-do</a:t>
            </a:r>
          </a:p>
          <a:p>
            <a:pPr marL="85725" indent="-85725" algn="just">
              <a:lnSpc>
                <a:spcPct val="120000"/>
              </a:lnSpc>
            </a:pPr>
            <a:r>
              <a:rPr lang="en-US" altLang="ko-KR"/>
              <a:t>   - Revising the current traffic system through thorough analysis of traffic simulations</a:t>
            </a:r>
          </a:p>
          <a:p>
            <a:pPr marL="85725" indent="-85725" algn="just">
              <a:lnSpc>
                <a:spcPct val="120000"/>
              </a:lnSpc>
            </a:pPr>
            <a:r>
              <a:rPr lang="en-US" altLang="ko-KR"/>
              <a:t>   - Establishment of an individual traffic control system (General, medium proximity, close</a:t>
            </a:r>
          </a:p>
          <a:p>
            <a:pPr marL="85725" indent="-85725" algn="just">
              <a:lnSpc>
                <a:spcPct val="120000"/>
              </a:lnSpc>
            </a:pPr>
            <a:r>
              <a:rPr lang="en-US" altLang="ko-KR"/>
              <a:t>      proximity, and parking area) under the auspices of the Integrated Traffic Headquarters</a:t>
            </a:r>
            <a:endParaRPr lang="ko-KR" altLang="en-US"/>
          </a:p>
        </p:txBody>
      </p:sp>
      <p:sp>
        <p:nvSpPr>
          <p:cNvPr id="77854" name="직사각형 14"/>
          <p:cNvSpPr>
            <a:spLocks noChangeArrowheads="1"/>
          </p:cNvSpPr>
          <p:nvPr/>
        </p:nvSpPr>
        <p:spPr bwMode="auto">
          <a:xfrm>
            <a:off x="1119188" y="6880225"/>
            <a:ext cx="3810000" cy="304800"/>
          </a:xfrm>
          <a:prstGeom prst="rect">
            <a:avLst/>
          </a:prstGeom>
          <a:noFill/>
          <a:ln w="9525">
            <a:noFill/>
            <a:miter lim="800000"/>
            <a:headEnd/>
            <a:tailEnd/>
          </a:ln>
        </p:spPr>
        <p:txBody>
          <a:bodyPr>
            <a:spAutoFit/>
          </a:bodyPr>
          <a:lstStyle/>
          <a:p>
            <a:pPr marL="85725" indent="-85725" algn="just">
              <a:lnSpc>
                <a:spcPct val="140000"/>
              </a:lnSpc>
            </a:pPr>
            <a:r>
              <a:rPr lang="en-US" altLang="ko-KR"/>
              <a:t>[Table</a:t>
            </a:r>
            <a:r>
              <a:rPr lang="ko-KR" altLang="en-US"/>
              <a:t> </a:t>
            </a:r>
            <a:r>
              <a:rPr lang="en-US" altLang="ko-KR"/>
              <a:t>2-18-1]</a:t>
            </a:r>
            <a:r>
              <a:rPr lang="ko-KR" altLang="en-US"/>
              <a:t> </a:t>
            </a:r>
            <a:r>
              <a:rPr lang="en-US" altLang="ko-KR"/>
              <a:t>Structure of the 2009 Korea Floritopia Committee </a:t>
            </a:r>
            <a:endParaRPr lang="ko-KR" altLang="en-US"/>
          </a:p>
        </p:txBody>
      </p:sp>
      <p:sp>
        <p:nvSpPr>
          <p:cNvPr id="77855" name="슬라이드 번호 개체 틀 14"/>
          <p:cNvSpPr>
            <a:spLocks noGrp="1"/>
          </p:cNvSpPr>
          <p:nvPr>
            <p:ph type="sldNum" sz="quarter" idx="12"/>
          </p:nvPr>
        </p:nvSpPr>
        <p:spPr>
          <a:noFill/>
        </p:spPr>
        <p:txBody>
          <a:bodyPr/>
          <a:lstStyle/>
          <a:p>
            <a:r>
              <a:rPr lang="en-US" altLang="ko-KR" smtClean="0"/>
              <a:t>43</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2"/>
          <p:cNvPicPr>
            <a:picLocks noChangeAspect="1" noChangeArrowheads="1"/>
          </p:cNvPicPr>
          <p:nvPr/>
        </p:nvPicPr>
        <p:blipFill>
          <a:blip r:embed="rId2" cstate="print"/>
          <a:srcRect/>
          <a:stretch>
            <a:fillRect/>
          </a:stretch>
        </p:blipFill>
        <p:spPr bwMode="auto">
          <a:xfrm>
            <a:off x="1773238" y="4554538"/>
            <a:ext cx="4032250" cy="2414587"/>
          </a:xfrm>
          <a:prstGeom prst="rect">
            <a:avLst/>
          </a:prstGeom>
          <a:noFill/>
          <a:ln w="9525">
            <a:noFill/>
            <a:miter lim="800000"/>
            <a:headEnd/>
            <a:tailEnd/>
          </a:ln>
        </p:spPr>
      </p:pic>
      <p:sp>
        <p:nvSpPr>
          <p:cNvPr id="20482" name="Line 2"/>
          <p:cNvSpPr>
            <a:spLocks noChangeShapeType="1"/>
          </p:cNvSpPr>
          <p:nvPr/>
        </p:nvSpPr>
        <p:spPr bwMode="auto">
          <a:xfrm>
            <a:off x="908050" y="2432050"/>
            <a:ext cx="5400675" cy="0"/>
          </a:xfrm>
          <a:prstGeom prst="line">
            <a:avLst/>
          </a:prstGeom>
          <a:noFill/>
          <a:ln w="38100">
            <a:solidFill>
              <a:schemeClr val="tx1"/>
            </a:solidFill>
            <a:round/>
            <a:headEnd/>
            <a:tailEnd/>
          </a:ln>
        </p:spPr>
        <p:txBody>
          <a:bodyPr anchor="ctr"/>
          <a:lstStyle/>
          <a:p>
            <a:pPr algn="ctr">
              <a:defRPr/>
            </a:pPr>
            <a:endParaRPr lang="ko-KR" altLang="en-US" sz="1800" dirty="0">
              <a:effectLst>
                <a:outerShdw blurRad="38100" dist="38100" dir="2700000" algn="tl">
                  <a:srgbClr val="000000">
                    <a:alpha val="43137"/>
                  </a:srgbClr>
                </a:outerShdw>
              </a:effectLst>
              <a:ea typeface="굴림" pitchFamily="50" charset="-127"/>
              <a:cs typeface="Times New Roman" pitchFamily="18" charset="0"/>
            </a:endParaRPr>
          </a:p>
        </p:txBody>
      </p:sp>
      <p:sp>
        <p:nvSpPr>
          <p:cNvPr id="20483" name="Line 3"/>
          <p:cNvSpPr>
            <a:spLocks noChangeShapeType="1"/>
          </p:cNvSpPr>
          <p:nvPr/>
        </p:nvSpPr>
        <p:spPr bwMode="auto">
          <a:xfrm>
            <a:off x="908050" y="3511550"/>
            <a:ext cx="5400675" cy="0"/>
          </a:xfrm>
          <a:prstGeom prst="line">
            <a:avLst/>
          </a:prstGeom>
          <a:noFill/>
          <a:ln w="38100">
            <a:solidFill>
              <a:schemeClr val="tx1"/>
            </a:solidFill>
            <a:round/>
            <a:headEnd/>
            <a:tailEnd/>
          </a:ln>
        </p:spPr>
        <p:txBody>
          <a:bodyPr anchor="ctr"/>
          <a:lstStyle/>
          <a:p>
            <a:pPr algn="ctr">
              <a:defRPr/>
            </a:pPr>
            <a:endParaRPr lang="ko-KR" altLang="en-US" sz="1800" dirty="0">
              <a:effectLst>
                <a:outerShdw blurRad="38100" dist="38100" dir="2700000" algn="tl">
                  <a:srgbClr val="000000">
                    <a:alpha val="43137"/>
                  </a:srgbClr>
                </a:outerShdw>
              </a:effectLst>
              <a:ea typeface="굴림" pitchFamily="50" charset="-127"/>
              <a:cs typeface="Times New Roman" pitchFamily="18" charset="0"/>
            </a:endParaRPr>
          </a:p>
        </p:txBody>
      </p:sp>
      <p:sp>
        <p:nvSpPr>
          <p:cNvPr id="78852" name="Text Box 4"/>
          <p:cNvSpPr txBox="1">
            <a:spLocks noChangeArrowheads="1"/>
          </p:cNvSpPr>
          <p:nvPr/>
        </p:nvSpPr>
        <p:spPr bwMode="auto">
          <a:xfrm>
            <a:off x="908050" y="2792413"/>
            <a:ext cx="5400675" cy="304800"/>
          </a:xfrm>
          <a:prstGeom prst="rect">
            <a:avLst/>
          </a:prstGeom>
          <a:noFill/>
          <a:ln w="9525">
            <a:noFill/>
            <a:miter lim="800000"/>
            <a:headEnd/>
            <a:tailEnd/>
          </a:ln>
        </p:spPr>
        <p:txBody>
          <a:bodyPr lIns="0" tIns="0" rIns="0" bIns="0">
            <a:spAutoFit/>
          </a:bodyPr>
          <a:lstStyle/>
          <a:p>
            <a:pPr algn="ctr">
              <a:spcBef>
                <a:spcPct val="50000"/>
              </a:spcBef>
            </a:pPr>
            <a:r>
              <a:rPr lang="en-US" altLang="ko-KR" sz="2000"/>
              <a:t>Analysis of the Visitors at the 2009 Korea Floritopia</a:t>
            </a:r>
            <a:endParaRPr lang="ko-KR" altLang="en-US" sz="2000"/>
          </a:p>
        </p:txBody>
      </p:sp>
      <p:sp>
        <p:nvSpPr>
          <p:cNvPr id="78853" name="AutoShape 5"/>
          <p:cNvSpPr>
            <a:spLocks noChangeArrowheads="1"/>
          </p:cNvSpPr>
          <p:nvPr/>
        </p:nvSpPr>
        <p:spPr bwMode="auto">
          <a:xfrm>
            <a:off x="2565400" y="2000250"/>
            <a:ext cx="2016125" cy="431800"/>
          </a:xfrm>
          <a:prstGeom prst="roundRect">
            <a:avLst>
              <a:gd name="adj" fmla="val 50000"/>
            </a:avLst>
          </a:prstGeom>
          <a:solidFill>
            <a:schemeClr val="tx1"/>
          </a:solidFill>
          <a:ln w="9525" algn="ctr">
            <a:solidFill>
              <a:schemeClr val="tx1"/>
            </a:solidFill>
            <a:round/>
            <a:headEnd/>
            <a:tailEnd/>
          </a:ln>
        </p:spPr>
        <p:txBody>
          <a:bodyPr wrap="none" anchor="ctr"/>
          <a:lstStyle/>
          <a:p>
            <a:pPr algn="ctr">
              <a:spcBef>
                <a:spcPct val="50000"/>
              </a:spcBef>
            </a:pPr>
            <a:r>
              <a:rPr lang="en-US" altLang="ko-KR" sz="2000">
                <a:solidFill>
                  <a:schemeClr val="bg1"/>
                </a:solidFill>
              </a:rPr>
              <a:t>Chapter III</a:t>
            </a:r>
            <a:endParaRPr lang="ko-KR" altLang="en-US" sz="2000">
              <a:solidFill>
                <a:schemeClr val="bg1"/>
              </a:solidFill>
            </a:endParaRPr>
          </a:p>
        </p:txBody>
      </p:sp>
      <p:sp>
        <p:nvSpPr>
          <p:cNvPr id="78854" name="슬라이드 번호 개체 틀 6"/>
          <p:cNvSpPr>
            <a:spLocks noGrp="1"/>
          </p:cNvSpPr>
          <p:nvPr>
            <p:ph type="sldNum" sz="quarter" idx="12"/>
          </p:nvPr>
        </p:nvSpPr>
        <p:spPr>
          <a:noFill/>
        </p:spPr>
        <p:txBody>
          <a:bodyPr/>
          <a:lstStyle/>
          <a:p>
            <a:r>
              <a:rPr lang="en-US" altLang="ko-KR" smtClean="0"/>
              <a:t>44</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3"/>
          <p:cNvSpPr txBox="1">
            <a:spLocks noChangeArrowheads="1"/>
          </p:cNvSpPr>
          <p:nvPr/>
        </p:nvSpPr>
        <p:spPr bwMode="auto">
          <a:xfrm>
            <a:off x="620713" y="1047750"/>
            <a:ext cx="5183187" cy="3403600"/>
          </a:xfrm>
          <a:prstGeom prst="rect">
            <a:avLst/>
          </a:prstGeom>
          <a:noFill/>
          <a:ln w="9525">
            <a:noFill/>
            <a:miter lim="800000"/>
            <a:headEnd/>
            <a:tailEnd/>
          </a:ln>
        </p:spPr>
        <p:txBody>
          <a:bodyPr lIns="0" tIns="0" rIns="0" bIns="0">
            <a:spAutoFit/>
          </a:bodyPr>
          <a:lstStyle/>
          <a:p>
            <a:pPr>
              <a:lnSpc>
                <a:spcPct val="140000"/>
              </a:lnSpc>
            </a:pPr>
            <a:r>
              <a:rPr lang="ko-KR" altLang="en-US"/>
              <a:t>	</a:t>
            </a:r>
            <a:endParaRPr lang="en-US" altLang="ko-KR"/>
          </a:p>
          <a:p>
            <a:pPr>
              <a:lnSpc>
                <a:spcPct val="140000"/>
              </a:lnSpc>
            </a:pPr>
            <a:r>
              <a:rPr lang="en-US" altLang="ko-KR"/>
              <a:t>                     12. Road signs</a:t>
            </a:r>
          </a:p>
          <a:p>
            <a:pPr>
              <a:lnSpc>
                <a:spcPct val="140000"/>
              </a:lnSpc>
            </a:pPr>
            <a:r>
              <a:rPr lang="en-US" altLang="ko-KR"/>
              <a:t>                     13. Foreign language services</a:t>
            </a:r>
          </a:p>
          <a:p>
            <a:pPr>
              <a:lnSpc>
                <a:spcPct val="140000"/>
              </a:lnSpc>
            </a:pPr>
            <a:r>
              <a:rPr lang="en-US" altLang="ko-KR"/>
              <a:t>                     14. Pamphlets </a:t>
            </a:r>
          </a:p>
          <a:p>
            <a:pPr>
              <a:lnSpc>
                <a:spcPct val="140000"/>
              </a:lnSpc>
            </a:pPr>
            <a:r>
              <a:rPr lang="en-US" altLang="ko-KR"/>
              <a:t>                     15. Volunteers</a:t>
            </a:r>
          </a:p>
          <a:p>
            <a:pPr>
              <a:lnSpc>
                <a:spcPct val="140000"/>
              </a:lnSpc>
            </a:pPr>
            <a:r>
              <a:rPr lang="en-US" altLang="ko-KR"/>
              <a:t>                     16. Friendliness of exhibition guides</a:t>
            </a:r>
          </a:p>
          <a:p>
            <a:pPr>
              <a:lnSpc>
                <a:spcPct val="140000"/>
              </a:lnSpc>
            </a:pPr>
            <a:r>
              <a:rPr lang="en-US" altLang="ko-KR"/>
              <a:t>                     17. Positioning of exhibition guides</a:t>
            </a:r>
          </a:p>
          <a:p>
            <a:pPr>
              <a:lnSpc>
                <a:spcPct val="140000"/>
              </a:lnSpc>
            </a:pPr>
            <a:r>
              <a:rPr lang="en-US" altLang="ko-KR"/>
              <a:t>                     18. Convenience facilities</a:t>
            </a:r>
          </a:p>
          <a:p>
            <a:pPr>
              <a:lnSpc>
                <a:spcPct val="140000"/>
              </a:lnSpc>
            </a:pPr>
            <a:r>
              <a:rPr lang="en-US" altLang="ko-KR"/>
              <a:t>                     19. Disability facilities</a:t>
            </a:r>
          </a:p>
          <a:p>
            <a:pPr>
              <a:lnSpc>
                <a:spcPct val="140000"/>
              </a:lnSpc>
            </a:pPr>
            <a:r>
              <a:rPr lang="en-US" altLang="ko-KR"/>
              <a:t>                     20. Toilets</a:t>
            </a:r>
          </a:p>
          <a:p>
            <a:pPr>
              <a:lnSpc>
                <a:spcPct val="140000"/>
              </a:lnSpc>
            </a:pPr>
            <a:r>
              <a:rPr lang="en-US" altLang="ko-KR"/>
              <a:t>                     21. Rest facilities </a:t>
            </a:r>
          </a:p>
          <a:p>
            <a:pPr>
              <a:lnSpc>
                <a:spcPct val="140000"/>
              </a:lnSpc>
            </a:pPr>
            <a:r>
              <a:rPr lang="en-US" altLang="ko-KR"/>
              <a:t>                     22. Parking facilities </a:t>
            </a:r>
          </a:p>
          <a:p>
            <a:pPr>
              <a:lnSpc>
                <a:spcPct val="140000"/>
              </a:lnSpc>
            </a:pPr>
            <a:r>
              <a:rPr lang="en-US" altLang="ko-KR"/>
              <a:t>                     23. Price of food and beverages</a:t>
            </a:r>
          </a:p>
          <a:p>
            <a:pPr>
              <a:lnSpc>
                <a:spcPct val="140000"/>
              </a:lnSpc>
            </a:pPr>
            <a:r>
              <a:rPr lang="en-US" altLang="ko-KR"/>
              <a:t>                     24. Types of souvenirs</a:t>
            </a:r>
          </a:p>
          <a:p>
            <a:pPr>
              <a:lnSpc>
                <a:spcPct val="140000"/>
              </a:lnSpc>
            </a:pPr>
            <a:r>
              <a:rPr lang="en-US" altLang="ko-KR"/>
              <a:t>                     25. Scenic views for picture taking </a:t>
            </a:r>
          </a:p>
          <a:p>
            <a:pPr>
              <a:lnSpc>
                <a:spcPct val="140000"/>
              </a:lnSpc>
            </a:pPr>
            <a:r>
              <a:rPr lang="en-US" altLang="ko-KR"/>
              <a:t>                     26. Visitation to other tourist attractions in the Taean Region</a:t>
            </a:r>
          </a:p>
        </p:txBody>
      </p:sp>
      <p:sp>
        <p:nvSpPr>
          <p:cNvPr id="32770" name="Text Box 3"/>
          <p:cNvSpPr txBox="1">
            <a:spLocks noChangeArrowheads="1"/>
          </p:cNvSpPr>
          <p:nvPr/>
        </p:nvSpPr>
        <p:spPr bwMode="auto">
          <a:xfrm>
            <a:off x="620713" y="4649788"/>
            <a:ext cx="5364162" cy="2851150"/>
          </a:xfrm>
          <a:prstGeom prst="rect">
            <a:avLst/>
          </a:prstGeom>
          <a:noFill/>
          <a:ln w="9525">
            <a:noFill/>
            <a:miter lim="800000"/>
            <a:headEnd/>
            <a:tailEnd/>
          </a:ln>
        </p:spPr>
        <p:txBody>
          <a:bodyPr lIns="0" tIns="0" rIns="0" bIns="0">
            <a:spAutoFit/>
          </a:bodyPr>
          <a:lstStyle/>
          <a:p>
            <a:pPr>
              <a:lnSpc>
                <a:spcPct val="140000"/>
              </a:lnSpc>
            </a:pPr>
            <a:r>
              <a:rPr lang="en-US" altLang="ko-KR" sz="1200" b="1"/>
              <a:t>Chapter V. Analysis of the Ripple Effects Created by the 2009 Korea Floritopia</a:t>
            </a:r>
            <a:endParaRPr lang="ko-KR" altLang="en-US" sz="1200" b="1"/>
          </a:p>
          <a:p>
            <a:pPr>
              <a:lnSpc>
                <a:spcPct val="140000"/>
              </a:lnSpc>
            </a:pPr>
            <a:endParaRPr lang="ko-KR" altLang="en-US" sz="200"/>
          </a:p>
          <a:p>
            <a:pPr>
              <a:lnSpc>
                <a:spcPct val="140000"/>
              </a:lnSpc>
            </a:pPr>
            <a:r>
              <a:rPr lang="en-US" altLang="ko-KR"/>
              <a:t>    Section 1. Analysis of the Ripple Effects on the Local Economy</a:t>
            </a:r>
            <a:endParaRPr lang="ko-KR" altLang="en-US"/>
          </a:p>
          <a:p>
            <a:pPr>
              <a:lnSpc>
                <a:spcPct val="140000"/>
              </a:lnSpc>
            </a:pPr>
            <a:r>
              <a:rPr lang="ko-KR" altLang="en-US"/>
              <a:t>                  </a:t>
            </a:r>
            <a:r>
              <a:rPr lang="en-US" altLang="ko-KR"/>
              <a:t>1. Average expenditure per visitor</a:t>
            </a:r>
            <a:endParaRPr lang="ko-KR" altLang="en-US"/>
          </a:p>
          <a:p>
            <a:pPr>
              <a:lnSpc>
                <a:spcPct val="140000"/>
              </a:lnSpc>
            </a:pPr>
            <a:r>
              <a:rPr lang="ko-KR" altLang="en-US"/>
              <a:t>                  </a:t>
            </a:r>
            <a:r>
              <a:rPr lang="en-US" altLang="ko-KR"/>
              <a:t>2. Average expenditure per different category of visitor</a:t>
            </a:r>
            <a:endParaRPr lang="ko-KR" altLang="en-US"/>
          </a:p>
          <a:p>
            <a:pPr>
              <a:lnSpc>
                <a:spcPct val="140000"/>
              </a:lnSpc>
            </a:pPr>
            <a:r>
              <a:rPr lang="ko-KR" altLang="en-US"/>
              <a:t>                  </a:t>
            </a:r>
            <a:r>
              <a:rPr lang="en-US" altLang="ko-KR"/>
              <a:t>3. Average expenditure per visitor for individual itinerary items</a:t>
            </a:r>
            <a:endParaRPr lang="ko-KR" altLang="en-US"/>
          </a:p>
          <a:p>
            <a:pPr>
              <a:lnSpc>
                <a:spcPct val="140000"/>
              </a:lnSpc>
            </a:pPr>
            <a:r>
              <a:rPr lang="ko-KR" altLang="en-US"/>
              <a:t>                  </a:t>
            </a:r>
            <a:r>
              <a:rPr lang="en-US" altLang="ko-KR"/>
              <a:t>4. Expected economic effect from the total consumption and spending by visitors</a:t>
            </a:r>
            <a:endParaRPr lang="ko-KR" altLang="en-US"/>
          </a:p>
          <a:p>
            <a:pPr>
              <a:lnSpc>
                <a:spcPct val="140000"/>
              </a:lnSpc>
            </a:pPr>
            <a:r>
              <a:rPr lang="en-US" altLang="ko-KR"/>
              <a:t>                  5. Expected economic effect of the total investment</a:t>
            </a:r>
            <a:endParaRPr lang="ko-KR" altLang="en-US"/>
          </a:p>
          <a:p>
            <a:pPr>
              <a:lnSpc>
                <a:spcPct val="140000"/>
              </a:lnSpc>
            </a:pPr>
            <a:r>
              <a:rPr lang="en-US" altLang="ko-KR"/>
              <a:t>                  6. Expected total economic effect of the 2009 Korea Floritopia on the economy</a:t>
            </a:r>
          </a:p>
          <a:p>
            <a:pPr>
              <a:lnSpc>
                <a:spcPct val="140000"/>
              </a:lnSpc>
            </a:pPr>
            <a:r>
              <a:rPr lang="en-US" altLang="ko-KR"/>
              <a:t>                     of Chungnam Province</a:t>
            </a:r>
            <a:endParaRPr lang="ko-KR" altLang="en-US"/>
          </a:p>
          <a:p>
            <a:pPr>
              <a:lnSpc>
                <a:spcPct val="140000"/>
              </a:lnSpc>
            </a:pPr>
            <a:r>
              <a:rPr lang="ko-KR" altLang="en-US"/>
              <a:t>    </a:t>
            </a:r>
            <a:r>
              <a:rPr lang="en-US" altLang="ko-KR"/>
              <a:t>Section 2. Social and Cultural Effects</a:t>
            </a:r>
            <a:endParaRPr lang="ko-KR" altLang="en-US"/>
          </a:p>
          <a:p>
            <a:pPr>
              <a:lnSpc>
                <a:spcPct val="140000"/>
              </a:lnSpc>
            </a:pPr>
            <a:r>
              <a:rPr lang="ko-KR" altLang="en-US"/>
              <a:t>                  </a:t>
            </a:r>
            <a:r>
              <a:rPr lang="en-US" altLang="ko-KR"/>
              <a:t>1. Effects on the development of the tourism industry</a:t>
            </a:r>
            <a:endParaRPr lang="ko-KR" altLang="en-US"/>
          </a:p>
          <a:p>
            <a:pPr>
              <a:lnSpc>
                <a:spcPct val="140000"/>
              </a:lnSpc>
            </a:pPr>
            <a:r>
              <a:rPr lang="ko-KR" altLang="en-US"/>
              <a:t>                  </a:t>
            </a:r>
            <a:r>
              <a:rPr lang="en-US" altLang="ko-KR"/>
              <a:t>2. Effects on the development of the local economy</a:t>
            </a:r>
            <a:endParaRPr lang="ko-KR" altLang="en-US"/>
          </a:p>
          <a:p>
            <a:pPr>
              <a:lnSpc>
                <a:spcPct val="140000"/>
              </a:lnSpc>
            </a:pPr>
            <a:r>
              <a:rPr lang="ko-KR" altLang="en-US"/>
              <a:t>                  </a:t>
            </a:r>
            <a:r>
              <a:rPr lang="en-US" altLang="ko-KR"/>
              <a:t>3. Effects on maturation of national consciousness</a:t>
            </a:r>
            <a:endParaRPr lang="ko-KR" altLang="en-US"/>
          </a:p>
        </p:txBody>
      </p:sp>
      <p:sp>
        <p:nvSpPr>
          <p:cNvPr id="32771" name="Text Box 3"/>
          <p:cNvSpPr txBox="1">
            <a:spLocks noChangeArrowheads="1"/>
          </p:cNvSpPr>
          <p:nvPr/>
        </p:nvSpPr>
        <p:spPr bwMode="auto">
          <a:xfrm>
            <a:off x="592138" y="7489825"/>
            <a:ext cx="5429250" cy="1063625"/>
          </a:xfrm>
          <a:prstGeom prst="rect">
            <a:avLst/>
          </a:prstGeom>
          <a:noFill/>
          <a:ln w="9525">
            <a:noFill/>
            <a:miter lim="800000"/>
            <a:headEnd/>
            <a:tailEnd/>
          </a:ln>
        </p:spPr>
        <p:txBody>
          <a:bodyPr lIns="0" tIns="0" rIns="0" bIns="0">
            <a:spAutoFit/>
          </a:bodyPr>
          <a:lstStyle/>
          <a:p>
            <a:pPr>
              <a:lnSpc>
                <a:spcPct val="140000"/>
              </a:lnSpc>
            </a:pPr>
            <a:r>
              <a:rPr lang="en-US" altLang="ko-KR"/>
              <a:t>                   4. Effects on the promotion of culture and the arts</a:t>
            </a:r>
            <a:endParaRPr lang="ko-KR" altLang="en-US"/>
          </a:p>
          <a:p>
            <a:pPr>
              <a:lnSpc>
                <a:spcPct val="140000"/>
              </a:lnSpc>
            </a:pPr>
            <a:r>
              <a:rPr lang="ko-KR" altLang="en-US"/>
              <a:t>                   </a:t>
            </a:r>
            <a:r>
              <a:rPr lang="en-US" altLang="ko-KR"/>
              <a:t>5. Urbanization of the local economy during the exhibition</a:t>
            </a:r>
          </a:p>
          <a:p>
            <a:pPr>
              <a:lnSpc>
                <a:spcPct val="140000"/>
              </a:lnSpc>
            </a:pPr>
            <a:r>
              <a:rPr lang="en-US" altLang="ko-KR"/>
              <a:t>    Section 3. Evaluating the Effects on Promoting the Floral Culture</a:t>
            </a:r>
            <a:endParaRPr lang="ko-KR" altLang="en-US"/>
          </a:p>
          <a:p>
            <a:pPr>
              <a:lnSpc>
                <a:spcPct val="140000"/>
              </a:lnSpc>
            </a:pPr>
            <a:r>
              <a:rPr lang="ko-KR" altLang="en-US"/>
              <a:t>                   </a:t>
            </a:r>
            <a:r>
              <a:rPr lang="en-US" altLang="ko-KR"/>
              <a:t>1. Increasing general interest in flowers</a:t>
            </a:r>
            <a:endParaRPr lang="ko-KR" altLang="en-US"/>
          </a:p>
          <a:p>
            <a:pPr>
              <a:lnSpc>
                <a:spcPct val="140000"/>
              </a:lnSpc>
            </a:pPr>
            <a:r>
              <a:rPr lang="ko-KR" altLang="en-US"/>
              <a:t>                   </a:t>
            </a:r>
            <a:r>
              <a:rPr lang="en-US" altLang="ko-KR"/>
              <a:t>2. Changes in the understanding of flowers after the Flower Exhibition</a:t>
            </a:r>
            <a:endParaRPr lang="ko-KR" altLang="en-US"/>
          </a:p>
        </p:txBody>
      </p:sp>
      <p:sp>
        <p:nvSpPr>
          <p:cNvPr id="32772" name="슬라이드 번호 개체 틀 4"/>
          <p:cNvSpPr>
            <a:spLocks noGrp="1"/>
          </p:cNvSpPr>
          <p:nvPr>
            <p:ph type="sldNum" sz="quarter" idx="12"/>
          </p:nvPr>
        </p:nvSpPr>
        <p:spPr>
          <a:noFill/>
        </p:spPr>
        <p:txBody>
          <a:bodyPr/>
          <a:lstStyle/>
          <a:p>
            <a:r>
              <a:rPr lang="en-US" altLang="ko-KR" smtClean="0"/>
              <a:t>4</a:t>
            </a:r>
          </a:p>
        </p:txBody>
      </p:sp>
      <p:sp>
        <p:nvSpPr>
          <p:cNvPr id="32773" name="TextBox 5"/>
          <p:cNvSpPr txBox="1">
            <a:spLocks noChangeArrowheads="1"/>
          </p:cNvSpPr>
          <p:nvPr/>
        </p:nvSpPr>
        <p:spPr bwMode="auto">
          <a:xfrm>
            <a:off x="5978525" y="1314450"/>
            <a:ext cx="479425"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75</a:t>
            </a:r>
            <a:endParaRPr lang="ko-KR" altLang="en-US" sz="800">
              <a:latin typeface="HY헤드라인M" pitchFamily="18" charset="-127"/>
            </a:endParaRPr>
          </a:p>
        </p:txBody>
      </p:sp>
      <p:sp>
        <p:nvSpPr>
          <p:cNvPr id="32774" name="TextBox 6"/>
          <p:cNvSpPr txBox="1">
            <a:spLocks noChangeArrowheads="1"/>
          </p:cNvSpPr>
          <p:nvPr/>
        </p:nvSpPr>
        <p:spPr bwMode="auto">
          <a:xfrm>
            <a:off x="5978525" y="1530350"/>
            <a:ext cx="479425"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76</a:t>
            </a:r>
            <a:endParaRPr lang="ko-KR" altLang="en-US" sz="800">
              <a:latin typeface="HY헤드라인M" pitchFamily="18" charset="-127"/>
            </a:endParaRPr>
          </a:p>
        </p:txBody>
      </p:sp>
      <p:sp>
        <p:nvSpPr>
          <p:cNvPr id="32775" name="TextBox 7"/>
          <p:cNvSpPr txBox="1">
            <a:spLocks noChangeArrowheads="1"/>
          </p:cNvSpPr>
          <p:nvPr/>
        </p:nvSpPr>
        <p:spPr bwMode="auto">
          <a:xfrm>
            <a:off x="5978525" y="1706563"/>
            <a:ext cx="479425"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77</a:t>
            </a:r>
            <a:endParaRPr lang="ko-KR" altLang="en-US" sz="800">
              <a:latin typeface="HY헤드라인M" pitchFamily="18" charset="-127"/>
            </a:endParaRPr>
          </a:p>
        </p:txBody>
      </p:sp>
      <p:sp>
        <p:nvSpPr>
          <p:cNvPr id="32776" name="TextBox 8"/>
          <p:cNvSpPr txBox="1">
            <a:spLocks noChangeArrowheads="1"/>
          </p:cNvSpPr>
          <p:nvPr/>
        </p:nvSpPr>
        <p:spPr bwMode="auto">
          <a:xfrm>
            <a:off x="5978525" y="1893888"/>
            <a:ext cx="479425" cy="214312"/>
          </a:xfrm>
          <a:prstGeom prst="rect">
            <a:avLst/>
          </a:prstGeom>
          <a:noFill/>
          <a:ln w="9525">
            <a:noFill/>
            <a:miter lim="800000"/>
            <a:headEnd/>
            <a:tailEnd/>
          </a:ln>
        </p:spPr>
        <p:txBody>
          <a:bodyPr>
            <a:spAutoFit/>
          </a:bodyPr>
          <a:lstStyle/>
          <a:p>
            <a:pPr algn="ctr"/>
            <a:r>
              <a:rPr lang="en-US" altLang="ko-KR" sz="800">
                <a:latin typeface="HY헤드라인M" pitchFamily="18" charset="-127"/>
              </a:rPr>
              <a:t>78</a:t>
            </a:r>
            <a:endParaRPr lang="ko-KR" altLang="en-US" sz="800">
              <a:latin typeface="HY헤드라인M" pitchFamily="18" charset="-127"/>
            </a:endParaRPr>
          </a:p>
        </p:txBody>
      </p:sp>
      <p:sp>
        <p:nvSpPr>
          <p:cNvPr id="32777" name="TextBox 9"/>
          <p:cNvSpPr txBox="1">
            <a:spLocks noChangeArrowheads="1"/>
          </p:cNvSpPr>
          <p:nvPr/>
        </p:nvSpPr>
        <p:spPr bwMode="auto">
          <a:xfrm>
            <a:off x="5978525" y="2108200"/>
            <a:ext cx="479425" cy="214313"/>
          </a:xfrm>
          <a:prstGeom prst="rect">
            <a:avLst/>
          </a:prstGeom>
          <a:noFill/>
          <a:ln w="9525">
            <a:noFill/>
            <a:miter lim="800000"/>
            <a:headEnd/>
            <a:tailEnd/>
          </a:ln>
        </p:spPr>
        <p:txBody>
          <a:bodyPr>
            <a:spAutoFit/>
          </a:bodyPr>
          <a:lstStyle/>
          <a:p>
            <a:pPr algn="ctr"/>
            <a:r>
              <a:rPr lang="en-US" altLang="ko-KR" sz="800">
                <a:latin typeface="HY헤드라인M" pitchFamily="18" charset="-127"/>
              </a:rPr>
              <a:t>79</a:t>
            </a:r>
            <a:endParaRPr lang="ko-KR" altLang="en-US" sz="800">
              <a:latin typeface="HY헤드라인M" pitchFamily="18" charset="-127"/>
            </a:endParaRPr>
          </a:p>
        </p:txBody>
      </p:sp>
      <p:sp>
        <p:nvSpPr>
          <p:cNvPr id="32778" name="TextBox 10"/>
          <p:cNvSpPr txBox="1">
            <a:spLocks noChangeArrowheads="1"/>
          </p:cNvSpPr>
          <p:nvPr/>
        </p:nvSpPr>
        <p:spPr bwMode="auto">
          <a:xfrm>
            <a:off x="5978525" y="2325688"/>
            <a:ext cx="479425"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80</a:t>
            </a:r>
            <a:endParaRPr lang="ko-KR" altLang="en-US" sz="800">
              <a:latin typeface="HY헤드라인M" pitchFamily="18" charset="-127"/>
            </a:endParaRPr>
          </a:p>
        </p:txBody>
      </p:sp>
      <p:sp>
        <p:nvSpPr>
          <p:cNvPr id="32779" name="TextBox 11"/>
          <p:cNvSpPr txBox="1">
            <a:spLocks noChangeArrowheads="1"/>
          </p:cNvSpPr>
          <p:nvPr/>
        </p:nvSpPr>
        <p:spPr bwMode="auto">
          <a:xfrm>
            <a:off x="5978525" y="2540000"/>
            <a:ext cx="479425"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81</a:t>
            </a:r>
            <a:endParaRPr lang="ko-KR" altLang="en-US" sz="800">
              <a:latin typeface="HY헤드라인M" pitchFamily="18" charset="-127"/>
            </a:endParaRPr>
          </a:p>
        </p:txBody>
      </p:sp>
      <p:sp>
        <p:nvSpPr>
          <p:cNvPr id="32780" name="TextBox 12"/>
          <p:cNvSpPr txBox="1">
            <a:spLocks noChangeArrowheads="1"/>
          </p:cNvSpPr>
          <p:nvPr/>
        </p:nvSpPr>
        <p:spPr bwMode="auto">
          <a:xfrm>
            <a:off x="5978525" y="2755900"/>
            <a:ext cx="479425"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82</a:t>
            </a:r>
            <a:endParaRPr lang="ko-KR" altLang="en-US" sz="800">
              <a:latin typeface="HY헤드라인M" pitchFamily="18" charset="-127"/>
            </a:endParaRPr>
          </a:p>
        </p:txBody>
      </p:sp>
      <p:sp>
        <p:nvSpPr>
          <p:cNvPr id="32781" name="TextBox 13"/>
          <p:cNvSpPr txBox="1">
            <a:spLocks noChangeArrowheads="1"/>
          </p:cNvSpPr>
          <p:nvPr/>
        </p:nvSpPr>
        <p:spPr bwMode="auto">
          <a:xfrm>
            <a:off x="5978525" y="2971800"/>
            <a:ext cx="479425"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83</a:t>
            </a:r>
            <a:endParaRPr lang="ko-KR" altLang="en-US" sz="800">
              <a:latin typeface="HY헤드라인M" pitchFamily="18" charset="-127"/>
            </a:endParaRPr>
          </a:p>
        </p:txBody>
      </p:sp>
      <p:sp>
        <p:nvSpPr>
          <p:cNvPr id="32782" name="TextBox 14"/>
          <p:cNvSpPr txBox="1">
            <a:spLocks noChangeArrowheads="1"/>
          </p:cNvSpPr>
          <p:nvPr/>
        </p:nvSpPr>
        <p:spPr bwMode="auto">
          <a:xfrm>
            <a:off x="5978525" y="3190875"/>
            <a:ext cx="479425" cy="214313"/>
          </a:xfrm>
          <a:prstGeom prst="rect">
            <a:avLst/>
          </a:prstGeom>
          <a:noFill/>
          <a:ln w="9525">
            <a:noFill/>
            <a:miter lim="800000"/>
            <a:headEnd/>
            <a:tailEnd/>
          </a:ln>
        </p:spPr>
        <p:txBody>
          <a:bodyPr>
            <a:spAutoFit/>
          </a:bodyPr>
          <a:lstStyle/>
          <a:p>
            <a:pPr algn="ctr"/>
            <a:r>
              <a:rPr lang="en-US" altLang="ko-KR" sz="800">
                <a:latin typeface="HY헤드라인M" pitchFamily="18" charset="-127"/>
              </a:rPr>
              <a:t>84</a:t>
            </a:r>
            <a:endParaRPr lang="ko-KR" altLang="en-US" sz="800">
              <a:latin typeface="HY헤드라인M" pitchFamily="18" charset="-127"/>
            </a:endParaRPr>
          </a:p>
        </p:txBody>
      </p:sp>
      <p:sp>
        <p:nvSpPr>
          <p:cNvPr id="32783" name="TextBox 15"/>
          <p:cNvSpPr txBox="1">
            <a:spLocks noChangeArrowheads="1"/>
          </p:cNvSpPr>
          <p:nvPr/>
        </p:nvSpPr>
        <p:spPr bwMode="auto">
          <a:xfrm>
            <a:off x="5978525" y="3405188"/>
            <a:ext cx="479425"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85</a:t>
            </a:r>
            <a:endParaRPr lang="ko-KR" altLang="en-US" sz="800">
              <a:latin typeface="HY헤드라인M" pitchFamily="18" charset="-127"/>
            </a:endParaRPr>
          </a:p>
        </p:txBody>
      </p:sp>
      <p:sp>
        <p:nvSpPr>
          <p:cNvPr id="32784" name="TextBox 16"/>
          <p:cNvSpPr txBox="1">
            <a:spLocks noChangeArrowheads="1"/>
          </p:cNvSpPr>
          <p:nvPr/>
        </p:nvSpPr>
        <p:spPr bwMode="auto">
          <a:xfrm>
            <a:off x="5978525" y="3619500"/>
            <a:ext cx="479425"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86</a:t>
            </a:r>
            <a:endParaRPr lang="ko-KR" altLang="en-US" sz="800">
              <a:latin typeface="HY헤드라인M" pitchFamily="18" charset="-127"/>
            </a:endParaRPr>
          </a:p>
        </p:txBody>
      </p:sp>
      <p:sp>
        <p:nvSpPr>
          <p:cNvPr id="32785" name="TextBox 17"/>
          <p:cNvSpPr txBox="1">
            <a:spLocks noChangeArrowheads="1"/>
          </p:cNvSpPr>
          <p:nvPr/>
        </p:nvSpPr>
        <p:spPr bwMode="auto">
          <a:xfrm>
            <a:off x="5978525" y="3838575"/>
            <a:ext cx="479425"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87</a:t>
            </a:r>
            <a:endParaRPr lang="ko-KR" altLang="en-US" sz="800">
              <a:latin typeface="HY헤드라인M" pitchFamily="18" charset="-127"/>
            </a:endParaRPr>
          </a:p>
        </p:txBody>
      </p:sp>
      <p:sp>
        <p:nvSpPr>
          <p:cNvPr id="32786" name="TextBox 18"/>
          <p:cNvSpPr txBox="1">
            <a:spLocks noChangeArrowheads="1"/>
          </p:cNvSpPr>
          <p:nvPr/>
        </p:nvSpPr>
        <p:spPr bwMode="auto">
          <a:xfrm>
            <a:off x="5978525" y="4054475"/>
            <a:ext cx="479425"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88</a:t>
            </a:r>
            <a:endParaRPr lang="ko-KR" altLang="en-US" sz="800">
              <a:latin typeface="HY헤드라인M" pitchFamily="18" charset="-127"/>
            </a:endParaRPr>
          </a:p>
        </p:txBody>
      </p:sp>
      <p:sp>
        <p:nvSpPr>
          <p:cNvPr id="32787" name="TextBox 19"/>
          <p:cNvSpPr txBox="1">
            <a:spLocks noChangeArrowheads="1"/>
          </p:cNvSpPr>
          <p:nvPr/>
        </p:nvSpPr>
        <p:spPr bwMode="auto">
          <a:xfrm>
            <a:off x="5978525" y="4268788"/>
            <a:ext cx="479425" cy="214312"/>
          </a:xfrm>
          <a:prstGeom prst="rect">
            <a:avLst/>
          </a:prstGeom>
          <a:noFill/>
          <a:ln w="9525">
            <a:noFill/>
            <a:miter lim="800000"/>
            <a:headEnd/>
            <a:tailEnd/>
          </a:ln>
        </p:spPr>
        <p:txBody>
          <a:bodyPr>
            <a:spAutoFit/>
          </a:bodyPr>
          <a:lstStyle/>
          <a:p>
            <a:pPr algn="ctr"/>
            <a:r>
              <a:rPr lang="en-US" altLang="ko-KR" sz="800">
                <a:latin typeface="HY헤드라인M" pitchFamily="18" charset="-127"/>
              </a:rPr>
              <a:t>89</a:t>
            </a:r>
            <a:endParaRPr lang="ko-KR" altLang="en-US" sz="800">
              <a:latin typeface="HY헤드라인M" pitchFamily="18" charset="-127"/>
            </a:endParaRPr>
          </a:p>
        </p:txBody>
      </p:sp>
      <p:sp>
        <p:nvSpPr>
          <p:cNvPr id="32788" name="TextBox 20"/>
          <p:cNvSpPr txBox="1">
            <a:spLocks noChangeArrowheads="1"/>
          </p:cNvSpPr>
          <p:nvPr/>
        </p:nvSpPr>
        <p:spPr bwMode="auto">
          <a:xfrm>
            <a:off x="5978525" y="4700588"/>
            <a:ext cx="479425"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90</a:t>
            </a:r>
            <a:endParaRPr lang="ko-KR" altLang="en-US" sz="800">
              <a:latin typeface="HY헤드라인M" pitchFamily="18" charset="-127"/>
            </a:endParaRPr>
          </a:p>
        </p:txBody>
      </p:sp>
      <p:sp>
        <p:nvSpPr>
          <p:cNvPr id="32789" name="TextBox 21"/>
          <p:cNvSpPr txBox="1">
            <a:spLocks noChangeArrowheads="1"/>
          </p:cNvSpPr>
          <p:nvPr/>
        </p:nvSpPr>
        <p:spPr bwMode="auto">
          <a:xfrm>
            <a:off x="5978525" y="4994275"/>
            <a:ext cx="479425"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91</a:t>
            </a:r>
            <a:endParaRPr lang="ko-KR" altLang="en-US" sz="800">
              <a:latin typeface="HY헤드라인M" pitchFamily="18" charset="-127"/>
            </a:endParaRPr>
          </a:p>
        </p:txBody>
      </p:sp>
      <p:sp>
        <p:nvSpPr>
          <p:cNvPr id="32790" name="TextBox 22"/>
          <p:cNvSpPr txBox="1">
            <a:spLocks noChangeArrowheads="1"/>
          </p:cNvSpPr>
          <p:nvPr/>
        </p:nvSpPr>
        <p:spPr bwMode="auto">
          <a:xfrm>
            <a:off x="5978525" y="5191125"/>
            <a:ext cx="479425"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91</a:t>
            </a:r>
            <a:endParaRPr lang="ko-KR" altLang="en-US" sz="800">
              <a:latin typeface="HY헤드라인M" pitchFamily="18" charset="-127"/>
            </a:endParaRPr>
          </a:p>
        </p:txBody>
      </p:sp>
      <p:sp>
        <p:nvSpPr>
          <p:cNvPr id="32791" name="TextBox 23"/>
          <p:cNvSpPr txBox="1">
            <a:spLocks noChangeArrowheads="1"/>
          </p:cNvSpPr>
          <p:nvPr/>
        </p:nvSpPr>
        <p:spPr bwMode="auto">
          <a:xfrm>
            <a:off x="5978525" y="5387975"/>
            <a:ext cx="479425"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91</a:t>
            </a:r>
            <a:endParaRPr lang="ko-KR" altLang="en-US" sz="800">
              <a:latin typeface="HY헤드라인M" pitchFamily="18" charset="-127"/>
            </a:endParaRPr>
          </a:p>
        </p:txBody>
      </p:sp>
      <p:sp>
        <p:nvSpPr>
          <p:cNvPr id="32792" name="TextBox 24"/>
          <p:cNvSpPr txBox="1">
            <a:spLocks noChangeArrowheads="1"/>
          </p:cNvSpPr>
          <p:nvPr/>
        </p:nvSpPr>
        <p:spPr bwMode="auto">
          <a:xfrm>
            <a:off x="5978525" y="5584825"/>
            <a:ext cx="479425"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92</a:t>
            </a:r>
            <a:endParaRPr lang="ko-KR" altLang="en-US" sz="800">
              <a:latin typeface="HY헤드라인M" pitchFamily="18" charset="-127"/>
            </a:endParaRPr>
          </a:p>
        </p:txBody>
      </p:sp>
      <p:sp>
        <p:nvSpPr>
          <p:cNvPr id="32793" name="TextBox 25"/>
          <p:cNvSpPr txBox="1">
            <a:spLocks noChangeArrowheads="1"/>
          </p:cNvSpPr>
          <p:nvPr/>
        </p:nvSpPr>
        <p:spPr bwMode="auto">
          <a:xfrm>
            <a:off x="5978525" y="5780088"/>
            <a:ext cx="479425"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95</a:t>
            </a:r>
            <a:endParaRPr lang="ko-KR" altLang="en-US" sz="800">
              <a:latin typeface="HY헤드라인M" pitchFamily="18" charset="-127"/>
            </a:endParaRPr>
          </a:p>
        </p:txBody>
      </p:sp>
      <p:sp>
        <p:nvSpPr>
          <p:cNvPr id="32794" name="TextBox 26"/>
          <p:cNvSpPr txBox="1">
            <a:spLocks noChangeArrowheads="1"/>
          </p:cNvSpPr>
          <p:nvPr/>
        </p:nvSpPr>
        <p:spPr bwMode="auto">
          <a:xfrm>
            <a:off x="5978525" y="5999163"/>
            <a:ext cx="479425"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98</a:t>
            </a:r>
            <a:endParaRPr lang="ko-KR" altLang="en-US" sz="800">
              <a:latin typeface="HY헤드라인M" pitchFamily="18" charset="-127"/>
            </a:endParaRPr>
          </a:p>
        </p:txBody>
      </p:sp>
      <p:sp>
        <p:nvSpPr>
          <p:cNvPr id="32795" name="TextBox 27"/>
          <p:cNvSpPr txBox="1">
            <a:spLocks noChangeArrowheads="1"/>
          </p:cNvSpPr>
          <p:nvPr/>
        </p:nvSpPr>
        <p:spPr bwMode="auto">
          <a:xfrm>
            <a:off x="5984875" y="6424613"/>
            <a:ext cx="479425"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99</a:t>
            </a:r>
            <a:endParaRPr lang="ko-KR" altLang="en-US" sz="800">
              <a:latin typeface="HY헤드라인M" pitchFamily="18" charset="-127"/>
            </a:endParaRPr>
          </a:p>
        </p:txBody>
      </p:sp>
      <p:sp>
        <p:nvSpPr>
          <p:cNvPr id="32796" name="TextBox 28"/>
          <p:cNvSpPr txBox="1">
            <a:spLocks noChangeArrowheads="1"/>
          </p:cNvSpPr>
          <p:nvPr/>
        </p:nvSpPr>
        <p:spPr bwMode="auto">
          <a:xfrm>
            <a:off x="5978525" y="6675438"/>
            <a:ext cx="479425"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100</a:t>
            </a:r>
            <a:endParaRPr lang="ko-KR" altLang="en-US" sz="800">
              <a:latin typeface="HY헤드라인M" pitchFamily="18" charset="-127"/>
            </a:endParaRPr>
          </a:p>
        </p:txBody>
      </p:sp>
      <p:sp>
        <p:nvSpPr>
          <p:cNvPr id="32797" name="TextBox 29"/>
          <p:cNvSpPr txBox="1">
            <a:spLocks noChangeArrowheads="1"/>
          </p:cNvSpPr>
          <p:nvPr/>
        </p:nvSpPr>
        <p:spPr bwMode="auto">
          <a:xfrm>
            <a:off x="5973763" y="6872288"/>
            <a:ext cx="479425"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100</a:t>
            </a:r>
            <a:endParaRPr lang="ko-KR" altLang="en-US" sz="800">
              <a:latin typeface="HY헤드라인M" pitchFamily="18" charset="-127"/>
            </a:endParaRPr>
          </a:p>
        </p:txBody>
      </p:sp>
      <p:sp>
        <p:nvSpPr>
          <p:cNvPr id="32798" name="TextBox 31"/>
          <p:cNvSpPr txBox="1">
            <a:spLocks noChangeArrowheads="1"/>
          </p:cNvSpPr>
          <p:nvPr/>
        </p:nvSpPr>
        <p:spPr bwMode="auto">
          <a:xfrm>
            <a:off x="5978525" y="7092950"/>
            <a:ext cx="479425"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100</a:t>
            </a:r>
            <a:endParaRPr lang="ko-KR" altLang="en-US" sz="800">
              <a:latin typeface="HY헤드라인M" pitchFamily="18" charset="-127"/>
            </a:endParaRPr>
          </a:p>
        </p:txBody>
      </p:sp>
      <p:sp>
        <p:nvSpPr>
          <p:cNvPr id="32799" name="TextBox 32"/>
          <p:cNvSpPr txBox="1">
            <a:spLocks noChangeArrowheads="1"/>
          </p:cNvSpPr>
          <p:nvPr/>
        </p:nvSpPr>
        <p:spPr bwMode="auto">
          <a:xfrm>
            <a:off x="5978525" y="7285038"/>
            <a:ext cx="479425"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100</a:t>
            </a:r>
            <a:endParaRPr lang="ko-KR" altLang="en-US" sz="800">
              <a:latin typeface="HY헤드라인M" pitchFamily="18" charset="-127"/>
            </a:endParaRPr>
          </a:p>
        </p:txBody>
      </p:sp>
      <p:sp>
        <p:nvSpPr>
          <p:cNvPr id="32800" name="TextBox 33"/>
          <p:cNvSpPr txBox="1">
            <a:spLocks noChangeArrowheads="1"/>
          </p:cNvSpPr>
          <p:nvPr/>
        </p:nvSpPr>
        <p:spPr bwMode="auto">
          <a:xfrm>
            <a:off x="5978525" y="7489825"/>
            <a:ext cx="479425"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101</a:t>
            </a:r>
            <a:endParaRPr lang="ko-KR" altLang="en-US" sz="800">
              <a:latin typeface="HY헤드라인M" pitchFamily="18" charset="-127"/>
            </a:endParaRPr>
          </a:p>
        </p:txBody>
      </p:sp>
      <p:sp>
        <p:nvSpPr>
          <p:cNvPr id="32801" name="TextBox 34"/>
          <p:cNvSpPr txBox="1">
            <a:spLocks noChangeArrowheads="1"/>
          </p:cNvSpPr>
          <p:nvPr/>
        </p:nvSpPr>
        <p:spPr bwMode="auto">
          <a:xfrm>
            <a:off x="5978525" y="7723188"/>
            <a:ext cx="479425"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101</a:t>
            </a:r>
            <a:endParaRPr lang="ko-KR" altLang="en-US" sz="800">
              <a:latin typeface="HY헤드라인M" pitchFamily="18" charset="-127"/>
            </a:endParaRPr>
          </a:p>
        </p:txBody>
      </p:sp>
      <p:sp>
        <p:nvSpPr>
          <p:cNvPr id="32802" name="TextBox 35"/>
          <p:cNvSpPr txBox="1">
            <a:spLocks noChangeArrowheads="1"/>
          </p:cNvSpPr>
          <p:nvPr/>
        </p:nvSpPr>
        <p:spPr bwMode="auto">
          <a:xfrm>
            <a:off x="5978525" y="7939088"/>
            <a:ext cx="479425"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102</a:t>
            </a:r>
            <a:endParaRPr lang="ko-KR" altLang="en-US" sz="800">
              <a:latin typeface="HY헤드라인M" pitchFamily="18" charset="-127"/>
            </a:endParaRPr>
          </a:p>
        </p:txBody>
      </p:sp>
      <p:sp>
        <p:nvSpPr>
          <p:cNvPr id="32803" name="TextBox 38"/>
          <p:cNvSpPr txBox="1">
            <a:spLocks noChangeArrowheads="1"/>
          </p:cNvSpPr>
          <p:nvPr/>
        </p:nvSpPr>
        <p:spPr bwMode="auto">
          <a:xfrm>
            <a:off x="5978525" y="8156575"/>
            <a:ext cx="479425"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102</a:t>
            </a:r>
            <a:endParaRPr lang="ko-KR" altLang="en-US" sz="800">
              <a:latin typeface="HY헤드라인M" pitchFamily="18" charset="-127"/>
            </a:endParaRPr>
          </a:p>
        </p:txBody>
      </p:sp>
      <p:sp>
        <p:nvSpPr>
          <p:cNvPr id="32804" name="TextBox 39"/>
          <p:cNvSpPr txBox="1">
            <a:spLocks noChangeArrowheads="1"/>
          </p:cNvSpPr>
          <p:nvPr/>
        </p:nvSpPr>
        <p:spPr bwMode="auto">
          <a:xfrm>
            <a:off x="5978525" y="8372475"/>
            <a:ext cx="479425" cy="214313"/>
          </a:xfrm>
          <a:prstGeom prst="rect">
            <a:avLst/>
          </a:prstGeom>
          <a:noFill/>
          <a:ln w="9525">
            <a:noFill/>
            <a:miter lim="800000"/>
            <a:headEnd/>
            <a:tailEnd/>
          </a:ln>
        </p:spPr>
        <p:txBody>
          <a:bodyPr>
            <a:spAutoFit/>
          </a:bodyPr>
          <a:lstStyle/>
          <a:p>
            <a:pPr algn="ctr"/>
            <a:r>
              <a:rPr lang="en-US" altLang="ko-KR" sz="800">
                <a:latin typeface="HY헤드라인M" pitchFamily="18" charset="-127"/>
              </a:rPr>
              <a:t>102</a:t>
            </a:r>
            <a:endParaRPr lang="ko-KR" altLang="en-US" sz="800">
              <a:latin typeface="HY헤드라인M" pitchFamily="18" charset="-127"/>
            </a:endParaRPr>
          </a:p>
        </p:txBody>
      </p:sp>
      <p:cxnSp>
        <p:nvCxnSpPr>
          <p:cNvPr id="32805" name="직선 연결선 54"/>
          <p:cNvCxnSpPr>
            <a:cxnSpLocks noChangeShapeType="1"/>
          </p:cNvCxnSpPr>
          <p:nvPr/>
        </p:nvCxnSpPr>
        <p:spPr bwMode="auto">
          <a:xfrm>
            <a:off x="4176713" y="1422400"/>
            <a:ext cx="1879600" cy="1588"/>
          </a:xfrm>
          <a:prstGeom prst="line">
            <a:avLst/>
          </a:prstGeom>
          <a:noFill/>
          <a:ln w="9525" algn="ctr">
            <a:solidFill>
              <a:schemeClr val="tx1"/>
            </a:solidFill>
            <a:prstDash val="sysDot"/>
            <a:round/>
            <a:headEnd/>
            <a:tailEnd/>
          </a:ln>
        </p:spPr>
      </p:cxnSp>
      <p:cxnSp>
        <p:nvCxnSpPr>
          <p:cNvPr id="32806" name="직선 연결선 55"/>
          <p:cNvCxnSpPr>
            <a:cxnSpLocks noChangeShapeType="1"/>
          </p:cNvCxnSpPr>
          <p:nvPr/>
        </p:nvCxnSpPr>
        <p:spPr bwMode="auto">
          <a:xfrm>
            <a:off x="4176713" y="1638300"/>
            <a:ext cx="1879600" cy="1588"/>
          </a:xfrm>
          <a:prstGeom prst="line">
            <a:avLst/>
          </a:prstGeom>
          <a:noFill/>
          <a:ln w="9525" algn="ctr">
            <a:solidFill>
              <a:schemeClr val="tx1"/>
            </a:solidFill>
            <a:prstDash val="sysDot"/>
            <a:round/>
            <a:headEnd/>
            <a:tailEnd/>
          </a:ln>
        </p:spPr>
      </p:cxnSp>
      <p:cxnSp>
        <p:nvCxnSpPr>
          <p:cNvPr id="32807" name="직선 연결선 56"/>
          <p:cNvCxnSpPr>
            <a:cxnSpLocks noChangeShapeType="1"/>
          </p:cNvCxnSpPr>
          <p:nvPr/>
        </p:nvCxnSpPr>
        <p:spPr bwMode="auto">
          <a:xfrm>
            <a:off x="4175125" y="1812925"/>
            <a:ext cx="1879600" cy="1588"/>
          </a:xfrm>
          <a:prstGeom prst="line">
            <a:avLst/>
          </a:prstGeom>
          <a:noFill/>
          <a:ln w="9525" algn="ctr">
            <a:solidFill>
              <a:schemeClr val="tx1"/>
            </a:solidFill>
            <a:prstDash val="sysDot"/>
            <a:round/>
            <a:headEnd/>
            <a:tailEnd/>
          </a:ln>
        </p:spPr>
      </p:cxnSp>
      <p:cxnSp>
        <p:nvCxnSpPr>
          <p:cNvPr id="32808" name="직선 연결선 57"/>
          <p:cNvCxnSpPr>
            <a:cxnSpLocks noChangeShapeType="1"/>
          </p:cNvCxnSpPr>
          <p:nvPr/>
        </p:nvCxnSpPr>
        <p:spPr bwMode="auto">
          <a:xfrm>
            <a:off x="4176713" y="2006600"/>
            <a:ext cx="1879600" cy="1588"/>
          </a:xfrm>
          <a:prstGeom prst="line">
            <a:avLst/>
          </a:prstGeom>
          <a:noFill/>
          <a:ln w="9525" algn="ctr">
            <a:solidFill>
              <a:schemeClr val="tx1"/>
            </a:solidFill>
            <a:prstDash val="sysDot"/>
            <a:round/>
            <a:headEnd/>
            <a:tailEnd/>
          </a:ln>
        </p:spPr>
      </p:cxnSp>
      <p:cxnSp>
        <p:nvCxnSpPr>
          <p:cNvPr id="32809" name="직선 연결선 58"/>
          <p:cNvCxnSpPr>
            <a:cxnSpLocks noChangeShapeType="1"/>
          </p:cNvCxnSpPr>
          <p:nvPr/>
        </p:nvCxnSpPr>
        <p:spPr bwMode="auto">
          <a:xfrm>
            <a:off x="4175125" y="2216150"/>
            <a:ext cx="1879600" cy="1588"/>
          </a:xfrm>
          <a:prstGeom prst="line">
            <a:avLst/>
          </a:prstGeom>
          <a:noFill/>
          <a:ln w="9525" algn="ctr">
            <a:solidFill>
              <a:schemeClr val="tx1"/>
            </a:solidFill>
            <a:prstDash val="sysDot"/>
            <a:round/>
            <a:headEnd/>
            <a:tailEnd/>
          </a:ln>
        </p:spPr>
      </p:cxnSp>
      <p:cxnSp>
        <p:nvCxnSpPr>
          <p:cNvPr id="32810" name="직선 연결선 59"/>
          <p:cNvCxnSpPr>
            <a:cxnSpLocks noChangeShapeType="1"/>
          </p:cNvCxnSpPr>
          <p:nvPr/>
        </p:nvCxnSpPr>
        <p:spPr bwMode="auto">
          <a:xfrm>
            <a:off x="4176713" y="2432050"/>
            <a:ext cx="1879600" cy="1588"/>
          </a:xfrm>
          <a:prstGeom prst="line">
            <a:avLst/>
          </a:prstGeom>
          <a:noFill/>
          <a:ln w="9525" algn="ctr">
            <a:solidFill>
              <a:schemeClr val="tx1"/>
            </a:solidFill>
            <a:prstDash val="sysDot"/>
            <a:round/>
            <a:headEnd/>
            <a:tailEnd/>
          </a:ln>
        </p:spPr>
      </p:cxnSp>
      <p:cxnSp>
        <p:nvCxnSpPr>
          <p:cNvPr id="32811" name="직선 연결선 60"/>
          <p:cNvCxnSpPr>
            <a:cxnSpLocks noChangeShapeType="1"/>
          </p:cNvCxnSpPr>
          <p:nvPr/>
        </p:nvCxnSpPr>
        <p:spPr bwMode="auto">
          <a:xfrm>
            <a:off x="4176713" y="2647950"/>
            <a:ext cx="1879600" cy="1588"/>
          </a:xfrm>
          <a:prstGeom prst="line">
            <a:avLst/>
          </a:prstGeom>
          <a:noFill/>
          <a:ln w="9525" algn="ctr">
            <a:solidFill>
              <a:schemeClr val="tx1"/>
            </a:solidFill>
            <a:prstDash val="sysDot"/>
            <a:round/>
            <a:headEnd/>
            <a:tailEnd/>
          </a:ln>
        </p:spPr>
      </p:cxnSp>
      <p:cxnSp>
        <p:nvCxnSpPr>
          <p:cNvPr id="32812" name="직선 연결선 61"/>
          <p:cNvCxnSpPr>
            <a:cxnSpLocks noChangeShapeType="1"/>
          </p:cNvCxnSpPr>
          <p:nvPr/>
        </p:nvCxnSpPr>
        <p:spPr bwMode="auto">
          <a:xfrm>
            <a:off x="4176713" y="2863850"/>
            <a:ext cx="1879600" cy="1588"/>
          </a:xfrm>
          <a:prstGeom prst="line">
            <a:avLst/>
          </a:prstGeom>
          <a:noFill/>
          <a:ln w="9525" algn="ctr">
            <a:solidFill>
              <a:schemeClr val="tx1"/>
            </a:solidFill>
            <a:prstDash val="sysDot"/>
            <a:round/>
            <a:headEnd/>
            <a:tailEnd/>
          </a:ln>
        </p:spPr>
      </p:cxnSp>
      <p:cxnSp>
        <p:nvCxnSpPr>
          <p:cNvPr id="32813" name="직선 연결선 62"/>
          <p:cNvCxnSpPr>
            <a:cxnSpLocks noChangeShapeType="1"/>
          </p:cNvCxnSpPr>
          <p:nvPr/>
        </p:nvCxnSpPr>
        <p:spPr bwMode="auto">
          <a:xfrm>
            <a:off x="4176713" y="3297238"/>
            <a:ext cx="1879600" cy="1587"/>
          </a:xfrm>
          <a:prstGeom prst="line">
            <a:avLst/>
          </a:prstGeom>
          <a:noFill/>
          <a:ln w="9525" algn="ctr">
            <a:solidFill>
              <a:schemeClr val="tx1"/>
            </a:solidFill>
            <a:prstDash val="sysDot"/>
            <a:round/>
            <a:headEnd/>
            <a:tailEnd/>
          </a:ln>
        </p:spPr>
      </p:cxnSp>
      <p:cxnSp>
        <p:nvCxnSpPr>
          <p:cNvPr id="32814" name="직선 연결선 63"/>
          <p:cNvCxnSpPr>
            <a:cxnSpLocks noChangeShapeType="1"/>
          </p:cNvCxnSpPr>
          <p:nvPr/>
        </p:nvCxnSpPr>
        <p:spPr bwMode="auto">
          <a:xfrm>
            <a:off x="4176713" y="3079750"/>
            <a:ext cx="1879600" cy="1588"/>
          </a:xfrm>
          <a:prstGeom prst="line">
            <a:avLst/>
          </a:prstGeom>
          <a:noFill/>
          <a:ln w="9525" algn="ctr">
            <a:solidFill>
              <a:schemeClr val="tx1"/>
            </a:solidFill>
            <a:prstDash val="sysDot"/>
            <a:round/>
            <a:headEnd/>
            <a:tailEnd/>
          </a:ln>
        </p:spPr>
      </p:cxnSp>
      <p:cxnSp>
        <p:nvCxnSpPr>
          <p:cNvPr id="32815" name="직선 연결선 68"/>
          <p:cNvCxnSpPr>
            <a:cxnSpLocks noChangeShapeType="1"/>
          </p:cNvCxnSpPr>
          <p:nvPr/>
        </p:nvCxnSpPr>
        <p:spPr bwMode="auto">
          <a:xfrm>
            <a:off x="4471988" y="4375150"/>
            <a:ext cx="1584325" cy="1588"/>
          </a:xfrm>
          <a:prstGeom prst="line">
            <a:avLst/>
          </a:prstGeom>
          <a:noFill/>
          <a:ln w="9525" algn="ctr">
            <a:solidFill>
              <a:schemeClr val="tx1"/>
            </a:solidFill>
            <a:prstDash val="sysDot"/>
            <a:round/>
            <a:headEnd/>
            <a:tailEnd/>
          </a:ln>
        </p:spPr>
      </p:cxnSp>
      <p:cxnSp>
        <p:nvCxnSpPr>
          <p:cNvPr id="32816" name="직선 연결선 69"/>
          <p:cNvCxnSpPr>
            <a:cxnSpLocks noChangeShapeType="1"/>
          </p:cNvCxnSpPr>
          <p:nvPr/>
        </p:nvCxnSpPr>
        <p:spPr bwMode="auto">
          <a:xfrm>
            <a:off x="4176713" y="3511550"/>
            <a:ext cx="1879600" cy="1588"/>
          </a:xfrm>
          <a:prstGeom prst="line">
            <a:avLst/>
          </a:prstGeom>
          <a:noFill/>
          <a:ln w="9525" algn="ctr">
            <a:solidFill>
              <a:schemeClr val="tx1"/>
            </a:solidFill>
            <a:prstDash val="sysDot"/>
            <a:round/>
            <a:headEnd/>
            <a:tailEnd/>
          </a:ln>
        </p:spPr>
      </p:cxnSp>
      <p:cxnSp>
        <p:nvCxnSpPr>
          <p:cNvPr id="32817" name="직선 연결선 70"/>
          <p:cNvCxnSpPr>
            <a:cxnSpLocks noChangeShapeType="1"/>
          </p:cNvCxnSpPr>
          <p:nvPr/>
        </p:nvCxnSpPr>
        <p:spPr bwMode="auto">
          <a:xfrm>
            <a:off x="4176713" y="3727450"/>
            <a:ext cx="1879600" cy="1588"/>
          </a:xfrm>
          <a:prstGeom prst="line">
            <a:avLst/>
          </a:prstGeom>
          <a:noFill/>
          <a:ln w="9525" algn="ctr">
            <a:solidFill>
              <a:schemeClr val="tx1"/>
            </a:solidFill>
            <a:prstDash val="sysDot"/>
            <a:round/>
            <a:headEnd/>
            <a:tailEnd/>
          </a:ln>
        </p:spPr>
      </p:cxnSp>
      <p:cxnSp>
        <p:nvCxnSpPr>
          <p:cNvPr id="32818" name="직선 연결선 71"/>
          <p:cNvCxnSpPr>
            <a:cxnSpLocks noChangeShapeType="1"/>
          </p:cNvCxnSpPr>
          <p:nvPr/>
        </p:nvCxnSpPr>
        <p:spPr bwMode="auto">
          <a:xfrm>
            <a:off x="4176713" y="3943350"/>
            <a:ext cx="1879600" cy="1588"/>
          </a:xfrm>
          <a:prstGeom prst="line">
            <a:avLst/>
          </a:prstGeom>
          <a:noFill/>
          <a:ln w="9525" algn="ctr">
            <a:solidFill>
              <a:schemeClr val="tx1"/>
            </a:solidFill>
            <a:prstDash val="sysDot"/>
            <a:round/>
            <a:headEnd/>
            <a:tailEnd/>
          </a:ln>
        </p:spPr>
      </p:cxnSp>
      <p:cxnSp>
        <p:nvCxnSpPr>
          <p:cNvPr id="32819" name="직선 연결선 72"/>
          <p:cNvCxnSpPr>
            <a:cxnSpLocks noChangeShapeType="1"/>
          </p:cNvCxnSpPr>
          <p:nvPr/>
        </p:nvCxnSpPr>
        <p:spPr bwMode="auto">
          <a:xfrm>
            <a:off x="4176713" y="4160838"/>
            <a:ext cx="1879600" cy="1587"/>
          </a:xfrm>
          <a:prstGeom prst="line">
            <a:avLst/>
          </a:prstGeom>
          <a:noFill/>
          <a:ln w="9525" algn="ctr">
            <a:solidFill>
              <a:schemeClr val="tx1"/>
            </a:solidFill>
            <a:prstDash val="sysDot"/>
            <a:round/>
            <a:headEnd/>
            <a:tailEnd/>
          </a:ln>
        </p:spPr>
      </p:cxnSp>
      <p:cxnSp>
        <p:nvCxnSpPr>
          <p:cNvPr id="32820" name="직선 연결선 73"/>
          <p:cNvCxnSpPr>
            <a:cxnSpLocks noChangeShapeType="1"/>
          </p:cNvCxnSpPr>
          <p:nvPr/>
        </p:nvCxnSpPr>
        <p:spPr bwMode="auto">
          <a:xfrm>
            <a:off x="5803900" y="4808538"/>
            <a:ext cx="252413" cy="0"/>
          </a:xfrm>
          <a:prstGeom prst="line">
            <a:avLst/>
          </a:prstGeom>
          <a:noFill/>
          <a:ln w="9525" algn="ctr">
            <a:solidFill>
              <a:schemeClr val="tx1"/>
            </a:solidFill>
            <a:prstDash val="sysDot"/>
            <a:round/>
            <a:headEnd/>
            <a:tailEnd/>
          </a:ln>
        </p:spPr>
      </p:cxnSp>
      <p:cxnSp>
        <p:nvCxnSpPr>
          <p:cNvPr id="32821" name="직선 연결선 74"/>
          <p:cNvCxnSpPr>
            <a:cxnSpLocks noChangeShapeType="1"/>
          </p:cNvCxnSpPr>
          <p:nvPr/>
        </p:nvCxnSpPr>
        <p:spPr bwMode="auto">
          <a:xfrm>
            <a:off x="4176713" y="5100638"/>
            <a:ext cx="1879600" cy="1587"/>
          </a:xfrm>
          <a:prstGeom prst="line">
            <a:avLst/>
          </a:prstGeom>
          <a:noFill/>
          <a:ln w="9525" algn="ctr">
            <a:solidFill>
              <a:schemeClr val="tx1"/>
            </a:solidFill>
            <a:prstDash val="sysDot"/>
            <a:round/>
            <a:headEnd/>
            <a:tailEnd/>
          </a:ln>
        </p:spPr>
      </p:cxnSp>
      <p:cxnSp>
        <p:nvCxnSpPr>
          <p:cNvPr id="32822" name="직선 연결선 75"/>
          <p:cNvCxnSpPr>
            <a:cxnSpLocks noChangeShapeType="1"/>
          </p:cNvCxnSpPr>
          <p:nvPr/>
        </p:nvCxnSpPr>
        <p:spPr bwMode="auto">
          <a:xfrm>
            <a:off x="4176713" y="5297488"/>
            <a:ext cx="1879600" cy="1587"/>
          </a:xfrm>
          <a:prstGeom prst="line">
            <a:avLst/>
          </a:prstGeom>
          <a:noFill/>
          <a:ln w="9525" algn="ctr">
            <a:solidFill>
              <a:schemeClr val="tx1"/>
            </a:solidFill>
            <a:prstDash val="sysDot"/>
            <a:round/>
            <a:headEnd/>
            <a:tailEnd/>
          </a:ln>
        </p:spPr>
      </p:cxnSp>
      <p:cxnSp>
        <p:nvCxnSpPr>
          <p:cNvPr id="32823" name="직선 연결선 76"/>
          <p:cNvCxnSpPr>
            <a:cxnSpLocks noChangeShapeType="1"/>
          </p:cNvCxnSpPr>
          <p:nvPr/>
        </p:nvCxnSpPr>
        <p:spPr bwMode="auto">
          <a:xfrm>
            <a:off x="4176713" y="5495925"/>
            <a:ext cx="1879600" cy="1588"/>
          </a:xfrm>
          <a:prstGeom prst="line">
            <a:avLst/>
          </a:prstGeom>
          <a:noFill/>
          <a:ln w="9525" algn="ctr">
            <a:solidFill>
              <a:schemeClr val="tx1"/>
            </a:solidFill>
            <a:prstDash val="sysDot"/>
            <a:round/>
            <a:headEnd/>
            <a:tailEnd/>
          </a:ln>
        </p:spPr>
      </p:cxnSp>
      <p:cxnSp>
        <p:nvCxnSpPr>
          <p:cNvPr id="32824" name="직선 연결선 77"/>
          <p:cNvCxnSpPr>
            <a:cxnSpLocks noChangeShapeType="1"/>
          </p:cNvCxnSpPr>
          <p:nvPr/>
        </p:nvCxnSpPr>
        <p:spPr bwMode="auto">
          <a:xfrm>
            <a:off x="4470400" y="5678488"/>
            <a:ext cx="1584325" cy="1587"/>
          </a:xfrm>
          <a:prstGeom prst="line">
            <a:avLst/>
          </a:prstGeom>
          <a:noFill/>
          <a:ln w="9525" algn="ctr">
            <a:solidFill>
              <a:schemeClr val="tx1"/>
            </a:solidFill>
            <a:prstDash val="sysDot"/>
            <a:round/>
            <a:headEnd/>
            <a:tailEnd/>
          </a:ln>
        </p:spPr>
      </p:cxnSp>
      <p:cxnSp>
        <p:nvCxnSpPr>
          <p:cNvPr id="32825" name="직선 연결선 79"/>
          <p:cNvCxnSpPr>
            <a:cxnSpLocks noChangeShapeType="1"/>
          </p:cNvCxnSpPr>
          <p:nvPr/>
        </p:nvCxnSpPr>
        <p:spPr bwMode="auto">
          <a:xfrm>
            <a:off x="4213225" y="6105525"/>
            <a:ext cx="1841500" cy="1588"/>
          </a:xfrm>
          <a:prstGeom prst="line">
            <a:avLst/>
          </a:prstGeom>
          <a:noFill/>
          <a:ln w="9525" algn="ctr">
            <a:solidFill>
              <a:schemeClr val="tx1"/>
            </a:solidFill>
            <a:prstDash val="sysDot"/>
            <a:round/>
            <a:headEnd/>
            <a:tailEnd/>
          </a:ln>
        </p:spPr>
      </p:cxnSp>
      <p:cxnSp>
        <p:nvCxnSpPr>
          <p:cNvPr id="32826" name="직선 연결선 78"/>
          <p:cNvCxnSpPr>
            <a:cxnSpLocks noChangeShapeType="1"/>
          </p:cNvCxnSpPr>
          <p:nvPr/>
        </p:nvCxnSpPr>
        <p:spPr bwMode="auto">
          <a:xfrm>
            <a:off x="5500688" y="5892800"/>
            <a:ext cx="554037" cy="0"/>
          </a:xfrm>
          <a:prstGeom prst="line">
            <a:avLst/>
          </a:prstGeom>
          <a:noFill/>
          <a:ln w="9525" algn="ctr">
            <a:solidFill>
              <a:schemeClr val="tx1"/>
            </a:solidFill>
            <a:prstDash val="sysDot"/>
            <a:round/>
            <a:headEnd/>
            <a:tailEnd/>
          </a:ln>
        </p:spPr>
      </p:cxnSp>
      <p:cxnSp>
        <p:nvCxnSpPr>
          <p:cNvPr id="32827" name="직선 연결선 80"/>
          <p:cNvCxnSpPr>
            <a:cxnSpLocks noChangeShapeType="1"/>
          </p:cNvCxnSpPr>
          <p:nvPr/>
        </p:nvCxnSpPr>
        <p:spPr bwMode="auto">
          <a:xfrm>
            <a:off x="4175125" y="6532563"/>
            <a:ext cx="1881188" cy="4762"/>
          </a:xfrm>
          <a:prstGeom prst="line">
            <a:avLst/>
          </a:prstGeom>
          <a:noFill/>
          <a:ln w="9525" algn="ctr">
            <a:solidFill>
              <a:schemeClr val="tx1"/>
            </a:solidFill>
            <a:prstDash val="sysDot"/>
            <a:round/>
            <a:headEnd/>
            <a:tailEnd/>
          </a:ln>
        </p:spPr>
      </p:cxnSp>
      <p:cxnSp>
        <p:nvCxnSpPr>
          <p:cNvPr id="32828" name="직선 연결선 81"/>
          <p:cNvCxnSpPr>
            <a:cxnSpLocks noChangeShapeType="1"/>
          </p:cNvCxnSpPr>
          <p:nvPr/>
        </p:nvCxnSpPr>
        <p:spPr bwMode="auto">
          <a:xfrm>
            <a:off x="4176713" y="7831138"/>
            <a:ext cx="1879600" cy="1587"/>
          </a:xfrm>
          <a:prstGeom prst="line">
            <a:avLst/>
          </a:prstGeom>
          <a:noFill/>
          <a:ln w="9525" algn="ctr">
            <a:solidFill>
              <a:schemeClr val="tx1"/>
            </a:solidFill>
            <a:prstDash val="sysDot"/>
            <a:round/>
            <a:headEnd/>
            <a:tailEnd/>
          </a:ln>
        </p:spPr>
      </p:cxnSp>
      <p:cxnSp>
        <p:nvCxnSpPr>
          <p:cNvPr id="32829" name="직선 연결선 82"/>
          <p:cNvCxnSpPr>
            <a:cxnSpLocks noChangeShapeType="1"/>
          </p:cNvCxnSpPr>
          <p:nvPr/>
        </p:nvCxnSpPr>
        <p:spPr bwMode="auto">
          <a:xfrm>
            <a:off x="4176713" y="6781800"/>
            <a:ext cx="1879600" cy="1588"/>
          </a:xfrm>
          <a:prstGeom prst="line">
            <a:avLst/>
          </a:prstGeom>
          <a:noFill/>
          <a:ln w="9525" algn="ctr">
            <a:solidFill>
              <a:schemeClr val="tx1"/>
            </a:solidFill>
            <a:prstDash val="sysDot"/>
            <a:round/>
            <a:headEnd/>
            <a:tailEnd/>
          </a:ln>
        </p:spPr>
      </p:cxnSp>
      <p:cxnSp>
        <p:nvCxnSpPr>
          <p:cNvPr id="32830" name="직선 연결선 83"/>
          <p:cNvCxnSpPr>
            <a:cxnSpLocks noChangeShapeType="1"/>
          </p:cNvCxnSpPr>
          <p:nvPr/>
        </p:nvCxnSpPr>
        <p:spPr bwMode="auto">
          <a:xfrm>
            <a:off x="4176713" y="6980238"/>
            <a:ext cx="1879600" cy="1587"/>
          </a:xfrm>
          <a:prstGeom prst="line">
            <a:avLst/>
          </a:prstGeom>
          <a:noFill/>
          <a:ln w="9525" algn="ctr">
            <a:solidFill>
              <a:schemeClr val="tx1"/>
            </a:solidFill>
            <a:prstDash val="sysDot"/>
            <a:round/>
            <a:headEnd/>
            <a:tailEnd/>
          </a:ln>
        </p:spPr>
      </p:cxnSp>
      <p:cxnSp>
        <p:nvCxnSpPr>
          <p:cNvPr id="32831" name="직선 연결선 84"/>
          <p:cNvCxnSpPr>
            <a:cxnSpLocks noChangeShapeType="1"/>
          </p:cNvCxnSpPr>
          <p:nvPr/>
        </p:nvCxnSpPr>
        <p:spPr bwMode="auto">
          <a:xfrm>
            <a:off x="4176713" y="7199313"/>
            <a:ext cx="1879600" cy="1587"/>
          </a:xfrm>
          <a:prstGeom prst="line">
            <a:avLst/>
          </a:prstGeom>
          <a:noFill/>
          <a:ln w="9525" algn="ctr">
            <a:solidFill>
              <a:schemeClr val="tx1"/>
            </a:solidFill>
            <a:prstDash val="sysDot"/>
            <a:round/>
            <a:headEnd/>
            <a:tailEnd/>
          </a:ln>
        </p:spPr>
      </p:cxnSp>
      <p:cxnSp>
        <p:nvCxnSpPr>
          <p:cNvPr id="32832" name="직선 연결선 85"/>
          <p:cNvCxnSpPr>
            <a:cxnSpLocks noChangeShapeType="1"/>
          </p:cNvCxnSpPr>
          <p:nvPr/>
        </p:nvCxnSpPr>
        <p:spPr bwMode="auto">
          <a:xfrm>
            <a:off x="4175125" y="7615238"/>
            <a:ext cx="1879600" cy="1587"/>
          </a:xfrm>
          <a:prstGeom prst="line">
            <a:avLst/>
          </a:prstGeom>
          <a:noFill/>
          <a:ln w="9525" algn="ctr">
            <a:solidFill>
              <a:schemeClr val="tx1"/>
            </a:solidFill>
            <a:prstDash val="sysDot"/>
            <a:round/>
            <a:headEnd/>
            <a:tailEnd/>
          </a:ln>
        </p:spPr>
      </p:cxnSp>
      <p:cxnSp>
        <p:nvCxnSpPr>
          <p:cNvPr id="32833" name="직선 연결선 86"/>
          <p:cNvCxnSpPr>
            <a:cxnSpLocks noChangeShapeType="1"/>
          </p:cNvCxnSpPr>
          <p:nvPr/>
        </p:nvCxnSpPr>
        <p:spPr bwMode="auto">
          <a:xfrm>
            <a:off x="4176713" y="7400925"/>
            <a:ext cx="1879600" cy="1588"/>
          </a:xfrm>
          <a:prstGeom prst="line">
            <a:avLst/>
          </a:prstGeom>
          <a:noFill/>
          <a:ln w="9525" algn="ctr">
            <a:solidFill>
              <a:schemeClr val="tx1"/>
            </a:solidFill>
            <a:prstDash val="sysDot"/>
            <a:round/>
            <a:headEnd/>
            <a:tailEnd/>
          </a:ln>
        </p:spPr>
      </p:cxnSp>
      <p:cxnSp>
        <p:nvCxnSpPr>
          <p:cNvPr id="32834" name="직선 연결선 87"/>
          <p:cNvCxnSpPr>
            <a:cxnSpLocks noChangeShapeType="1"/>
          </p:cNvCxnSpPr>
          <p:nvPr/>
        </p:nvCxnSpPr>
        <p:spPr bwMode="auto">
          <a:xfrm>
            <a:off x="4176713" y="8047038"/>
            <a:ext cx="1879600" cy="1587"/>
          </a:xfrm>
          <a:prstGeom prst="line">
            <a:avLst/>
          </a:prstGeom>
          <a:noFill/>
          <a:ln w="9525" algn="ctr">
            <a:solidFill>
              <a:schemeClr val="tx1"/>
            </a:solidFill>
            <a:prstDash val="sysDot"/>
            <a:round/>
            <a:headEnd/>
            <a:tailEnd/>
          </a:ln>
        </p:spPr>
      </p:cxnSp>
      <p:cxnSp>
        <p:nvCxnSpPr>
          <p:cNvPr id="32835" name="직선 연결선 88"/>
          <p:cNvCxnSpPr>
            <a:cxnSpLocks noChangeShapeType="1"/>
          </p:cNvCxnSpPr>
          <p:nvPr/>
        </p:nvCxnSpPr>
        <p:spPr bwMode="auto">
          <a:xfrm>
            <a:off x="4176713" y="8264525"/>
            <a:ext cx="1879600" cy="1588"/>
          </a:xfrm>
          <a:prstGeom prst="line">
            <a:avLst/>
          </a:prstGeom>
          <a:noFill/>
          <a:ln w="9525" algn="ctr">
            <a:solidFill>
              <a:schemeClr val="tx1"/>
            </a:solidFill>
            <a:prstDash val="sysDot"/>
            <a:round/>
            <a:headEnd/>
            <a:tailEnd/>
          </a:ln>
        </p:spPr>
      </p:cxnSp>
      <p:cxnSp>
        <p:nvCxnSpPr>
          <p:cNvPr id="32836" name="직선 연결선 89"/>
          <p:cNvCxnSpPr>
            <a:cxnSpLocks noChangeShapeType="1"/>
          </p:cNvCxnSpPr>
          <p:nvPr/>
        </p:nvCxnSpPr>
        <p:spPr bwMode="auto">
          <a:xfrm>
            <a:off x="4941888" y="8480425"/>
            <a:ext cx="1114425" cy="1588"/>
          </a:xfrm>
          <a:prstGeom prst="line">
            <a:avLst/>
          </a:prstGeom>
          <a:noFill/>
          <a:ln w="9525" algn="ctr">
            <a:solidFill>
              <a:schemeClr val="tx1"/>
            </a:solidFill>
            <a:prstDash val="sysDot"/>
            <a:round/>
            <a:headEnd/>
            <a:tailEnd/>
          </a:ln>
        </p:spPr>
      </p:cxn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ext Box 50"/>
          <p:cNvSpPr txBox="1">
            <a:spLocks noChangeArrowheads="1"/>
          </p:cNvSpPr>
          <p:nvPr/>
        </p:nvSpPr>
        <p:spPr bwMode="auto">
          <a:xfrm>
            <a:off x="828675" y="1076325"/>
            <a:ext cx="3040063" cy="390525"/>
          </a:xfrm>
          <a:prstGeom prst="rect">
            <a:avLst/>
          </a:prstGeom>
          <a:noFill/>
          <a:ln w="9525">
            <a:noFill/>
            <a:miter lim="800000"/>
            <a:headEnd/>
            <a:tailEnd/>
          </a:ln>
        </p:spPr>
        <p:txBody>
          <a:bodyPr wrap="none">
            <a:spAutoFit/>
          </a:bodyPr>
          <a:lstStyle/>
          <a:p>
            <a:pPr algn="ctr">
              <a:lnSpc>
                <a:spcPct val="140000"/>
              </a:lnSpc>
            </a:pPr>
            <a:r>
              <a:rPr lang="en-US" altLang="ko-KR" sz="1400" b="1"/>
              <a:t>Section 1.  Analysis of  Visitor Trends</a:t>
            </a:r>
            <a:endParaRPr lang="ko-KR" altLang="en-US" sz="1400" b="1"/>
          </a:p>
        </p:txBody>
      </p:sp>
      <p:sp>
        <p:nvSpPr>
          <p:cNvPr id="80898" name="Rectangle 52"/>
          <p:cNvSpPr>
            <a:spLocks noChangeArrowheads="1"/>
          </p:cNvSpPr>
          <p:nvPr/>
        </p:nvSpPr>
        <p:spPr bwMode="auto">
          <a:xfrm>
            <a:off x="1122363" y="1479550"/>
            <a:ext cx="5334000" cy="304800"/>
          </a:xfrm>
          <a:prstGeom prst="rect">
            <a:avLst/>
          </a:prstGeom>
          <a:noFill/>
          <a:ln w="9525">
            <a:noFill/>
            <a:miter lim="800000"/>
            <a:headEnd/>
            <a:tailEnd/>
          </a:ln>
        </p:spPr>
        <p:txBody>
          <a:bodyPr wrap="none" anchor="ctr"/>
          <a:lstStyle/>
          <a:p>
            <a:pPr algn="dist">
              <a:lnSpc>
                <a:spcPct val="140000"/>
              </a:lnSpc>
            </a:pPr>
            <a:r>
              <a:rPr lang="en-US" altLang="ko-KR" sz="1200" b="1"/>
              <a:t>1. Daily Trend of Visitors</a:t>
            </a:r>
            <a:endParaRPr lang="ko-KR" altLang="en-US" sz="1200" b="1"/>
          </a:p>
        </p:txBody>
      </p:sp>
      <p:sp>
        <p:nvSpPr>
          <p:cNvPr id="80899" name="직사각형 38"/>
          <p:cNvSpPr>
            <a:spLocks noChangeArrowheads="1"/>
          </p:cNvSpPr>
          <p:nvPr/>
        </p:nvSpPr>
        <p:spPr bwMode="auto">
          <a:xfrm>
            <a:off x="1120775" y="1858963"/>
            <a:ext cx="4808538" cy="304800"/>
          </a:xfrm>
          <a:prstGeom prst="rect">
            <a:avLst/>
          </a:prstGeom>
          <a:noFill/>
          <a:ln w="9525">
            <a:noFill/>
            <a:miter lim="800000"/>
            <a:headEnd/>
            <a:tailEnd/>
          </a:ln>
        </p:spPr>
        <p:txBody>
          <a:bodyPr>
            <a:spAutoFit/>
          </a:bodyPr>
          <a:lstStyle/>
          <a:p>
            <a:pPr marL="85725" indent="-85725" algn="just">
              <a:lnSpc>
                <a:spcPct val="140000"/>
              </a:lnSpc>
            </a:pPr>
            <a:r>
              <a:rPr lang="en-US" altLang="ko-KR"/>
              <a:t>[Diagram</a:t>
            </a:r>
            <a:r>
              <a:rPr lang="ko-KR" altLang="en-US"/>
              <a:t> </a:t>
            </a:r>
            <a:r>
              <a:rPr lang="en-US" altLang="ko-KR"/>
              <a:t>3-1-1]</a:t>
            </a:r>
            <a:r>
              <a:rPr lang="ko-KR" altLang="en-US"/>
              <a:t> </a:t>
            </a:r>
            <a:r>
              <a:rPr lang="en-US" altLang="ko-KR"/>
              <a:t>Daily Trend of Visitors to the 2009 Korea Floritopia</a:t>
            </a:r>
            <a:endParaRPr lang="ko-KR" altLang="en-US"/>
          </a:p>
        </p:txBody>
      </p:sp>
      <p:sp>
        <p:nvSpPr>
          <p:cNvPr id="80900" name="슬라이드 번호 개체 틀 27"/>
          <p:cNvSpPr>
            <a:spLocks noGrp="1"/>
          </p:cNvSpPr>
          <p:nvPr>
            <p:ph type="sldNum" sz="quarter" idx="12"/>
          </p:nvPr>
        </p:nvSpPr>
        <p:spPr>
          <a:noFill/>
        </p:spPr>
        <p:txBody>
          <a:bodyPr/>
          <a:lstStyle/>
          <a:p>
            <a:r>
              <a:rPr lang="en-US" altLang="ko-KR" smtClean="0"/>
              <a:t>45</a:t>
            </a:r>
          </a:p>
        </p:txBody>
      </p:sp>
      <p:sp>
        <p:nvSpPr>
          <p:cNvPr id="80901" name="TextBox 6"/>
          <p:cNvSpPr txBox="1">
            <a:spLocks noChangeArrowheads="1"/>
          </p:cNvSpPr>
          <p:nvPr/>
        </p:nvSpPr>
        <p:spPr bwMode="auto">
          <a:xfrm>
            <a:off x="3786188" y="3063875"/>
            <a:ext cx="723900" cy="265113"/>
          </a:xfrm>
          <a:prstGeom prst="rect">
            <a:avLst/>
          </a:prstGeom>
          <a:noFill/>
          <a:ln w="9525">
            <a:noFill/>
            <a:miter lim="800000"/>
            <a:headEnd/>
            <a:tailEnd/>
          </a:ln>
        </p:spPr>
        <p:txBody>
          <a:bodyPr>
            <a:spAutoFit/>
          </a:bodyPr>
          <a:lstStyle/>
          <a:p>
            <a:pPr algn="ctr">
              <a:lnSpc>
                <a:spcPct val="140000"/>
              </a:lnSpc>
            </a:pPr>
            <a:r>
              <a:rPr lang="en-US" altLang="ko-KR" sz="800"/>
              <a:t>102,151</a:t>
            </a:r>
            <a:endParaRPr lang="ko-KR" altLang="en-US" sz="800"/>
          </a:p>
        </p:txBody>
      </p:sp>
      <p:sp>
        <p:nvSpPr>
          <p:cNvPr id="80902" name="TextBox 7"/>
          <p:cNvSpPr txBox="1">
            <a:spLocks noChangeArrowheads="1"/>
          </p:cNvSpPr>
          <p:nvPr/>
        </p:nvSpPr>
        <p:spPr bwMode="auto">
          <a:xfrm>
            <a:off x="5073650" y="3582988"/>
            <a:ext cx="642938" cy="265112"/>
          </a:xfrm>
          <a:prstGeom prst="rect">
            <a:avLst/>
          </a:prstGeom>
          <a:noFill/>
          <a:ln w="9525">
            <a:noFill/>
            <a:miter lim="800000"/>
            <a:headEnd/>
            <a:tailEnd/>
          </a:ln>
        </p:spPr>
        <p:txBody>
          <a:bodyPr>
            <a:spAutoFit/>
          </a:bodyPr>
          <a:lstStyle/>
          <a:p>
            <a:pPr algn="ctr">
              <a:lnSpc>
                <a:spcPct val="140000"/>
              </a:lnSpc>
            </a:pPr>
            <a:r>
              <a:rPr lang="en-US" altLang="ko-KR" sz="800"/>
              <a:t>81,912</a:t>
            </a:r>
            <a:endParaRPr lang="ko-KR" altLang="en-US" sz="800"/>
          </a:p>
        </p:txBody>
      </p:sp>
      <p:grpSp>
        <p:nvGrpSpPr>
          <p:cNvPr id="80903" name="그룹 32"/>
          <p:cNvGrpSpPr>
            <a:grpSpLocks/>
          </p:cNvGrpSpPr>
          <p:nvPr/>
        </p:nvGrpSpPr>
        <p:grpSpPr bwMode="auto">
          <a:xfrm>
            <a:off x="3178175" y="2147888"/>
            <a:ext cx="1406525" cy="3648075"/>
            <a:chOff x="3143250" y="1687491"/>
            <a:chExt cx="1406525" cy="4611686"/>
          </a:xfrm>
        </p:grpSpPr>
        <p:cxnSp>
          <p:nvCxnSpPr>
            <p:cNvPr id="80993" name="직선 연결선 46"/>
            <p:cNvCxnSpPr>
              <a:cxnSpLocks noChangeShapeType="1"/>
            </p:cNvCxnSpPr>
            <p:nvPr/>
          </p:nvCxnSpPr>
          <p:spPr bwMode="auto">
            <a:xfrm rot="5400000" flipH="1" flipV="1">
              <a:off x="846137" y="4002065"/>
              <a:ext cx="4594225" cy="0"/>
            </a:xfrm>
            <a:prstGeom prst="line">
              <a:avLst/>
            </a:prstGeom>
            <a:noFill/>
            <a:ln w="9525" algn="ctr">
              <a:solidFill>
                <a:schemeClr val="tx1"/>
              </a:solidFill>
              <a:prstDash val="sysDot"/>
              <a:round/>
              <a:headEnd/>
              <a:tailEnd/>
            </a:ln>
          </p:spPr>
        </p:cxnSp>
        <p:cxnSp>
          <p:nvCxnSpPr>
            <p:cNvPr id="80994" name="직선 연결선 47"/>
            <p:cNvCxnSpPr>
              <a:cxnSpLocks noChangeShapeType="1"/>
            </p:cNvCxnSpPr>
            <p:nvPr/>
          </p:nvCxnSpPr>
          <p:spPr bwMode="auto">
            <a:xfrm rot="5400000" flipH="1" flipV="1">
              <a:off x="2251076" y="3984603"/>
              <a:ext cx="4595812" cy="1587"/>
            </a:xfrm>
            <a:prstGeom prst="line">
              <a:avLst/>
            </a:prstGeom>
            <a:noFill/>
            <a:ln w="9525" algn="ctr">
              <a:solidFill>
                <a:schemeClr val="tx1"/>
              </a:solidFill>
              <a:prstDash val="sysDot"/>
              <a:round/>
              <a:headEnd/>
              <a:tailEnd/>
            </a:ln>
          </p:spPr>
        </p:cxnSp>
      </p:grpSp>
      <p:cxnSp>
        <p:nvCxnSpPr>
          <p:cNvPr id="80904" name="직선 화살표 연결선 33"/>
          <p:cNvCxnSpPr>
            <a:cxnSpLocks noChangeShapeType="1"/>
          </p:cNvCxnSpPr>
          <p:nvPr/>
        </p:nvCxnSpPr>
        <p:spPr bwMode="auto">
          <a:xfrm>
            <a:off x="1736725" y="2454275"/>
            <a:ext cx="1428750" cy="0"/>
          </a:xfrm>
          <a:prstGeom prst="straightConnector1">
            <a:avLst/>
          </a:prstGeom>
          <a:noFill/>
          <a:ln w="9525" algn="ctr">
            <a:solidFill>
              <a:schemeClr val="tx1"/>
            </a:solidFill>
            <a:round/>
            <a:headEnd type="stealth" w="med" len="med"/>
            <a:tailEnd type="stealth" w="med" len="med"/>
          </a:ln>
        </p:spPr>
      </p:cxnSp>
      <p:cxnSp>
        <p:nvCxnSpPr>
          <p:cNvPr id="80905" name="직선 화살표 연결선 34"/>
          <p:cNvCxnSpPr>
            <a:cxnSpLocks noChangeShapeType="1"/>
          </p:cNvCxnSpPr>
          <p:nvPr/>
        </p:nvCxnSpPr>
        <p:spPr bwMode="auto">
          <a:xfrm>
            <a:off x="3152775" y="2451100"/>
            <a:ext cx="1428750" cy="1588"/>
          </a:xfrm>
          <a:prstGeom prst="straightConnector1">
            <a:avLst/>
          </a:prstGeom>
          <a:noFill/>
          <a:ln w="9525" algn="ctr">
            <a:solidFill>
              <a:schemeClr val="tx1"/>
            </a:solidFill>
            <a:round/>
            <a:headEnd type="stealth" w="med" len="med"/>
            <a:tailEnd type="stealth" w="med" len="med"/>
          </a:ln>
        </p:spPr>
      </p:cxnSp>
      <p:cxnSp>
        <p:nvCxnSpPr>
          <p:cNvPr id="80906" name="직선 화살표 연결선 35"/>
          <p:cNvCxnSpPr>
            <a:cxnSpLocks noChangeShapeType="1"/>
          </p:cNvCxnSpPr>
          <p:nvPr/>
        </p:nvCxnSpPr>
        <p:spPr bwMode="auto">
          <a:xfrm>
            <a:off x="4572000" y="2454275"/>
            <a:ext cx="1428750" cy="0"/>
          </a:xfrm>
          <a:prstGeom prst="straightConnector1">
            <a:avLst/>
          </a:prstGeom>
          <a:noFill/>
          <a:ln w="9525" algn="ctr">
            <a:solidFill>
              <a:schemeClr val="tx1"/>
            </a:solidFill>
            <a:round/>
            <a:headEnd type="stealth" w="med" len="med"/>
            <a:tailEnd type="stealth" w="med" len="med"/>
          </a:ln>
        </p:spPr>
      </p:cxnSp>
      <p:sp>
        <p:nvSpPr>
          <p:cNvPr id="80907" name="TextBox 20"/>
          <p:cNvSpPr txBox="1">
            <a:spLocks noChangeArrowheads="1"/>
          </p:cNvSpPr>
          <p:nvPr/>
        </p:nvSpPr>
        <p:spPr bwMode="auto">
          <a:xfrm>
            <a:off x="2143125" y="2127250"/>
            <a:ext cx="785813" cy="263525"/>
          </a:xfrm>
          <a:prstGeom prst="rect">
            <a:avLst/>
          </a:prstGeom>
          <a:noFill/>
          <a:ln w="9525">
            <a:noFill/>
            <a:miter lim="800000"/>
            <a:headEnd/>
            <a:tailEnd/>
          </a:ln>
        </p:spPr>
        <p:txBody>
          <a:bodyPr>
            <a:spAutoFit/>
          </a:bodyPr>
          <a:lstStyle/>
          <a:p>
            <a:pPr algn="ctr">
              <a:lnSpc>
                <a:spcPct val="140000"/>
              </a:lnSpc>
            </a:pPr>
            <a:r>
              <a:rPr lang="en-US" altLang="ko-KR" sz="800"/>
              <a:t>Early Stages</a:t>
            </a:r>
            <a:endParaRPr lang="ko-KR" altLang="en-US" sz="800"/>
          </a:p>
        </p:txBody>
      </p:sp>
      <p:sp>
        <p:nvSpPr>
          <p:cNvPr id="80908" name="TextBox 21"/>
          <p:cNvSpPr txBox="1">
            <a:spLocks noChangeArrowheads="1"/>
          </p:cNvSpPr>
          <p:nvPr/>
        </p:nvSpPr>
        <p:spPr bwMode="auto">
          <a:xfrm>
            <a:off x="3429000" y="2117725"/>
            <a:ext cx="728663" cy="265113"/>
          </a:xfrm>
          <a:prstGeom prst="rect">
            <a:avLst/>
          </a:prstGeom>
          <a:noFill/>
          <a:ln w="9525">
            <a:noFill/>
            <a:miter lim="800000"/>
            <a:headEnd/>
            <a:tailEnd/>
          </a:ln>
        </p:spPr>
        <p:txBody>
          <a:bodyPr>
            <a:spAutoFit/>
          </a:bodyPr>
          <a:lstStyle/>
          <a:p>
            <a:pPr algn="ctr">
              <a:lnSpc>
                <a:spcPct val="140000"/>
              </a:lnSpc>
            </a:pPr>
            <a:r>
              <a:rPr lang="en-US" altLang="ko-KR" sz="800"/>
              <a:t>Mid-Stage</a:t>
            </a:r>
            <a:endParaRPr lang="ko-KR" altLang="en-US" sz="800"/>
          </a:p>
        </p:txBody>
      </p:sp>
      <p:sp>
        <p:nvSpPr>
          <p:cNvPr id="80909" name="TextBox 22"/>
          <p:cNvSpPr txBox="1">
            <a:spLocks noChangeArrowheads="1"/>
          </p:cNvSpPr>
          <p:nvPr/>
        </p:nvSpPr>
        <p:spPr bwMode="auto">
          <a:xfrm>
            <a:off x="4857750" y="2111375"/>
            <a:ext cx="720725" cy="265113"/>
          </a:xfrm>
          <a:prstGeom prst="rect">
            <a:avLst/>
          </a:prstGeom>
          <a:noFill/>
          <a:ln w="9525">
            <a:noFill/>
            <a:miter lim="800000"/>
            <a:headEnd/>
            <a:tailEnd/>
          </a:ln>
        </p:spPr>
        <p:txBody>
          <a:bodyPr>
            <a:spAutoFit/>
          </a:bodyPr>
          <a:lstStyle/>
          <a:p>
            <a:pPr algn="ctr">
              <a:lnSpc>
                <a:spcPct val="140000"/>
              </a:lnSpc>
            </a:pPr>
            <a:r>
              <a:rPr lang="en-US" altLang="ko-KR" sz="800"/>
              <a:t>Final Stages</a:t>
            </a:r>
            <a:endParaRPr lang="ko-KR" altLang="en-US" sz="800"/>
          </a:p>
        </p:txBody>
      </p:sp>
      <p:sp>
        <p:nvSpPr>
          <p:cNvPr id="80910" name="타원 39"/>
          <p:cNvSpPr>
            <a:spLocks noChangeArrowheads="1"/>
          </p:cNvSpPr>
          <p:nvPr/>
        </p:nvSpPr>
        <p:spPr bwMode="auto">
          <a:xfrm>
            <a:off x="3787775" y="2932113"/>
            <a:ext cx="714375" cy="592137"/>
          </a:xfrm>
          <a:prstGeom prst="ellipse">
            <a:avLst/>
          </a:prstGeom>
          <a:noFill/>
          <a:ln w="15875" algn="ctr">
            <a:solidFill>
              <a:srgbClr val="FF0000"/>
            </a:solidFill>
            <a:prstDash val="sysDot"/>
            <a:round/>
            <a:headEnd/>
            <a:tailEnd/>
          </a:ln>
        </p:spPr>
        <p:txBody>
          <a:bodyPr lIns="0" tIns="0" rIns="0" bIns="0"/>
          <a:lstStyle/>
          <a:p>
            <a:pPr algn="ctr">
              <a:lnSpc>
                <a:spcPct val="140000"/>
              </a:lnSpc>
            </a:pPr>
            <a:endParaRPr lang="ko-KR" altLang="en-US" sz="800"/>
          </a:p>
        </p:txBody>
      </p:sp>
      <p:sp>
        <p:nvSpPr>
          <p:cNvPr id="80911" name="타원 40"/>
          <p:cNvSpPr>
            <a:spLocks noChangeArrowheads="1"/>
          </p:cNvSpPr>
          <p:nvPr/>
        </p:nvSpPr>
        <p:spPr bwMode="auto">
          <a:xfrm>
            <a:off x="5056188" y="3433763"/>
            <a:ext cx="714375" cy="592137"/>
          </a:xfrm>
          <a:prstGeom prst="ellipse">
            <a:avLst/>
          </a:prstGeom>
          <a:noFill/>
          <a:ln w="15875" algn="ctr">
            <a:solidFill>
              <a:srgbClr val="FF0000"/>
            </a:solidFill>
            <a:prstDash val="sysDot"/>
            <a:round/>
            <a:headEnd/>
            <a:tailEnd/>
          </a:ln>
        </p:spPr>
        <p:txBody>
          <a:bodyPr lIns="0" tIns="0" rIns="0" bIns="0"/>
          <a:lstStyle/>
          <a:p>
            <a:pPr algn="ctr">
              <a:lnSpc>
                <a:spcPct val="140000"/>
              </a:lnSpc>
            </a:pPr>
            <a:endParaRPr lang="ko-KR" altLang="en-US" sz="800"/>
          </a:p>
        </p:txBody>
      </p:sp>
      <p:sp>
        <p:nvSpPr>
          <p:cNvPr id="80912" name="TextBox 26"/>
          <p:cNvSpPr txBox="1">
            <a:spLocks noChangeArrowheads="1"/>
          </p:cNvSpPr>
          <p:nvPr/>
        </p:nvSpPr>
        <p:spPr bwMode="auto">
          <a:xfrm>
            <a:off x="1093788" y="2128838"/>
            <a:ext cx="714375" cy="265112"/>
          </a:xfrm>
          <a:prstGeom prst="rect">
            <a:avLst/>
          </a:prstGeom>
          <a:noFill/>
          <a:ln w="9525">
            <a:noFill/>
            <a:miter lim="800000"/>
            <a:headEnd/>
            <a:tailEnd/>
          </a:ln>
        </p:spPr>
        <p:txBody>
          <a:bodyPr>
            <a:spAutoFit/>
          </a:bodyPr>
          <a:lstStyle/>
          <a:p>
            <a:pPr algn="ctr">
              <a:lnSpc>
                <a:spcPct val="140000"/>
              </a:lnSpc>
            </a:pPr>
            <a:r>
              <a:rPr lang="en-US" altLang="ko-KR" sz="800"/>
              <a:t>Unit: Person</a:t>
            </a:r>
            <a:endParaRPr lang="ko-KR" altLang="en-US" sz="800"/>
          </a:p>
        </p:txBody>
      </p:sp>
      <p:graphicFrame>
        <p:nvGraphicFramePr>
          <p:cNvPr id="43" name="차트 42"/>
          <p:cNvGraphicFramePr/>
          <p:nvPr/>
        </p:nvGraphicFramePr>
        <p:xfrm>
          <a:off x="1094550" y="2382206"/>
          <a:ext cx="4857513" cy="4075429"/>
        </p:xfrm>
        <a:graphic>
          <a:graphicData uri="http://schemas.openxmlformats.org/drawingml/2006/chart">
            <c:chart xmlns:c="http://schemas.openxmlformats.org/drawingml/2006/chart" xmlns:r="http://schemas.openxmlformats.org/officeDocument/2006/relationships" r:id="rId2"/>
          </a:graphicData>
        </a:graphic>
      </p:graphicFrame>
      <p:sp>
        <p:nvSpPr>
          <p:cNvPr id="80914" name="TextBox 5"/>
          <p:cNvSpPr txBox="1">
            <a:spLocks noChangeArrowheads="1"/>
          </p:cNvSpPr>
          <p:nvPr/>
        </p:nvSpPr>
        <p:spPr bwMode="auto">
          <a:xfrm>
            <a:off x="1770063" y="2659063"/>
            <a:ext cx="746125" cy="265112"/>
          </a:xfrm>
          <a:prstGeom prst="rect">
            <a:avLst/>
          </a:prstGeom>
          <a:solidFill>
            <a:schemeClr val="bg1"/>
          </a:solidFill>
          <a:ln w="9525">
            <a:noFill/>
            <a:miter lim="800000"/>
            <a:headEnd/>
            <a:tailEnd/>
          </a:ln>
        </p:spPr>
        <p:txBody>
          <a:bodyPr>
            <a:spAutoFit/>
          </a:bodyPr>
          <a:lstStyle/>
          <a:p>
            <a:pPr algn="ctr">
              <a:lnSpc>
                <a:spcPct val="140000"/>
              </a:lnSpc>
            </a:pPr>
            <a:r>
              <a:rPr lang="en-US" altLang="ko-KR" sz="800"/>
              <a:t>115,012</a:t>
            </a:r>
            <a:endParaRPr lang="ko-KR" altLang="en-US" sz="800"/>
          </a:p>
        </p:txBody>
      </p:sp>
      <p:sp>
        <p:nvSpPr>
          <p:cNvPr id="80915" name="타원 44"/>
          <p:cNvSpPr>
            <a:spLocks noChangeArrowheads="1"/>
          </p:cNvSpPr>
          <p:nvPr/>
        </p:nvSpPr>
        <p:spPr bwMode="auto">
          <a:xfrm>
            <a:off x="1779588" y="2687638"/>
            <a:ext cx="714375" cy="593725"/>
          </a:xfrm>
          <a:prstGeom prst="ellipse">
            <a:avLst/>
          </a:prstGeom>
          <a:noFill/>
          <a:ln w="15875" algn="ctr">
            <a:solidFill>
              <a:srgbClr val="FF0000"/>
            </a:solidFill>
            <a:prstDash val="sysDot"/>
            <a:round/>
            <a:headEnd/>
            <a:tailEnd/>
          </a:ln>
        </p:spPr>
        <p:txBody>
          <a:bodyPr lIns="0" tIns="0" rIns="0" bIns="0"/>
          <a:lstStyle/>
          <a:p>
            <a:pPr algn="ctr">
              <a:lnSpc>
                <a:spcPct val="140000"/>
              </a:lnSpc>
            </a:pPr>
            <a:endParaRPr lang="ko-KR" altLang="en-US" sz="800"/>
          </a:p>
        </p:txBody>
      </p:sp>
      <p:sp>
        <p:nvSpPr>
          <p:cNvPr id="46" name="직사각형 45"/>
          <p:cNvSpPr/>
          <p:nvPr/>
        </p:nvSpPr>
        <p:spPr>
          <a:xfrm>
            <a:off x="1127125" y="2149475"/>
            <a:ext cx="4824413" cy="430847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800">
              <a:solidFill>
                <a:srgbClr val="FFFFFF"/>
              </a:solidFill>
              <a:latin typeface="Times New Roman" pitchFamily="18" charset="0"/>
              <a:cs typeface="Times New Roman" pitchFamily="18" charset="0"/>
            </a:endParaRPr>
          </a:p>
        </p:txBody>
      </p:sp>
      <p:sp>
        <p:nvSpPr>
          <p:cNvPr id="80917" name="Rectangle 19"/>
          <p:cNvSpPr>
            <a:spLocks noChangeArrowheads="1"/>
          </p:cNvSpPr>
          <p:nvPr/>
        </p:nvSpPr>
        <p:spPr bwMode="auto">
          <a:xfrm>
            <a:off x="1130300" y="6637338"/>
            <a:ext cx="4819650" cy="547687"/>
          </a:xfrm>
          <a:prstGeom prst="rect">
            <a:avLst/>
          </a:prstGeom>
          <a:noFill/>
          <a:ln w="9525">
            <a:noFill/>
            <a:miter lim="800000"/>
            <a:headEnd/>
            <a:tailEnd/>
          </a:ln>
        </p:spPr>
        <p:txBody>
          <a:bodyPr lIns="0" tIns="0" rIns="0" bIns="0">
            <a:spAutoFit/>
          </a:bodyPr>
          <a:lstStyle/>
          <a:p>
            <a:pPr marL="85725" indent="-85725" algn="just">
              <a:lnSpc>
                <a:spcPct val="120000"/>
              </a:lnSpc>
              <a:buFont typeface="Arial" charset="0"/>
              <a:buChar char="•"/>
            </a:pPr>
            <a:r>
              <a:rPr lang="en-US" altLang="ko-KR"/>
              <a:t>The total number of visitors to the 2009 Korea Floritopia was reported to be 1.98 million people, exceeding the originally intended number of 1.1 million, contributing to the success of the 2009 Korea Floritopia.</a:t>
            </a:r>
          </a:p>
        </p:txBody>
      </p:sp>
      <p:graphicFrame>
        <p:nvGraphicFramePr>
          <p:cNvPr id="58508" name="Group 140"/>
          <p:cNvGraphicFramePr>
            <a:graphicFrameLocks noGrp="1"/>
          </p:cNvGraphicFramePr>
          <p:nvPr/>
        </p:nvGraphicFramePr>
        <p:xfrm>
          <a:off x="1109663" y="8412163"/>
          <a:ext cx="4818062" cy="644525"/>
        </p:xfrm>
        <a:graphic>
          <a:graphicData uri="http://schemas.openxmlformats.org/drawingml/2006/table">
            <a:tbl>
              <a:tblPr/>
              <a:tblGrid>
                <a:gridCol w="919162"/>
                <a:gridCol w="1073150"/>
                <a:gridCol w="1049338"/>
                <a:gridCol w="1011237"/>
                <a:gridCol w="765175"/>
              </a:tblGrid>
              <a:tr h="214313">
                <a:tc rowSpan="2">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Total </a:t>
                      </a:r>
                    </a:p>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(No. of People)</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BFBFBF"/>
                    </a:solidFill>
                  </a:tcPr>
                </a:tc>
                <a:tc gridSpan="3">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Domestic Visitors</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BFBFBF"/>
                    </a:solidFill>
                  </a:tcPr>
                </a:tc>
                <a:tc hMerge="1">
                  <a:txBody>
                    <a:bodyPr/>
                    <a:lstStyle/>
                    <a:p>
                      <a:pPr latinLnBrk="1"/>
                      <a:endParaRPr lang="ko-KR" altLang="en-US"/>
                    </a:p>
                  </a:txBody>
                  <a:tcPr/>
                </a:tc>
                <a:tc hMerge="1">
                  <a:txBody>
                    <a:bodyPr/>
                    <a:lstStyle/>
                    <a:p>
                      <a:pPr latinLnBrk="1"/>
                      <a:endParaRPr lang="ko-KR" altLang="en-US"/>
                    </a:p>
                  </a:txBody>
                  <a:tcPr/>
                </a:tc>
                <a:tc rowSpan="2">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Foreigners</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BFBFBF"/>
                    </a:solidFill>
                  </a:tcPr>
                </a:tc>
              </a:tr>
              <a:tr h="207963">
                <a:tc vMerge="1">
                  <a:txBody>
                    <a:bodyPr/>
                    <a:lstStyle/>
                    <a:p>
                      <a:pPr latinLnBrk="1"/>
                      <a:endParaRPr lang="ko-KR" altLang="en-US"/>
                    </a:p>
                  </a:txBody>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Total</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General</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Free Admissions</a:t>
                      </a:r>
                      <a:endParaRPr kumimoji="1"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BFBFBF"/>
                    </a:solidFill>
                  </a:tcPr>
                </a:tc>
                <a:tc vMerge="1">
                  <a:txBody>
                    <a:bodyPr/>
                    <a:lstStyle/>
                    <a:p>
                      <a:pPr latinLnBrk="1"/>
                      <a:endParaRPr lang="ko-KR" altLang="en-US"/>
                    </a:p>
                  </a:txBody>
                  <a:tcPr/>
                </a:tc>
              </a:tr>
              <a:tr h="222250">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1,982,538</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1,939,105</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1,697,028</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242,077</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Times New Roman" pitchFamily="18" charset="0"/>
                          <a:ea typeface="HY헤드라인M" pitchFamily="18" charset="-127"/>
                        </a:rPr>
                        <a:t>43,433</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0940" name="직사각형 25"/>
          <p:cNvSpPr>
            <a:spLocks noChangeArrowheads="1"/>
          </p:cNvSpPr>
          <p:nvPr/>
        </p:nvSpPr>
        <p:spPr bwMode="auto">
          <a:xfrm>
            <a:off x="1141413" y="7312025"/>
            <a:ext cx="4824412" cy="304800"/>
          </a:xfrm>
          <a:prstGeom prst="rect">
            <a:avLst/>
          </a:prstGeom>
          <a:noFill/>
          <a:ln w="9525">
            <a:noFill/>
            <a:miter lim="800000"/>
            <a:headEnd/>
            <a:tailEnd/>
          </a:ln>
        </p:spPr>
        <p:txBody>
          <a:bodyPr lIns="0">
            <a:spAutoFit/>
          </a:bodyPr>
          <a:lstStyle/>
          <a:p>
            <a:pPr>
              <a:lnSpc>
                <a:spcPct val="140000"/>
              </a:lnSpc>
            </a:pPr>
            <a:r>
              <a:rPr lang="en-US" altLang="ko-KR"/>
              <a:t>[Table</a:t>
            </a:r>
            <a:r>
              <a:rPr lang="ko-KR" altLang="en-US"/>
              <a:t> </a:t>
            </a:r>
            <a:r>
              <a:rPr lang="en-US" altLang="ko-KR"/>
              <a:t>3-1-1]</a:t>
            </a:r>
            <a:r>
              <a:rPr lang="ko-KR" altLang="en-US"/>
              <a:t> </a:t>
            </a:r>
            <a:r>
              <a:rPr lang="en-US" altLang="ko-KR"/>
              <a:t>Number of Visitors to the 2009 Korea Floritopia</a:t>
            </a:r>
            <a:r>
              <a:rPr lang="ko-KR" altLang="en-US"/>
              <a:t> </a:t>
            </a:r>
            <a:endParaRPr lang="en-US" altLang="ko-KR"/>
          </a:p>
        </p:txBody>
      </p:sp>
      <p:graphicFrame>
        <p:nvGraphicFramePr>
          <p:cNvPr id="58534" name="Group 166"/>
          <p:cNvGraphicFramePr>
            <a:graphicFrameLocks noGrp="1"/>
          </p:cNvGraphicFramePr>
          <p:nvPr/>
        </p:nvGraphicFramePr>
        <p:xfrm>
          <a:off x="1130300" y="7616825"/>
          <a:ext cx="4806950" cy="442913"/>
        </p:xfrm>
        <a:graphic>
          <a:graphicData uri="http://schemas.openxmlformats.org/drawingml/2006/table">
            <a:tbl>
              <a:tblPr/>
              <a:tblGrid>
                <a:gridCol w="1196975"/>
                <a:gridCol w="1203325"/>
                <a:gridCol w="1203325"/>
                <a:gridCol w="1203325"/>
              </a:tblGrid>
              <a:tr h="222250">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rPr>
                        <a:t>　</a:t>
                      </a: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Classification</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15144" marR="15144" marT="15144" marB="15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No. of Visitors in 2009</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15144" marR="15144" marT="15144" marB="15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Expected No. for 2009</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15144" marR="15144" marT="15144" marB="15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No. of Visitors in 2002</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15144" marR="15144" marT="15144" marB="15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BFBFBF"/>
                    </a:solidFill>
                  </a:tcPr>
                </a:tc>
              </a:tr>
              <a:tr h="220663">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Total No. of Visitors</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15144" marR="15144" marT="15144" marB="15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1.98 Million</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15144" marR="15144" marT="15144" marB="15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1.1 Million</a:t>
                      </a:r>
                      <a:r>
                        <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rPr>
                        <a:t> </a:t>
                      </a:r>
                    </a:p>
                  </a:txBody>
                  <a:tcPr marL="15144" marR="15144" marT="15144" marB="15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1.65 Million</a:t>
                      </a:r>
                      <a:r>
                        <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rPr>
                        <a:t> </a:t>
                      </a:r>
                    </a:p>
                  </a:txBody>
                  <a:tcPr marL="15144" marR="15144" marT="15144" marB="15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0958" name="직사각형 27"/>
          <p:cNvSpPr>
            <a:spLocks noChangeArrowheads="1"/>
          </p:cNvSpPr>
          <p:nvPr/>
        </p:nvSpPr>
        <p:spPr bwMode="auto">
          <a:xfrm>
            <a:off x="1141413" y="8104188"/>
            <a:ext cx="4824412" cy="304800"/>
          </a:xfrm>
          <a:prstGeom prst="rect">
            <a:avLst/>
          </a:prstGeom>
          <a:noFill/>
          <a:ln w="9525">
            <a:noFill/>
            <a:miter lim="800000"/>
            <a:headEnd/>
            <a:tailEnd/>
          </a:ln>
        </p:spPr>
        <p:txBody>
          <a:bodyPr lIns="0">
            <a:spAutoFit/>
          </a:bodyPr>
          <a:lstStyle/>
          <a:p>
            <a:pPr>
              <a:lnSpc>
                <a:spcPct val="140000"/>
              </a:lnSpc>
            </a:pPr>
            <a:r>
              <a:rPr lang="en-US" altLang="ko-KR"/>
              <a:t>[Table</a:t>
            </a:r>
            <a:r>
              <a:rPr lang="ko-KR" altLang="en-US"/>
              <a:t> </a:t>
            </a:r>
            <a:r>
              <a:rPr lang="en-US" altLang="ko-KR"/>
              <a:t>3-1-2]</a:t>
            </a:r>
            <a:r>
              <a:rPr lang="ko-KR" altLang="en-US"/>
              <a:t> </a:t>
            </a:r>
            <a:r>
              <a:rPr lang="en-US" altLang="ko-KR"/>
              <a:t>Number of Foreign Visitors to the 2009 Korea Floritopia</a:t>
            </a:r>
          </a:p>
        </p:txBody>
      </p:sp>
      <p:sp>
        <p:nvSpPr>
          <p:cNvPr id="80959" name="직사각형 30"/>
          <p:cNvSpPr>
            <a:spLocks noChangeArrowheads="1"/>
          </p:cNvSpPr>
          <p:nvPr/>
        </p:nvSpPr>
        <p:spPr bwMode="auto">
          <a:xfrm>
            <a:off x="1703388" y="5761038"/>
            <a:ext cx="287337" cy="265112"/>
          </a:xfrm>
          <a:prstGeom prst="rect">
            <a:avLst/>
          </a:prstGeom>
          <a:noFill/>
          <a:ln w="9525">
            <a:noFill/>
            <a:miter lim="800000"/>
            <a:headEnd/>
            <a:tailEnd/>
          </a:ln>
        </p:spPr>
        <p:txBody>
          <a:bodyPr wrap="none">
            <a:spAutoFit/>
          </a:bodyPr>
          <a:lstStyle/>
          <a:p>
            <a:pPr marL="85725" indent="-85725" algn="just">
              <a:lnSpc>
                <a:spcPct val="140000"/>
              </a:lnSpc>
            </a:pPr>
            <a:r>
              <a:rPr lang="en-US" altLang="ko-KR" sz="800"/>
              <a:t>25</a:t>
            </a:r>
            <a:endParaRPr lang="ko-KR" altLang="en-US" sz="800"/>
          </a:p>
        </p:txBody>
      </p:sp>
      <p:cxnSp>
        <p:nvCxnSpPr>
          <p:cNvPr id="80960" name="직선 연결선 46"/>
          <p:cNvCxnSpPr>
            <a:cxnSpLocks noChangeShapeType="1"/>
          </p:cNvCxnSpPr>
          <p:nvPr/>
        </p:nvCxnSpPr>
        <p:spPr bwMode="auto">
          <a:xfrm rot="5400000" flipH="1" flipV="1">
            <a:off x="-150019" y="3979069"/>
            <a:ext cx="3633788" cy="0"/>
          </a:xfrm>
          <a:prstGeom prst="line">
            <a:avLst/>
          </a:prstGeom>
          <a:noFill/>
          <a:ln w="9525" algn="ctr">
            <a:solidFill>
              <a:schemeClr val="tx1"/>
            </a:solidFill>
            <a:prstDash val="sysDot"/>
            <a:round/>
            <a:headEnd/>
            <a:tailEnd/>
          </a:ln>
        </p:spPr>
      </p:cxnSp>
      <p:sp>
        <p:nvSpPr>
          <p:cNvPr id="80961" name="직사각형 34"/>
          <p:cNvSpPr>
            <a:spLocks noChangeArrowheads="1"/>
          </p:cNvSpPr>
          <p:nvPr/>
        </p:nvSpPr>
        <p:spPr bwMode="auto">
          <a:xfrm>
            <a:off x="1879600" y="5764213"/>
            <a:ext cx="287338" cy="265112"/>
          </a:xfrm>
          <a:prstGeom prst="rect">
            <a:avLst/>
          </a:prstGeom>
          <a:noFill/>
          <a:ln w="9525">
            <a:noFill/>
            <a:miter lim="800000"/>
            <a:headEnd/>
            <a:tailEnd/>
          </a:ln>
        </p:spPr>
        <p:txBody>
          <a:bodyPr wrap="none">
            <a:spAutoFit/>
          </a:bodyPr>
          <a:lstStyle/>
          <a:p>
            <a:pPr marL="85725" indent="-85725" algn="just">
              <a:lnSpc>
                <a:spcPct val="140000"/>
              </a:lnSpc>
            </a:pPr>
            <a:r>
              <a:rPr lang="en-US" altLang="ko-KR" sz="800"/>
              <a:t>26</a:t>
            </a:r>
            <a:endParaRPr lang="ko-KR" altLang="en-US" sz="800"/>
          </a:p>
        </p:txBody>
      </p:sp>
      <p:sp>
        <p:nvSpPr>
          <p:cNvPr id="80962" name="직사각형 35"/>
          <p:cNvSpPr>
            <a:spLocks noChangeArrowheads="1"/>
          </p:cNvSpPr>
          <p:nvPr/>
        </p:nvSpPr>
        <p:spPr bwMode="auto">
          <a:xfrm>
            <a:off x="2055813" y="5761038"/>
            <a:ext cx="287337" cy="265112"/>
          </a:xfrm>
          <a:prstGeom prst="rect">
            <a:avLst/>
          </a:prstGeom>
          <a:noFill/>
          <a:ln w="9525">
            <a:noFill/>
            <a:miter lim="800000"/>
            <a:headEnd/>
            <a:tailEnd/>
          </a:ln>
        </p:spPr>
        <p:txBody>
          <a:bodyPr wrap="none">
            <a:spAutoFit/>
          </a:bodyPr>
          <a:lstStyle/>
          <a:p>
            <a:pPr marL="85725" indent="-85725" algn="just">
              <a:lnSpc>
                <a:spcPct val="140000"/>
              </a:lnSpc>
            </a:pPr>
            <a:r>
              <a:rPr lang="en-US" altLang="ko-KR" sz="800"/>
              <a:t>27</a:t>
            </a:r>
            <a:endParaRPr lang="ko-KR" altLang="en-US" sz="800"/>
          </a:p>
        </p:txBody>
      </p:sp>
      <p:sp>
        <p:nvSpPr>
          <p:cNvPr id="80963" name="직사각형 36"/>
          <p:cNvSpPr>
            <a:spLocks noChangeArrowheads="1"/>
          </p:cNvSpPr>
          <p:nvPr/>
        </p:nvSpPr>
        <p:spPr bwMode="auto">
          <a:xfrm>
            <a:off x="2232025" y="5764213"/>
            <a:ext cx="287338" cy="265112"/>
          </a:xfrm>
          <a:prstGeom prst="rect">
            <a:avLst/>
          </a:prstGeom>
          <a:noFill/>
          <a:ln w="9525">
            <a:noFill/>
            <a:miter lim="800000"/>
            <a:headEnd/>
            <a:tailEnd/>
          </a:ln>
        </p:spPr>
        <p:txBody>
          <a:bodyPr wrap="none">
            <a:spAutoFit/>
          </a:bodyPr>
          <a:lstStyle/>
          <a:p>
            <a:pPr marL="85725" indent="-85725" algn="just">
              <a:lnSpc>
                <a:spcPct val="140000"/>
              </a:lnSpc>
            </a:pPr>
            <a:r>
              <a:rPr lang="en-US" altLang="ko-KR" sz="800"/>
              <a:t>28</a:t>
            </a:r>
            <a:endParaRPr lang="ko-KR" altLang="en-US" sz="800"/>
          </a:p>
        </p:txBody>
      </p:sp>
      <p:sp>
        <p:nvSpPr>
          <p:cNvPr id="80964" name="직사각형 37"/>
          <p:cNvSpPr>
            <a:spLocks noChangeArrowheads="1"/>
          </p:cNvSpPr>
          <p:nvPr/>
        </p:nvSpPr>
        <p:spPr bwMode="auto">
          <a:xfrm>
            <a:off x="2408238" y="5761038"/>
            <a:ext cx="287337" cy="265112"/>
          </a:xfrm>
          <a:prstGeom prst="rect">
            <a:avLst/>
          </a:prstGeom>
          <a:noFill/>
          <a:ln w="9525">
            <a:noFill/>
            <a:miter lim="800000"/>
            <a:headEnd/>
            <a:tailEnd/>
          </a:ln>
        </p:spPr>
        <p:txBody>
          <a:bodyPr wrap="none">
            <a:spAutoFit/>
          </a:bodyPr>
          <a:lstStyle/>
          <a:p>
            <a:pPr marL="85725" indent="-85725" algn="just">
              <a:lnSpc>
                <a:spcPct val="140000"/>
              </a:lnSpc>
            </a:pPr>
            <a:r>
              <a:rPr lang="en-US" altLang="ko-KR" sz="800"/>
              <a:t>29</a:t>
            </a:r>
            <a:endParaRPr lang="ko-KR" altLang="en-US" sz="800"/>
          </a:p>
        </p:txBody>
      </p:sp>
      <p:sp>
        <p:nvSpPr>
          <p:cNvPr id="80965" name="직사각형 38"/>
          <p:cNvSpPr>
            <a:spLocks noChangeArrowheads="1"/>
          </p:cNvSpPr>
          <p:nvPr/>
        </p:nvSpPr>
        <p:spPr bwMode="auto">
          <a:xfrm>
            <a:off x="2586038" y="5764213"/>
            <a:ext cx="285750" cy="265112"/>
          </a:xfrm>
          <a:prstGeom prst="rect">
            <a:avLst/>
          </a:prstGeom>
          <a:noFill/>
          <a:ln w="9525">
            <a:noFill/>
            <a:miter lim="800000"/>
            <a:headEnd/>
            <a:tailEnd/>
          </a:ln>
        </p:spPr>
        <p:txBody>
          <a:bodyPr wrap="none">
            <a:spAutoFit/>
          </a:bodyPr>
          <a:lstStyle/>
          <a:p>
            <a:pPr marL="85725" indent="-85725" algn="just">
              <a:lnSpc>
                <a:spcPct val="140000"/>
              </a:lnSpc>
            </a:pPr>
            <a:r>
              <a:rPr lang="en-US" altLang="ko-KR" sz="800"/>
              <a:t>30</a:t>
            </a:r>
            <a:endParaRPr lang="ko-KR" altLang="en-US" sz="800"/>
          </a:p>
        </p:txBody>
      </p:sp>
      <p:sp>
        <p:nvSpPr>
          <p:cNvPr id="80966" name="직사각형 39"/>
          <p:cNvSpPr>
            <a:spLocks noChangeArrowheads="1"/>
          </p:cNvSpPr>
          <p:nvPr/>
        </p:nvSpPr>
        <p:spPr bwMode="auto">
          <a:xfrm>
            <a:off x="2762250" y="5761038"/>
            <a:ext cx="241300" cy="265112"/>
          </a:xfrm>
          <a:prstGeom prst="rect">
            <a:avLst/>
          </a:prstGeom>
          <a:noFill/>
          <a:ln w="9525">
            <a:noFill/>
            <a:miter lim="800000"/>
            <a:headEnd/>
            <a:tailEnd/>
          </a:ln>
        </p:spPr>
        <p:txBody>
          <a:bodyPr wrap="none">
            <a:spAutoFit/>
          </a:bodyPr>
          <a:lstStyle/>
          <a:p>
            <a:pPr marL="85725" indent="-85725" algn="just">
              <a:lnSpc>
                <a:spcPct val="140000"/>
              </a:lnSpc>
            </a:pPr>
            <a:r>
              <a:rPr lang="en-US" altLang="ko-KR" sz="800"/>
              <a:t>1</a:t>
            </a:r>
            <a:endParaRPr lang="ko-KR" altLang="en-US" sz="800"/>
          </a:p>
        </p:txBody>
      </p:sp>
      <p:sp>
        <p:nvSpPr>
          <p:cNvPr id="80967" name="직사각형 40"/>
          <p:cNvSpPr>
            <a:spLocks noChangeArrowheads="1"/>
          </p:cNvSpPr>
          <p:nvPr/>
        </p:nvSpPr>
        <p:spPr bwMode="auto">
          <a:xfrm>
            <a:off x="2892425" y="5764213"/>
            <a:ext cx="242888" cy="265112"/>
          </a:xfrm>
          <a:prstGeom prst="rect">
            <a:avLst/>
          </a:prstGeom>
          <a:noFill/>
          <a:ln w="9525">
            <a:noFill/>
            <a:miter lim="800000"/>
            <a:headEnd/>
            <a:tailEnd/>
          </a:ln>
        </p:spPr>
        <p:txBody>
          <a:bodyPr wrap="none">
            <a:spAutoFit/>
          </a:bodyPr>
          <a:lstStyle/>
          <a:p>
            <a:pPr marL="85725" indent="-85725" algn="just">
              <a:lnSpc>
                <a:spcPct val="140000"/>
              </a:lnSpc>
            </a:pPr>
            <a:r>
              <a:rPr lang="en-US" altLang="ko-KR" sz="800"/>
              <a:t>2</a:t>
            </a:r>
            <a:endParaRPr lang="ko-KR" altLang="en-US" sz="800"/>
          </a:p>
        </p:txBody>
      </p:sp>
      <p:sp>
        <p:nvSpPr>
          <p:cNvPr id="80968" name="직사각형 41"/>
          <p:cNvSpPr>
            <a:spLocks noChangeArrowheads="1"/>
          </p:cNvSpPr>
          <p:nvPr/>
        </p:nvSpPr>
        <p:spPr bwMode="auto">
          <a:xfrm>
            <a:off x="3024188" y="5761038"/>
            <a:ext cx="242887" cy="265112"/>
          </a:xfrm>
          <a:prstGeom prst="rect">
            <a:avLst/>
          </a:prstGeom>
          <a:noFill/>
          <a:ln w="9525">
            <a:noFill/>
            <a:miter lim="800000"/>
            <a:headEnd/>
            <a:tailEnd/>
          </a:ln>
        </p:spPr>
        <p:txBody>
          <a:bodyPr wrap="none">
            <a:spAutoFit/>
          </a:bodyPr>
          <a:lstStyle/>
          <a:p>
            <a:pPr marL="85725" indent="-85725" algn="just">
              <a:lnSpc>
                <a:spcPct val="140000"/>
              </a:lnSpc>
            </a:pPr>
            <a:r>
              <a:rPr lang="en-US" altLang="ko-KR" sz="800"/>
              <a:t>3</a:t>
            </a:r>
            <a:endParaRPr lang="ko-KR" altLang="en-US" sz="800"/>
          </a:p>
        </p:txBody>
      </p:sp>
      <p:sp>
        <p:nvSpPr>
          <p:cNvPr id="80969" name="직사각형 43"/>
          <p:cNvSpPr>
            <a:spLocks noChangeArrowheads="1"/>
          </p:cNvSpPr>
          <p:nvPr/>
        </p:nvSpPr>
        <p:spPr bwMode="auto">
          <a:xfrm>
            <a:off x="3155950" y="5764213"/>
            <a:ext cx="242888" cy="265112"/>
          </a:xfrm>
          <a:prstGeom prst="rect">
            <a:avLst/>
          </a:prstGeom>
          <a:noFill/>
          <a:ln w="9525">
            <a:noFill/>
            <a:miter lim="800000"/>
            <a:headEnd/>
            <a:tailEnd/>
          </a:ln>
        </p:spPr>
        <p:txBody>
          <a:bodyPr wrap="none">
            <a:spAutoFit/>
          </a:bodyPr>
          <a:lstStyle/>
          <a:p>
            <a:pPr marL="85725" indent="-85725" algn="just">
              <a:lnSpc>
                <a:spcPct val="140000"/>
              </a:lnSpc>
            </a:pPr>
            <a:r>
              <a:rPr lang="en-US" altLang="ko-KR" sz="800"/>
              <a:t>4</a:t>
            </a:r>
            <a:endParaRPr lang="ko-KR" altLang="en-US" sz="800"/>
          </a:p>
        </p:txBody>
      </p:sp>
      <p:sp>
        <p:nvSpPr>
          <p:cNvPr id="80970" name="직사각형 44"/>
          <p:cNvSpPr>
            <a:spLocks noChangeArrowheads="1"/>
          </p:cNvSpPr>
          <p:nvPr/>
        </p:nvSpPr>
        <p:spPr bwMode="auto">
          <a:xfrm>
            <a:off x="3287713" y="5761038"/>
            <a:ext cx="234950" cy="265112"/>
          </a:xfrm>
          <a:prstGeom prst="rect">
            <a:avLst/>
          </a:prstGeom>
          <a:noFill/>
          <a:ln w="9525">
            <a:noFill/>
            <a:miter lim="800000"/>
            <a:headEnd/>
            <a:tailEnd/>
          </a:ln>
        </p:spPr>
        <p:txBody>
          <a:bodyPr wrap="none">
            <a:spAutoFit/>
          </a:bodyPr>
          <a:lstStyle/>
          <a:p>
            <a:pPr marL="85725" indent="-85725" algn="just">
              <a:lnSpc>
                <a:spcPct val="140000"/>
              </a:lnSpc>
            </a:pPr>
            <a:r>
              <a:rPr lang="en-US" altLang="ko-KR" sz="800"/>
              <a:t>5</a:t>
            </a:r>
            <a:endParaRPr lang="ko-KR" altLang="en-US" sz="800"/>
          </a:p>
        </p:txBody>
      </p:sp>
      <p:sp>
        <p:nvSpPr>
          <p:cNvPr id="80971" name="직사각형 46"/>
          <p:cNvSpPr>
            <a:spLocks noChangeArrowheads="1"/>
          </p:cNvSpPr>
          <p:nvPr/>
        </p:nvSpPr>
        <p:spPr bwMode="auto">
          <a:xfrm>
            <a:off x="3413125" y="5764213"/>
            <a:ext cx="241300" cy="265112"/>
          </a:xfrm>
          <a:prstGeom prst="rect">
            <a:avLst/>
          </a:prstGeom>
          <a:noFill/>
          <a:ln w="9525">
            <a:noFill/>
            <a:miter lim="800000"/>
            <a:headEnd/>
            <a:tailEnd/>
          </a:ln>
        </p:spPr>
        <p:txBody>
          <a:bodyPr wrap="none">
            <a:spAutoFit/>
          </a:bodyPr>
          <a:lstStyle/>
          <a:p>
            <a:pPr marL="85725" indent="-85725" algn="just">
              <a:lnSpc>
                <a:spcPct val="140000"/>
              </a:lnSpc>
            </a:pPr>
            <a:r>
              <a:rPr lang="en-US" altLang="ko-KR" sz="800"/>
              <a:t>6</a:t>
            </a:r>
            <a:endParaRPr lang="ko-KR" altLang="en-US" sz="800"/>
          </a:p>
        </p:txBody>
      </p:sp>
      <p:sp>
        <p:nvSpPr>
          <p:cNvPr id="80972" name="직사각형 47"/>
          <p:cNvSpPr>
            <a:spLocks noChangeArrowheads="1"/>
          </p:cNvSpPr>
          <p:nvPr/>
        </p:nvSpPr>
        <p:spPr bwMode="auto">
          <a:xfrm>
            <a:off x="3543300" y="5761038"/>
            <a:ext cx="242888" cy="265112"/>
          </a:xfrm>
          <a:prstGeom prst="rect">
            <a:avLst/>
          </a:prstGeom>
          <a:noFill/>
          <a:ln w="9525">
            <a:noFill/>
            <a:miter lim="800000"/>
            <a:headEnd/>
            <a:tailEnd/>
          </a:ln>
        </p:spPr>
        <p:txBody>
          <a:bodyPr wrap="none">
            <a:spAutoFit/>
          </a:bodyPr>
          <a:lstStyle/>
          <a:p>
            <a:pPr marL="85725" indent="-85725" algn="just">
              <a:lnSpc>
                <a:spcPct val="140000"/>
              </a:lnSpc>
            </a:pPr>
            <a:r>
              <a:rPr lang="en-US" altLang="ko-KR" sz="800"/>
              <a:t>7</a:t>
            </a:r>
            <a:endParaRPr lang="ko-KR" altLang="en-US" sz="800"/>
          </a:p>
        </p:txBody>
      </p:sp>
      <p:sp>
        <p:nvSpPr>
          <p:cNvPr id="80973" name="직사각형 48"/>
          <p:cNvSpPr>
            <a:spLocks noChangeArrowheads="1"/>
          </p:cNvSpPr>
          <p:nvPr/>
        </p:nvSpPr>
        <p:spPr bwMode="auto">
          <a:xfrm>
            <a:off x="3675063" y="5764213"/>
            <a:ext cx="242887" cy="265112"/>
          </a:xfrm>
          <a:prstGeom prst="rect">
            <a:avLst/>
          </a:prstGeom>
          <a:noFill/>
          <a:ln w="9525">
            <a:noFill/>
            <a:miter lim="800000"/>
            <a:headEnd/>
            <a:tailEnd/>
          </a:ln>
        </p:spPr>
        <p:txBody>
          <a:bodyPr wrap="none">
            <a:spAutoFit/>
          </a:bodyPr>
          <a:lstStyle/>
          <a:p>
            <a:pPr marL="85725" indent="-85725" algn="just">
              <a:lnSpc>
                <a:spcPct val="140000"/>
              </a:lnSpc>
            </a:pPr>
            <a:r>
              <a:rPr lang="en-US" altLang="ko-KR" sz="800"/>
              <a:t>8</a:t>
            </a:r>
            <a:endParaRPr lang="ko-KR" altLang="en-US" sz="800"/>
          </a:p>
        </p:txBody>
      </p:sp>
      <p:sp>
        <p:nvSpPr>
          <p:cNvPr id="80974" name="직사각형 49"/>
          <p:cNvSpPr>
            <a:spLocks noChangeArrowheads="1"/>
          </p:cNvSpPr>
          <p:nvPr/>
        </p:nvSpPr>
        <p:spPr bwMode="auto">
          <a:xfrm>
            <a:off x="3806825" y="5764213"/>
            <a:ext cx="242888" cy="265112"/>
          </a:xfrm>
          <a:prstGeom prst="rect">
            <a:avLst/>
          </a:prstGeom>
          <a:noFill/>
          <a:ln w="9525">
            <a:noFill/>
            <a:miter lim="800000"/>
            <a:headEnd/>
            <a:tailEnd/>
          </a:ln>
        </p:spPr>
        <p:txBody>
          <a:bodyPr wrap="none">
            <a:spAutoFit/>
          </a:bodyPr>
          <a:lstStyle/>
          <a:p>
            <a:pPr marL="85725" indent="-85725" algn="just">
              <a:lnSpc>
                <a:spcPct val="140000"/>
              </a:lnSpc>
            </a:pPr>
            <a:r>
              <a:rPr lang="en-US" altLang="ko-KR" sz="800"/>
              <a:t>9</a:t>
            </a:r>
            <a:endParaRPr lang="ko-KR" altLang="en-US" sz="800"/>
          </a:p>
        </p:txBody>
      </p:sp>
      <p:sp>
        <p:nvSpPr>
          <p:cNvPr id="80975" name="직사각형 50"/>
          <p:cNvSpPr>
            <a:spLocks noChangeArrowheads="1"/>
          </p:cNvSpPr>
          <p:nvPr/>
        </p:nvSpPr>
        <p:spPr bwMode="auto">
          <a:xfrm>
            <a:off x="3938588" y="5761038"/>
            <a:ext cx="287337" cy="265112"/>
          </a:xfrm>
          <a:prstGeom prst="rect">
            <a:avLst/>
          </a:prstGeom>
          <a:noFill/>
          <a:ln w="9525">
            <a:noFill/>
            <a:miter lim="800000"/>
            <a:headEnd/>
            <a:tailEnd/>
          </a:ln>
        </p:spPr>
        <p:txBody>
          <a:bodyPr wrap="none">
            <a:spAutoFit/>
          </a:bodyPr>
          <a:lstStyle/>
          <a:p>
            <a:pPr marL="85725" indent="-85725" algn="just">
              <a:lnSpc>
                <a:spcPct val="140000"/>
              </a:lnSpc>
            </a:pPr>
            <a:r>
              <a:rPr lang="en-US" altLang="ko-KR" sz="800"/>
              <a:t>10</a:t>
            </a:r>
            <a:endParaRPr lang="ko-KR" altLang="en-US" sz="800"/>
          </a:p>
        </p:txBody>
      </p:sp>
      <p:sp>
        <p:nvSpPr>
          <p:cNvPr id="80976" name="직사각형 51"/>
          <p:cNvSpPr>
            <a:spLocks noChangeArrowheads="1"/>
          </p:cNvSpPr>
          <p:nvPr/>
        </p:nvSpPr>
        <p:spPr bwMode="auto">
          <a:xfrm>
            <a:off x="4114800" y="5764213"/>
            <a:ext cx="287338" cy="265112"/>
          </a:xfrm>
          <a:prstGeom prst="rect">
            <a:avLst/>
          </a:prstGeom>
          <a:noFill/>
          <a:ln w="9525">
            <a:noFill/>
            <a:miter lim="800000"/>
            <a:headEnd/>
            <a:tailEnd/>
          </a:ln>
        </p:spPr>
        <p:txBody>
          <a:bodyPr wrap="none">
            <a:spAutoFit/>
          </a:bodyPr>
          <a:lstStyle/>
          <a:p>
            <a:pPr marL="85725" indent="-85725" algn="just">
              <a:lnSpc>
                <a:spcPct val="140000"/>
              </a:lnSpc>
            </a:pPr>
            <a:r>
              <a:rPr lang="en-US" altLang="ko-KR" sz="800"/>
              <a:t>11</a:t>
            </a:r>
            <a:endParaRPr lang="ko-KR" altLang="en-US" sz="800"/>
          </a:p>
        </p:txBody>
      </p:sp>
      <p:sp>
        <p:nvSpPr>
          <p:cNvPr id="80977" name="직사각형 52"/>
          <p:cNvSpPr>
            <a:spLocks noChangeArrowheads="1"/>
          </p:cNvSpPr>
          <p:nvPr/>
        </p:nvSpPr>
        <p:spPr bwMode="auto">
          <a:xfrm>
            <a:off x="4291013" y="5761038"/>
            <a:ext cx="287337" cy="265112"/>
          </a:xfrm>
          <a:prstGeom prst="rect">
            <a:avLst/>
          </a:prstGeom>
          <a:noFill/>
          <a:ln w="9525">
            <a:noFill/>
            <a:miter lim="800000"/>
            <a:headEnd/>
            <a:tailEnd/>
          </a:ln>
        </p:spPr>
        <p:txBody>
          <a:bodyPr wrap="none">
            <a:spAutoFit/>
          </a:bodyPr>
          <a:lstStyle/>
          <a:p>
            <a:pPr marL="85725" indent="-85725" algn="just">
              <a:lnSpc>
                <a:spcPct val="140000"/>
              </a:lnSpc>
            </a:pPr>
            <a:r>
              <a:rPr lang="en-US" altLang="ko-KR" sz="800"/>
              <a:t>12</a:t>
            </a:r>
            <a:endParaRPr lang="ko-KR" altLang="en-US" sz="800"/>
          </a:p>
        </p:txBody>
      </p:sp>
      <p:sp>
        <p:nvSpPr>
          <p:cNvPr id="80978" name="직사각형 53"/>
          <p:cNvSpPr>
            <a:spLocks noChangeArrowheads="1"/>
          </p:cNvSpPr>
          <p:nvPr/>
        </p:nvSpPr>
        <p:spPr bwMode="auto">
          <a:xfrm>
            <a:off x="4467225" y="5764213"/>
            <a:ext cx="287338" cy="265112"/>
          </a:xfrm>
          <a:prstGeom prst="rect">
            <a:avLst/>
          </a:prstGeom>
          <a:noFill/>
          <a:ln w="9525">
            <a:noFill/>
            <a:miter lim="800000"/>
            <a:headEnd/>
            <a:tailEnd/>
          </a:ln>
        </p:spPr>
        <p:txBody>
          <a:bodyPr wrap="none">
            <a:spAutoFit/>
          </a:bodyPr>
          <a:lstStyle/>
          <a:p>
            <a:pPr marL="85725" indent="-85725" algn="just">
              <a:lnSpc>
                <a:spcPct val="140000"/>
              </a:lnSpc>
            </a:pPr>
            <a:r>
              <a:rPr lang="en-US" altLang="ko-KR" sz="800"/>
              <a:t>13</a:t>
            </a:r>
            <a:endParaRPr lang="ko-KR" altLang="en-US" sz="800"/>
          </a:p>
        </p:txBody>
      </p:sp>
      <p:sp>
        <p:nvSpPr>
          <p:cNvPr id="80979" name="직사각형 54"/>
          <p:cNvSpPr>
            <a:spLocks noChangeArrowheads="1"/>
          </p:cNvSpPr>
          <p:nvPr/>
        </p:nvSpPr>
        <p:spPr bwMode="auto">
          <a:xfrm>
            <a:off x="4643438" y="5761038"/>
            <a:ext cx="287337" cy="265112"/>
          </a:xfrm>
          <a:prstGeom prst="rect">
            <a:avLst/>
          </a:prstGeom>
          <a:noFill/>
          <a:ln w="9525">
            <a:noFill/>
            <a:miter lim="800000"/>
            <a:headEnd/>
            <a:tailEnd/>
          </a:ln>
        </p:spPr>
        <p:txBody>
          <a:bodyPr wrap="none">
            <a:spAutoFit/>
          </a:bodyPr>
          <a:lstStyle/>
          <a:p>
            <a:pPr marL="85725" indent="-85725" algn="just">
              <a:lnSpc>
                <a:spcPct val="140000"/>
              </a:lnSpc>
            </a:pPr>
            <a:r>
              <a:rPr lang="en-US" altLang="ko-KR" sz="800"/>
              <a:t>14</a:t>
            </a:r>
            <a:endParaRPr lang="ko-KR" altLang="en-US" sz="800"/>
          </a:p>
        </p:txBody>
      </p:sp>
      <p:sp>
        <p:nvSpPr>
          <p:cNvPr id="80980" name="직사각형 55"/>
          <p:cNvSpPr>
            <a:spLocks noChangeArrowheads="1"/>
          </p:cNvSpPr>
          <p:nvPr/>
        </p:nvSpPr>
        <p:spPr bwMode="auto">
          <a:xfrm>
            <a:off x="4819650" y="5764213"/>
            <a:ext cx="287338" cy="265112"/>
          </a:xfrm>
          <a:prstGeom prst="rect">
            <a:avLst/>
          </a:prstGeom>
          <a:noFill/>
          <a:ln w="9525">
            <a:noFill/>
            <a:miter lim="800000"/>
            <a:headEnd/>
            <a:tailEnd/>
          </a:ln>
        </p:spPr>
        <p:txBody>
          <a:bodyPr wrap="none">
            <a:spAutoFit/>
          </a:bodyPr>
          <a:lstStyle/>
          <a:p>
            <a:pPr marL="85725" indent="-85725" algn="just">
              <a:lnSpc>
                <a:spcPct val="140000"/>
              </a:lnSpc>
            </a:pPr>
            <a:r>
              <a:rPr lang="en-US" altLang="ko-KR" sz="800"/>
              <a:t>15</a:t>
            </a:r>
            <a:endParaRPr lang="ko-KR" altLang="en-US" sz="800"/>
          </a:p>
        </p:txBody>
      </p:sp>
      <p:sp>
        <p:nvSpPr>
          <p:cNvPr id="80981" name="직사각형 56"/>
          <p:cNvSpPr>
            <a:spLocks noChangeArrowheads="1"/>
          </p:cNvSpPr>
          <p:nvPr/>
        </p:nvSpPr>
        <p:spPr bwMode="auto">
          <a:xfrm>
            <a:off x="4995863" y="5761038"/>
            <a:ext cx="287337" cy="246062"/>
          </a:xfrm>
          <a:prstGeom prst="rect">
            <a:avLst/>
          </a:prstGeom>
          <a:noFill/>
          <a:ln w="9525">
            <a:noFill/>
            <a:miter lim="800000"/>
            <a:headEnd/>
            <a:tailEnd/>
          </a:ln>
        </p:spPr>
        <p:txBody>
          <a:bodyPr wrap="none">
            <a:spAutoFit/>
          </a:bodyPr>
          <a:lstStyle/>
          <a:p>
            <a:pPr marL="85725" indent="-85725" algn="just">
              <a:lnSpc>
                <a:spcPct val="140000"/>
              </a:lnSpc>
            </a:pPr>
            <a:r>
              <a:rPr lang="en-US" altLang="ko-KR" sz="800"/>
              <a:t>16</a:t>
            </a:r>
            <a:endParaRPr lang="ko-KR" altLang="en-US" sz="800"/>
          </a:p>
        </p:txBody>
      </p:sp>
      <p:sp>
        <p:nvSpPr>
          <p:cNvPr id="80982" name="직사각형 57"/>
          <p:cNvSpPr>
            <a:spLocks noChangeArrowheads="1"/>
          </p:cNvSpPr>
          <p:nvPr/>
        </p:nvSpPr>
        <p:spPr bwMode="auto">
          <a:xfrm>
            <a:off x="5172075" y="5764213"/>
            <a:ext cx="287338" cy="246062"/>
          </a:xfrm>
          <a:prstGeom prst="rect">
            <a:avLst/>
          </a:prstGeom>
          <a:noFill/>
          <a:ln w="9525">
            <a:noFill/>
            <a:miter lim="800000"/>
            <a:headEnd/>
            <a:tailEnd/>
          </a:ln>
        </p:spPr>
        <p:txBody>
          <a:bodyPr wrap="none">
            <a:spAutoFit/>
          </a:bodyPr>
          <a:lstStyle/>
          <a:p>
            <a:pPr marL="85725" indent="-85725" algn="just">
              <a:lnSpc>
                <a:spcPct val="140000"/>
              </a:lnSpc>
            </a:pPr>
            <a:r>
              <a:rPr lang="en-US" altLang="ko-KR" sz="800"/>
              <a:t>17</a:t>
            </a:r>
            <a:endParaRPr lang="ko-KR" altLang="en-US" sz="800"/>
          </a:p>
        </p:txBody>
      </p:sp>
      <p:sp>
        <p:nvSpPr>
          <p:cNvPr id="80983" name="직사각형 58"/>
          <p:cNvSpPr>
            <a:spLocks noChangeArrowheads="1"/>
          </p:cNvSpPr>
          <p:nvPr/>
        </p:nvSpPr>
        <p:spPr bwMode="auto">
          <a:xfrm>
            <a:off x="5348288" y="5761038"/>
            <a:ext cx="287337" cy="246062"/>
          </a:xfrm>
          <a:prstGeom prst="rect">
            <a:avLst/>
          </a:prstGeom>
          <a:noFill/>
          <a:ln w="9525">
            <a:noFill/>
            <a:miter lim="800000"/>
            <a:headEnd/>
            <a:tailEnd/>
          </a:ln>
        </p:spPr>
        <p:txBody>
          <a:bodyPr wrap="none">
            <a:spAutoFit/>
          </a:bodyPr>
          <a:lstStyle/>
          <a:p>
            <a:pPr marL="85725" indent="-85725" algn="just">
              <a:lnSpc>
                <a:spcPct val="140000"/>
              </a:lnSpc>
            </a:pPr>
            <a:r>
              <a:rPr lang="en-US" altLang="ko-KR" sz="800"/>
              <a:t>18</a:t>
            </a:r>
            <a:endParaRPr lang="ko-KR" altLang="en-US" sz="800"/>
          </a:p>
        </p:txBody>
      </p:sp>
      <p:sp>
        <p:nvSpPr>
          <p:cNvPr id="80984" name="직사각형 59"/>
          <p:cNvSpPr>
            <a:spLocks noChangeArrowheads="1"/>
          </p:cNvSpPr>
          <p:nvPr/>
        </p:nvSpPr>
        <p:spPr bwMode="auto">
          <a:xfrm>
            <a:off x="5526088" y="5764213"/>
            <a:ext cx="285750" cy="246062"/>
          </a:xfrm>
          <a:prstGeom prst="rect">
            <a:avLst/>
          </a:prstGeom>
          <a:noFill/>
          <a:ln w="9525">
            <a:noFill/>
            <a:miter lim="800000"/>
            <a:headEnd/>
            <a:tailEnd/>
          </a:ln>
        </p:spPr>
        <p:txBody>
          <a:bodyPr wrap="none">
            <a:spAutoFit/>
          </a:bodyPr>
          <a:lstStyle/>
          <a:p>
            <a:pPr marL="85725" indent="-85725" algn="just">
              <a:lnSpc>
                <a:spcPct val="140000"/>
              </a:lnSpc>
            </a:pPr>
            <a:r>
              <a:rPr lang="en-US" altLang="ko-KR" sz="800"/>
              <a:t>19</a:t>
            </a:r>
            <a:endParaRPr lang="ko-KR" altLang="en-US" sz="800"/>
          </a:p>
        </p:txBody>
      </p:sp>
      <p:sp>
        <p:nvSpPr>
          <p:cNvPr id="80985" name="직사각형 60"/>
          <p:cNvSpPr>
            <a:spLocks noChangeArrowheads="1"/>
          </p:cNvSpPr>
          <p:nvPr/>
        </p:nvSpPr>
        <p:spPr bwMode="auto">
          <a:xfrm>
            <a:off x="5702300" y="5761038"/>
            <a:ext cx="287338" cy="265112"/>
          </a:xfrm>
          <a:prstGeom prst="rect">
            <a:avLst/>
          </a:prstGeom>
          <a:noFill/>
          <a:ln w="9525">
            <a:noFill/>
            <a:miter lim="800000"/>
            <a:headEnd/>
            <a:tailEnd/>
          </a:ln>
        </p:spPr>
        <p:txBody>
          <a:bodyPr wrap="none">
            <a:spAutoFit/>
          </a:bodyPr>
          <a:lstStyle/>
          <a:p>
            <a:pPr marL="85725" indent="-85725" algn="just">
              <a:lnSpc>
                <a:spcPct val="140000"/>
              </a:lnSpc>
            </a:pPr>
            <a:r>
              <a:rPr lang="en-US" altLang="ko-KR" sz="800"/>
              <a:t>20</a:t>
            </a:r>
            <a:endParaRPr lang="ko-KR" altLang="en-US" sz="800"/>
          </a:p>
        </p:txBody>
      </p:sp>
      <p:cxnSp>
        <p:nvCxnSpPr>
          <p:cNvPr id="80986" name="직선 연결선 62"/>
          <p:cNvCxnSpPr>
            <a:cxnSpLocks noChangeShapeType="1"/>
          </p:cNvCxnSpPr>
          <p:nvPr/>
        </p:nvCxnSpPr>
        <p:spPr bwMode="auto">
          <a:xfrm>
            <a:off x="1428750" y="6232525"/>
            <a:ext cx="285750" cy="1588"/>
          </a:xfrm>
          <a:prstGeom prst="line">
            <a:avLst/>
          </a:prstGeom>
          <a:noFill/>
          <a:ln w="28575" algn="ctr">
            <a:solidFill>
              <a:srgbClr val="0070C0"/>
            </a:solidFill>
            <a:round/>
            <a:headEnd/>
            <a:tailEnd/>
          </a:ln>
        </p:spPr>
      </p:cxnSp>
      <p:sp>
        <p:nvSpPr>
          <p:cNvPr id="80987" name="직사각형 63"/>
          <p:cNvSpPr>
            <a:spLocks noChangeArrowheads="1"/>
          </p:cNvSpPr>
          <p:nvPr/>
        </p:nvSpPr>
        <p:spPr bwMode="auto">
          <a:xfrm>
            <a:off x="1695450" y="6126163"/>
            <a:ext cx="1223963" cy="215900"/>
          </a:xfrm>
          <a:prstGeom prst="rect">
            <a:avLst/>
          </a:prstGeom>
          <a:noFill/>
          <a:ln w="9525">
            <a:noFill/>
            <a:miter lim="800000"/>
            <a:headEnd/>
            <a:tailEnd/>
          </a:ln>
        </p:spPr>
        <p:txBody>
          <a:bodyPr wrap="none">
            <a:spAutoFit/>
          </a:bodyPr>
          <a:lstStyle/>
          <a:p>
            <a:pPr algn="ctr"/>
            <a:r>
              <a:rPr lang="en-US" altLang="ko-KR" sz="800"/>
              <a:t>Total Number of Visitors</a:t>
            </a:r>
            <a:endParaRPr lang="ko-KR" altLang="ko-KR" sz="800"/>
          </a:p>
        </p:txBody>
      </p:sp>
      <p:cxnSp>
        <p:nvCxnSpPr>
          <p:cNvPr id="80988" name="직선 연결선 64"/>
          <p:cNvCxnSpPr>
            <a:cxnSpLocks noChangeShapeType="1"/>
          </p:cNvCxnSpPr>
          <p:nvPr/>
        </p:nvCxnSpPr>
        <p:spPr bwMode="auto">
          <a:xfrm>
            <a:off x="2919413" y="6232525"/>
            <a:ext cx="285750" cy="1588"/>
          </a:xfrm>
          <a:prstGeom prst="line">
            <a:avLst/>
          </a:prstGeom>
          <a:noFill/>
          <a:ln w="28575" algn="ctr">
            <a:solidFill>
              <a:srgbClr val="CC0000"/>
            </a:solidFill>
            <a:round/>
            <a:headEnd/>
            <a:tailEnd/>
          </a:ln>
        </p:spPr>
      </p:cxnSp>
      <p:sp>
        <p:nvSpPr>
          <p:cNvPr id="80989" name="직사각형 65"/>
          <p:cNvSpPr>
            <a:spLocks noChangeArrowheads="1"/>
          </p:cNvSpPr>
          <p:nvPr/>
        </p:nvSpPr>
        <p:spPr bwMode="auto">
          <a:xfrm>
            <a:off x="3186113" y="6126163"/>
            <a:ext cx="1000125" cy="215900"/>
          </a:xfrm>
          <a:prstGeom prst="rect">
            <a:avLst/>
          </a:prstGeom>
          <a:noFill/>
          <a:ln w="9525">
            <a:noFill/>
            <a:miter lim="800000"/>
            <a:headEnd/>
            <a:tailEnd/>
          </a:ln>
        </p:spPr>
        <p:txBody>
          <a:bodyPr wrap="none">
            <a:spAutoFit/>
          </a:bodyPr>
          <a:lstStyle/>
          <a:p>
            <a:pPr algn="ctr"/>
            <a:r>
              <a:rPr lang="en-US" altLang="ko-KR" sz="800"/>
              <a:t>Reservation Tickets</a:t>
            </a:r>
            <a:endParaRPr lang="ko-KR" altLang="ko-KR" sz="800"/>
          </a:p>
        </p:txBody>
      </p:sp>
      <p:cxnSp>
        <p:nvCxnSpPr>
          <p:cNvPr id="80990" name="직선 연결선 66"/>
          <p:cNvCxnSpPr>
            <a:cxnSpLocks noChangeShapeType="1"/>
          </p:cNvCxnSpPr>
          <p:nvPr/>
        </p:nvCxnSpPr>
        <p:spPr bwMode="auto">
          <a:xfrm>
            <a:off x="4213225" y="6232525"/>
            <a:ext cx="285750" cy="1588"/>
          </a:xfrm>
          <a:prstGeom prst="line">
            <a:avLst/>
          </a:prstGeom>
          <a:noFill/>
          <a:ln w="28575" algn="ctr">
            <a:solidFill>
              <a:srgbClr val="92D050"/>
            </a:solidFill>
            <a:round/>
            <a:headEnd/>
            <a:tailEnd/>
          </a:ln>
        </p:spPr>
      </p:cxnSp>
      <p:sp>
        <p:nvSpPr>
          <p:cNvPr id="80991" name="직사각형 67"/>
          <p:cNvSpPr>
            <a:spLocks noChangeArrowheads="1"/>
          </p:cNvSpPr>
          <p:nvPr/>
        </p:nvSpPr>
        <p:spPr bwMode="auto">
          <a:xfrm>
            <a:off x="4479925" y="6126163"/>
            <a:ext cx="1284288" cy="215900"/>
          </a:xfrm>
          <a:prstGeom prst="rect">
            <a:avLst/>
          </a:prstGeom>
          <a:noFill/>
          <a:ln w="9525">
            <a:noFill/>
            <a:miter lim="800000"/>
            <a:headEnd/>
            <a:tailEnd/>
          </a:ln>
        </p:spPr>
        <p:txBody>
          <a:bodyPr wrap="none">
            <a:spAutoFit/>
          </a:bodyPr>
          <a:lstStyle/>
          <a:p>
            <a:pPr algn="ctr"/>
            <a:r>
              <a:rPr lang="en-US" altLang="ko-KR" sz="800"/>
              <a:t>Tickets Purchased On-site </a:t>
            </a:r>
            <a:endParaRPr lang="ko-KR" altLang="ko-KR" sz="800"/>
          </a:p>
        </p:txBody>
      </p:sp>
      <p:sp>
        <p:nvSpPr>
          <p:cNvPr id="80992" name="직사각형 68"/>
          <p:cNvSpPr>
            <a:spLocks noChangeArrowheads="1"/>
          </p:cNvSpPr>
          <p:nvPr/>
        </p:nvSpPr>
        <p:spPr bwMode="auto">
          <a:xfrm>
            <a:off x="1527175" y="5761038"/>
            <a:ext cx="287338" cy="246062"/>
          </a:xfrm>
          <a:prstGeom prst="rect">
            <a:avLst/>
          </a:prstGeom>
          <a:noFill/>
          <a:ln w="9525">
            <a:noFill/>
            <a:miter lim="800000"/>
            <a:headEnd/>
            <a:tailEnd/>
          </a:ln>
        </p:spPr>
        <p:txBody>
          <a:bodyPr wrap="none">
            <a:spAutoFit/>
          </a:bodyPr>
          <a:lstStyle/>
          <a:p>
            <a:pPr marL="85725" indent="-85725" algn="just">
              <a:lnSpc>
                <a:spcPct val="140000"/>
              </a:lnSpc>
            </a:pPr>
            <a:r>
              <a:rPr lang="en-US" altLang="ko-KR" sz="800"/>
              <a:t>24</a:t>
            </a:r>
            <a:endParaRPr lang="ko-KR" altLang="en-US" sz="80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52"/>
          <p:cNvSpPr>
            <a:spLocks noChangeArrowheads="1"/>
          </p:cNvSpPr>
          <p:nvPr/>
        </p:nvSpPr>
        <p:spPr bwMode="auto">
          <a:xfrm>
            <a:off x="1123950" y="1290638"/>
            <a:ext cx="4805363" cy="304800"/>
          </a:xfrm>
          <a:prstGeom prst="rect">
            <a:avLst/>
          </a:prstGeom>
          <a:noFill/>
          <a:ln w="9525">
            <a:noFill/>
            <a:miter lim="800000"/>
            <a:headEnd/>
            <a:tailEnd/>
          </a:ln>
        </p:spPr>
        <p:txBody>
          <a:bodyPr wrap="none" anchor="ctr"/>
          <a:lstStyle/>
          <a:p>
            <a:pPr algn="dist">
              <a:lnSpc>
                <a:spcPct val="140000"/>
              </a:lnSpc>
            </a:pPr>
            <a:r>
              <a:rPr lang="en-US" altLang="ko-KR" sz="1200" b="1"/>
              <a:t>2. Trend for Different Types of Admission</a:t>
            </a:r>
            <a:endParaRPr lang="ko-KR" altLang="en-US" sz="1200" b="1"/>
          </a:p>
        </p:txBody>
      </p:sp>
      <p:graphicFrame>
        <p:nvGraphicFramePr>
          <p:cNvPr id="59460" name="Group 68"/>
          <p:cNvGraphicFramePr>
            <a:graphicFrameLocks noGrp="1"/>
          </p:cNvGraphicFramePr>
          <p:nvPr/>
        </p:nvGraphicFramePr>
        <p:xfrm>
          <a:off x="1125538" y="2000250"/>
          <a:ext cx="4824412" cy="1335088"/>
        </p:xfrm>
        <a:graphic>
          <a:graphicData uri="http://schemas.openxmlformats.org/drawingml/2006/table">
            <a:tbl>
              <a:tblPr/>
              <a:tblGrid>
                <a:gridCol w="1231900"/>
                <a:gridCol w="1795462"/>
                <a:gridCol w="1797050"/>
              </a:tblGrid>
              <a:tr h="365125">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Year</a:t>
                      </a:r>
                    </a:p>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Classification</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3175" cap="flat" cmpd="sng" algn="ctr">
                      <a:solidFill>
                        <a:schemeClr val="tx1"/>
                      </a:solidFill>
                      <a:prstDash val="solid"/>
                      <a:round/>
                      <a:headEnd type="none" w="med" len="med"/>
                      <a:tailEnd type="none" w="med" len="med"/>
                    </a:lnTlToBr>
                    <a:lnBlToTr>
                      <a:noFill/>
                    </a:lnBlToTr>
                    <a:solidFill>
                      <a:srgbClr val="BFBFBF"/>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2002</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2009</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r>
              <a:tr h="252413">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Total No. of Admissions</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1,646,084</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1,982,538</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Paid Admissions</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1,570,091</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1,740,461</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Free Admissions</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75,993</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242,077</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1945" name="Rectangle 19"/>
          <p:cNvSpPr>
            <a:spLocks noChangeArrowheads="1"/>
          </p:cNvSpPr>
          <p:nvPr/>
        </p:nvSpPr>
        <p:spPr bwMode="auto">
          <a:xfrm>
            <a:off x="1109663" y="3440113"/>
            <a:ext cx="4819650" cy="685800"/>
          </a:xfrm>
          <a:prstGeom prst="rect">
            <a:avLst/>
          </a:prstGeom>
          <a:noFill/>
          <a:ln w="9525">
            <a:noFill/>
            <a:miter lim="800000"/>
            <a:headEnd/>
            <a:tailEnd/>
          </a:ln>
        </p:spPr>
        <p:txBody>
          <a:bodyPr lIns="0" tIns="0" rIns="0" bIns="0">
            <a:spAutoFit/>
          </a:bodyPr>
          <a:lstStyle/>
          <a:p>
            <a:pPr marL="85725" indent="-85725" algn="just">
              <a:lnSpc>
                <a:spcPct val="150000"/>
              </a:lnSpc>
              <a:buFont typeface="Arial" charset="0"/>
              <a:buChar char="•"/>
            </a:pPr>
            <a:r>
              <a:rPr lang="en-US" altLang="ko-KR"/>
              <a:t>At the 2009 Korea Floritopia, the total number of paid admissions were 1,740,061 people, constituting 87.8% of all admissions, which was a slight decrease from the 95.4% of the 2002 event. Free Admissions constituted 12.2% of all admissions with 242,077 people.</a:t>
            </a:r>
          </a:p>
        </p:txBody>
      </p:sp>
      <p:sp>
        <p:nvSpPr>
          <p:cNvPr id="81946" name="직사각형 8"/>
          <p:cNvSpPr>
            <a:spLocks noChangeArrowheads="1"/>
          </p:cNvSpPr>
          <p:nvPr/>
        </p:nvSpPr>
        <p:spPr bwMode="auto">
          <a:xfrm>
            <a:off x="1104900" y="1712913"/>
            <a:ext cx="4819650" cy="244475"/>
          </a:xfrm>
          <a:prstGeom prst="rect">
            <a:avLst/>
          </a:prstGeom>
          <a:noFill/>
          <a:ln w="9525">
            <a:noFill/>
            <a:miter lim="800000"/>
            <a:headEnd/>
            <a:tailEnd/>
          </a:ln>
        </p:spPr>
        <p:txBody>
          <a:bodyPr>
            <a:spAutoFit/>
          </a:bodyPr>
          <a:lstStyle/>
          <a:p>
            <a:r>
              <a:rPr lang="en-US" altLang="ko-KR"/>
              <a:t>[Table</a:t>
            </a:r>
            <a:r>
              <a:rPr lang="ko-KR" altLang="en-US"/>
              <a:t> </a:t>
            </a:r>
            <a:r>
              <a:rPr lang="en-US" altLang="ko-KR"/>
              <a:t>3-1-3] Visitor Trend for Each Admission Category</a:t>
            </a:r>
            <a:endParaRPr lang="ko-KR" altLang="en-US"/>
          </a:p>
        </p:txBody>
      </p:sp>
      <p:sp>
        <p:nvSpPr>
          <p:cNvPr id="81947" name="슬라이드 번호 개체 틀 9"/>
          <p:cNvSpPr>
            <a:spLocks noGrp="1"/>
          </p:cNvSpPr>
          <p:nvPr>
            <p:ph type="sldNum" sz="quarter" idx="12"/>
          </p:nvPr>
        </p:nvSpPr>
        <p:spPr>
          <a:noFill/>
        </p:spPr>
        <p:txBody>
          <a:bodyPr/>
          <a:lstStyle/>
          <a:p>
            <a:r>
              <a:rPr lang="en-US" altLang="ko-KR" smtClean="0"/>
              <a:t>46</a:t>
            </a:r>
          </a:p>
        </p:txBody>
      </p:sp>
      <p:sp>
        <p:nvSpPr>
          <p:cNvPr id="81948" name="Rectangle 52"/>
          <p:cNvSpPr>
            <a:spLocks noChangeArrowheads="1"/>
          </p:cNvSpPr>
          <p:nvPr/>
        </p:nvSpPr>
        <p:spPr bwMode="auto">
          <a:xfrm>
            <a:off x="1119188" y="4432300"/>
            <a:ext cx="5334000" cy="304800"/>
          </a:xfrm>
          <a:prstGeom prst="rect">
            <a:avLst/>
          </a:prstGeom>
          <a:noFill/>
          <a:ln w="9525">
            <a:noFill/>
            <a:miter lim="800000"/>
            <a:headEnd/>
            <a:tailEnd/>
          </a:ln>
        </p:spPr>
        <p:txBody>
          <a:bodyPr wrap="none" anchor="ctr"/>
          <a:lstStyle/>
          <a:p>
            <a:pPr algn="dist">
              <a:lnSpc>
                <a:spcPct val="140000"/>
              </a:lnSpc>
            </a:pPr>
            <a:r>
              <a:rPr lang="en-US" altLang="ko-KR" sz="1200" b="1"/>
              <a:t>3. Trends and Ratio of Weekday and Weekend Visitors</a:t>
            </a:r>
            <a:endParaRPr lang="ko-KR" altLang="en-US" sz="1200" b="1"/>
          </a:p>
        </p:txBody>
      </p:sp>
      <p:graphicFrame>
        <p:nvGraphicFramePr>
          <p:cNvPr id="59454" name="Group 62"/>
          <p:cNvGraphicFramePr>
            <a:graphicFrameLocks noGrp="1"/>
          </p:cNvGraphicFramePr>
          <p:nvPr/>
        </p:nvGraphicFramePr>
        <p:xfrm>
          <a:off x="1125538" y="5099050"/>
          <a:ext cx="4824412" cy="1293813"/>
        </p:xfrm>
        <a:graphic>
          <a:graphicData uri="http://schemas.openxmlformats.org/drawingml/2006/table">
            <a:tbl>
              <a:tblPr/>
              <a:tblGrid>
                <a:gridCol w="1250950"/>
                <a:gridCol w="1858962"/>
                <a:gridCol w="1714500"/>
              </a:tblGrid>
              <a:tr h="371475">
                <a:tc>
                  <a:txBody>
                    <a:bodyPr/>
                    <a:lstStyle/>
                    <a:p>
                      <a:pPr marL="0" marR="0" lvl="0" indent="0" algn="l"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                         Year</a:t>
                      </a:r>
                    </a:p>
                    <a:p>
                      <a:pPr marL="0" marR="0" lvl="0" indent="0" algn="l" defTabSz="914400" rtl="0" eaLnBrk="1" fontAlgn="ctr" latinLnBrk="1" hangingPunct="1">
                        <a:lnSpc>
                          <a:spcPct val="100000"/>
                        </a:lnSpc>
                        <a:spcBef>
                          <a:spcPct val="0"/>
                        </a:spcBef>
                        <a:spcAft>
                          <a:spcPct val="0"/>
                        </a:spcAft>
                        <a:buClrTx/>
                        <a:buSzTx/>
                        <a:buFontTx/>
                        <a:buNone/>
                        <a:tabLst/>
                      </a:pPr>
                      <a:r>
                        <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rPr>
                        <a:t>  </a:t>
                      </a: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Classification</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3175" cap="flat" cmpd="sng" algn="ctr">
                      <a:solidFill>
                        <a:schemeClr val="tx1"/>
                      </a:solidFill>
                      <a:prstDash val="solid"/>
                      <a:round/>
                      <a:headEnd type="none" w="med" len="med"/>
                      <a:tailEnd type="none" w="med" len="med"/>
                    </a:lnTlToBr>
                    <a:lnBlToTr>
                      <a:noFill/>
                    </a:lnBlToTr>
                    <a:solidFill>
                      <a:srgbClr val="BFBFBF"/>
                    </a:solid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2002</a:t>
                      </a:r>
                      <a:r>
                        <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rPr>
                        <a:t> </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2009</a:t>
                      </a:r>
                      <a:r>
                        <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rPr>
                        <a:t> </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r>
              <a:tr h="307975">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Weekday</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Approximately </a:t>
                      </a:r>
                      <a:r>
                        <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rPr>
                        <a:t> </a:t>
                      </a: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74,008</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Approximately 66,943</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306388">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Weekend</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Approximately 61,093</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Approximately 86,395</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307975">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Average</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Approximately 68,586</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Approximately 73,427</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1972" name="Rectangle 19"/>
          <p:cNvSpPr>
            <a:spLocks noChangeArrowheads="1"/>
          </p:cNvSpPr>
          <p:nvPr/>
        </p:nvSpPr>
        <p:spPr bwMode="auto">
          <a:xfrm>
            <a:off x="1109663" y="6554788"/>
            <a:ext cx="4819650" cy="2286000"/>
          </a:xfrm>
          <a:prstGeom prst="rect">
            <a:avLst/>
          </a:prstGeom>
          <a:noFill/>
          <a:ln w="9525">
            <a:noFill/>
            <a:miter lim="800000"/>
            <a:headEnd/>
            <a:tailEnd/>
          </a:ln>
        </p:spPr>
        <p:txBody>
          <a:bodyPr lIns="0" tIns="0" rIns="0" bIns="0">
            <a:spAutoFit/>
          </a:bodyPr>
          <a:lstStyle/>
          <a:p>
            <a:pPr marL="85725" indent="-85725" algn="just">
              <a:lnSpc>
                <a:spcPct val="150000"/>
              </a:lnSpc>
              <a:buFont typeface="Arial" charset="0"/>
              <a:buChar char="•"/>
            </a:pPr>
            <a:r>
              <a:rPr lang="en-US" altLang="ko-KR"/>
              <a:t>Calculation of the average number of visitors under the weekday and weekend category showed that approximately 86,395 visited the exhibition over weekends while 66,943 visited during weekdays. Furthermore, the comparison of average weekday and weekend visitors showed that 19,452 more visitors came to the exhibition over weekends than over weekdays. In particular, the total number of weekend visitors over the first weekend of the exhibition was at its greatest due to the high expectancy for the exhibition, and the large number of group visitations made the 26</a:t>
            </a:r>
            <a:r>
              <a:rPr lang="en-US" altLang="ko-KR" baseline="30000"/>
              <a:t>th</a:t>
            </a:r>
            <a:r>
              <a:rPr lang="en-US" altLang="ko-KR"/>
              <a:t> the highest number of visitors for any single day during the entire exhibition with over 110,000 visitors. Furthermore, this number was also contributed to by the fact that many of the national holidays including Buddha’s Day and Children’s Day landed during this period, thus contributing to the increased reservation rate. </a:t>
            </a:r>
          </a:p>
        </p:txBody>
      </p:sp>
      <p:sp>
        <p:nvSpPr>
          <p:cNvPr id="81973" name="직사각형 8"/>
          <p:cNvSpPr>
            <a:spLocks noChangeArrowheads="1"/>
          </p:cNvSpPr>
          <p:nvPr/>
        </p:nvSpPr>
        <p:spPr bwMode="auto">
          <a:xfrm>
            <a:off x="1114425" y="4808538"/>
            <a:ext cx="4819650" cy="244475"/>
          </a:xfrm>
          <a:prstGeom prst="rect">
            <a:avLst/>
          </a:prstGeom>
          <a:noFill/>
          <a:ln w="9525">
            <a:noFill/>
            <a:miter lim="800000"/>
            <a:headEnd/>
            <a:tailEnd/>
          </a:ln>
        </p:spPr>
        <p:txBody>
          <a:bodyPr>
            <a:spAutoFit/>
          </a:bodyPr>
          <a:lstStyle/>
          <a:p>
            <a:r>
              <a:rPr lang="en-US" altLang="ko-KR"/>
              <a:t>[Table</a:t>
            </a:r>
            <a:r>
              <a:rPr lang="ko-KR" altLang="en-US"/>
              <a:t> </a:t>
            </a:r>
            <a:r>
              <a:rPr lang="en-US" altLang="ko-KR"/>
              <a:t>3-1-4] Trends and Ratio of Weekday and Weekend Visitors</a:t>
            </a:r>
            <a:endParaRPr lang="ko-KR" alt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52"/>
          <p:cNvSpPr>
            <a:spLocks noChangeArrowheads="1"/>
          </p:cNvSpPr>
          <p:nvPr/>
        </p:nvSpPr>
        <p:spPr bwMode="auto">
          <a:xfrm>
            <a:off x="1123950" y="1290638"/>
            <a:ext cx="5334000" cy="304800"/>
          </a:xfrm>
          <a:prstGeom prst="rect">
            <a:avLst/>
          </a:prstGeom>
          <a:noFill/>
          <a:ln w="9525">
            <a:noFill/>
            <a:miter lim="800000"/>
            <a:headEnd/>
            <a:tailEnd/>
          </a:ln>
        </p:spPr>
        <p:txBody>
          <a:bodyPr wrap="none" anchor="ctr"/>
          <a:lstStyle/>
          <a:p>
            <a:pPr algn="dist">
              <a:lnSpc>
                <a:spcPct val="140000"/>
              </a:lnSpc>
            </a:pPr>
            <a:r>
              <a:rPr lang="en-US" altLang="ko-KR" sz="1200" b="1"/>
              <a:t>4. Weather Conditions and Visitor Trends</a:t>
            </a:r>
            <a:endParaRPr lang="ko-KR" altLang="en-US" sz="1200" b="1"/>
          </a:p>
        </p:txBody>
      </p:sp>
      <p:sp>
        <p:nvSpPr>
          <p:cNvPr id="82946" name="Rectangle 19"/>
          <p:cNvSpPr>
            <a:spLocks noChangeArrowheads="1"/>
          </p:cNvSpPr>
          <p:nvPr/>
        </p:nvSpPr>
        <p:spPr bwMode="auto">
          <a:xfrm>
            <a:off x="1119188" y="8407400"/>
            <a:ext cx="4819650" cy="793750"/>
          </a:xfrm>
          <a:prstGeom prst="rect">
            <a:avLst/>
          </a:prstGeom>
          <a:noFill/>
          <a:ln w="9525">
            <a:noFill/>
            <a:miter lim="800000"/>
            <a:headEnd/>
            <a:tailEnd/>
          </a:ln>
        </p:spPr>
        <p:txBody>
          <a:bodyPr lIns="0" tIns="0" rIns="0" bIns="0">
            <a:spAutoFit/>
          </a:bodyPr>
          <a:lstStyle/>
          <a:p>
            <a:pPr marL="85725" indent="-85725" algn="just">
              <a:lnSpc>
                <a:spcPct val="130000"/>
              </a:lnSpc>
              <a:buFont typeface="Arial" charset="0"/>
              <a:buChar char="•"/>
            </a:pPr>
            <a:r>
              <a:rPr lang="en-US" altLang="ko-KR"/>
              <a:t>The total days of precipitation during the exhibition period (April 25 – May 20) was 10 in 2002 and 6 in 2009, which had a positive effect on the total number of visitors coming to the exhibition. However, days of precipitation on three different occasions had a negative effect in attracting visitors to the exhibition. </a:t>
            </a:r>
          </a:p>
        </p:txBody>
      </p:sp>
      <p:pic>
        <p:nvPicPr>
          <p:cNvPr id="82947" name="Picture 80"/>
          <p:cNvPicPr>
            <a:picLocks noChangeAspect="1" noChangeArrowheads="1"/>
          </p:cNvPicPr>
          <p:nvPr/>
        </p:nvPicPr>
        <p:blipFill>
          <a:blip r:embed="rId2" cstate="print"/>
          <a:srcRect/>
          <a:stretch>
            <a:fillRect/>
          </a:stretch>
        </p:blipFill>
        <p:spPr bwMode="auto">
          <a:xfrm>
            <a:off x="3416300" y="3529013"/>
            <a:ext cx="223838" cy="152400"/>
          </a:xfrm>
          <a:prstGeom prst="rect">
            <a:avLst/>
          </a:prstGeom>
          <a:noFill/>
          <a:ln w="9525">
            <a:noFill/>
            <a:miter lim="800000"/>
            <a:headEnd/>
            <a:tailEnd/>
          </a:ln>
        </p:spPr>
      </p:pic>
      <p:graphicFrame>
        <p:nvGraphicFramePr>
          <p:cNvPr id="60566" name="Group 150"/>
          <p:cNvGraphicFramePr>
            <a:graphicFrameLocks noGrp="1"/>
          </p:cNvGraphicFramePr>
          <p:nvPr/>
        </p:nvGraphicFramePr>
        <p:xfrm>
          <a:off x="1114425" y="1998663"/>
          <a:ext cx="4824413" cy="2017712"/>
        </p:xfrm>
        <a:graphic>
          <a:graphicData uri="http://schemas.openxmlformats.org/drawingml/2006/table">
            <a:tbl>
              <a:tblPr/>
              <a:tblGrid>
                <a:gridCol w="536575"/>
                <a:gridCol w="534988"/>
                <a:gridCol w="536575"/>
                <a:gridCol w="536575"/>
                <a:gridCol w="534987"/>
                <a:gridCol w="536575"/>
                <a:gridCol w="536575"/>
                <a:gridCol w="534988"/>
                <a:gridCol w="536575"/>
              </a:tblGrid>
              <a:tr h="490538">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4/24</a:t>
                      </a:r>
                      <a:endParaRPr kumimoji="0" lang="ko-KR" altLang="en-US" sz="800" b="0" i="0" u="none" strike="noStrike" cap="none" normalizeH="0" baseline="0" smtClean="0">
                        <a:ln>
                          <a:noFill/>
                        </a:ln>
                        <a:solidFill>
                          <a:schemeClr val="tx1"/>
                        </a:solidFill>
                        <a:effectLst/>
                        <a:latin typeface="Times New Roman" pitchFamily="18" charset="0"/>
                        <a:ea typeface="HY헤드라인M" pitchFamily="18" charset="-127"/>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4/25</a:t>
                      </a:r>
                      <a:endParaRPr kumimoji="0" lang="ko-KR" altLang="en-US" sz="800" b="0" i="0" u="none" strike="noStrike" cap="none" normalizeH="0" baseline="0" smtClean="0">
                        <a:ln>
                          <a:noFill/>
                        </a:ln>
                        <a:solidFill>
                          <a:schemeClr val="tx1"/>
                        </a:solidFill>
                        <a:effectLst/>
                        <a:latin typeface="Times New Roman" pitchFamily="18" charset="0"/>
                        <a:ea typeface="HY헤드라인M" pitchFamily="18" charset="-127"/>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4/26</a:t>
                      </a:r>
                      <a:endParaRPr kumimoji="0" lang="ko-KR" altLang="en-US" sz="800" b="0" i="0" u="none" strike="noStrike" cap="none" normalizeH="0" baseline="0" smtClean="0">
                        <a:ln>
                          <a:noFill/>
                        </a:ln>
                        <a:solidFill>
                          <a:schemeClr val="tx1"/>
                        </a:solidFill>
                        <a:effectLst/>
                        <a:latin typeface="Times New Roman" pitchFamily="18" charset="0"/>
                        <a:ea typeface="HY헤드라인M" pitchFamily="18" charset="-127"/>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4/27</a:t>
                      </a:r>
                      <a:endParaRPr kumimoji="0" lang="ko-KR" altLang="en-US" sz="800" b="0" i="0" u="none" strike="noStrike" cap="none" normalizeH="0" baseline="0" smtClean="0">
                        <a:ln>
                          <a:noFill/>
                        </a:ln>
                        <a:solidFill>
                          <a:schemeClr val="tx1"/>
                        </a:solidFill>
                        <a:effectLst/>
                        <a:latin typeface="Times New Roman" pitchFamily="18" charset="0"/>
                        <a:ea typeface="HY헤드라인M" pitchFamily="18" charset="-127"/>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4/28</a:t>
                      </a:r>
                      <a:endParaRPr kumimoji="0" lang="ko-KR" altLang="en-US" sz="800" b="0" i="0" u="none" strike="noStrike" cap="none" normalizeH="0" baseline="0" smtClean="0">
                        <a:ln>
                          <a:noFill/>
                        </a:ln>
                        <a:solidFill>
                          <a:schemeClr val="tx1"/>
                        </a:solidFill>
                        <a:effectLst/>
                        <a:latin typeface="Times New Roman" pitchFamily="18" charset="0"/>
                        <a:ea typeface="HY헤드라인M" pitchFamily="18" charset="-127"/>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4/29</a:t>
                      </a:r>
                      <a:endParaRPr kumimoji="0" lang="ko-KR" altLang="en-US" sz="800" b="0" i="0" u="none" strike="noStrike" cap="none" normalizeH="0" baseline="0" smtClean="0">
                        <a:ln>
                          <a:noFill/>
                        </a:ln>
                        <a:solidFill>
                          <a:schemeClr val="tx1"/>
                        </a:solidFill>
                        <a:effectLst/>
                        <a:latin typeface="Times New Roman" pitchFamily="18" charset="0"/>
                        <a:ea typeface="HY헤드라인M" pitchFamily="18" charset="-127"/>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4/30</a:t>
                      </a:r>
                      <a:endParaRPr kumimoji="0" lang="ko-KR" altLang="en-US" sz="800" b="0" i="0" u="none" strike="noStrike" cap="none" normalizeH="0" baseline="0" smtClean="0">
                        <a:ln>
                          <a:noFill/>
                        </a:ln>
                        <a:solidFill>
                          <a:schemeClr val="tx1"/>
                        </a:solidFill>
                        <a:effectLst/>
                        <a:latin typeface="Times New Roman" pitchFamily="18" charset="0"/>
                        <a:ea typeface="HY헤드라인M" pitchFamily="18" charset="-127"/>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5/1</a:t>
                      </a:r>
                      <a:endParaRPr kumimoji="0" lang="ko-KR" altLang="en-US" sz="800" b="0" i="0" u="none" strike="noStrike" cap="none" normalizeH="0" baseline="0" smtClean="0">
                        <a:ln>
                          <a:noFill/>
                        </a:ln>
                        <a:solidFill>
                          <a:schemeClr val="tx1"/>
                        </a:solidFill>
                        <a:effectLst/>
                        <a:latin typeface="Times New Roman" pitchFamily="18" charset="0"/>
                        <a:ea typeface="HY헤드라인M" pitchFamily="18" charset="-127"/>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5/2</a:t>
                      </a:r>
                      <a:endParaRPr kumimoji="0" lang="ko-KR" altLang="en-US" sz="800" b="0" i="0" u="none" strike="noStrike" cap="none" normalizeH="0" baseline="0" smtClean="0">
                        <a:ln>
                          <a:noFill/>
                        </a:ln>
                        <a:solidFill>
                          <a:schemeClr val="tx1"/>
                        </a:solidFill>
                        <a:effectLst/>
                        <a:latin typeface="Times New Roman" pitchFamily="18" charset="0"/>
                        <a:ea typeface="HY헤드라인M" pitchFamily="18" charset="-127"/>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14313">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65,766</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102,423</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115,012</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89,864</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72,119</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70,831</a:t>
                      </a:r>
                      <a:endParaRPr kumimoji="0" lang="ko-KR" altLang="en-US" sz="8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75,562</a:t>
                      </a:r>
                      <a:endParaRPr kumimoji="0" lang="ko-KR" altLang="en-US" sz="8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94,751</a:t>
                      </a:r>
                      <a:endParaRPr kumimoji="0" lang="ko-KR" altLang="en-US" sz="8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82,169</a:t>
                      </a:r>
                      <a:endParaRPr kumimoji="0" lang="ko-KR" altLang="en-US" sz="8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9D9D9"/>
                    </a:solidFill>
                  </a:tcPr>
                </a:tc>
              </a:tr>
              <a:tr h="457200">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5/3</a:t>
                      </a:r>
                    </a:p>
                    <a:p>
                      <a:pPr marL="0" marR="0" lvl="0" indent="0" algn="ctr" defTabSz="914400" rtl="0" eaLnBrk="1" fontAlgn="base" latinLnBrk="1" hangingPunct="1">
                        <a:lnSpc>
                          <a:spcPct val="100000"/>
                        </a:lnSpc>
                        <a:spcBef>
                          <a:spcPct val="0"/>
                        </a:spcBef>
                        <a:spcAft>
                          <a:spcPct val="0"/>
                        </a:spcAft>
                        <a:buClrTx/>
                        <a:buSzTx/>
                        <a:buFontTx/>
                        <a:buNone/>
                        <a:tabLst/>
                      </a:pPr>
                      <a:endParaRPr kumimoji="0" lang="ko-KR" altLang="en-US" sz="800" b="0" i="0" u="none" strike="noStrike" cap="none" normalizeH="0" baseline="0" smtClean="0">
                        <a:ln>
                          <a:noFill/>
                        </a:ln>
                        <a:solidFill>
                          <a:schemeClr val="tx1"/>
                        </a:solidFill>
                        <a:effectLst/>
                        <a:latin typeface="Times New Roman" pitchFamily="18" charset="0"/>
                        <a:ea typeface="HY헤드라인M" pitchFamily="18" charset="-127"/>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5/4</a:t>
                      </a:r>
                      <a:endParaRPr kumimoji="0" lang="ko-KR" altLang="en-US" sz="800" b="0" i="0" u="none" strike="noStrike" cap="none" normalizeH="0" baseline="0" smtClean="0">
                        <a:ln>
                          <a:noFill/>
                        </a:ln>
                        <a:solidFill>
                          <a:schemeClr val="tx1"/>
                        </a:solidFill>
                        <a:effectLst/>
                        <a:latin typeface="Times New Roman" pitchFamily="18" charset="0"/>
                        <a:ea typeface="HY헤드라인M" pitchFamily="18" charset="-127"/>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5/5</a:t>
                      </a:r>
                      <a:endParaRPr kumimoji="0" lang="ko-KR" altLang="en-US" sz="800" b="0" i="0" u="none" strike="noStrike" cap="none" normalizeH="0" baseline="0" smtClean="0">
                        <a:ln>
                          <a:noFill/>
                        </a:ln>
                        <a:solidFill>
                          <a:schemeClr val="tx1"/>
                        </a:solidFill>
                        <a:effectLst/>
                        <a:latin typeface="Times New Roman" pitchFamily="18" charset="0"/>
                        <a:ea typeface="HY헤드라인M" pitchFamily="18" charset="-127"/>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5/6</a:t>
                      </a:r>
                      <a:endParaRPr kumimoji="0" lang="ko-KR" altLang="en-US" sz="800" b="0" i="0" u="none" strike="noStrike" cap="none" normalizeH="0" baseline="0" smtClean="0">
                        <a:ln>
                          <a:noFill/>
                        </a:ln>
                        <a:solidFill>
                          <a:schemeClr val="tx1"/>
                        </a:solidFill>
                        <a:effectLst/>
                        <a:latin typeface="Times New Roman" pitchFamily="18" charset="0"/>
                        <a:ea typeface="HY헤드라인M" pitchFamily="18" charset="-127"/>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5/7</a:t>
                      </a:r>
                      <a:endParaRPr kumimoji="0" lang="ko-KR" altLang="en-US" sz="800" b="0" i="0" u="none" strike="noStrike" cap="none" normalizeH="0" baseline="0" smtClean="0">
                        <a:ln>
                          <a:noFill/>
                        </a:ln>
                        <a:solidFill>
                          <a:schemeClr val="tx1"/>
                        </a:solidFill>
                        <a:effectLst/>
                        <a:latin typeface="Times New Roman" pitchFamily="18" charset="0"/>
                        <a:ea typeface="HY헤드라인M" pitchFamily="18" charset="-127"/>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5/8</a:t>
                      </a:r>
                      <a:endParaRPr kumimoji="0" lang="ko-KR" altLang="en-US" sz="800" b="0" i="0" u="none" strike="noStrike" cap="none" normalizeH="0" baseline="0" smtClean="0">
                        <a:ln>
                          <a:noFill/>
                        </a:ln>
                        <a:solidFill>
                          <a:schemeClr val="tx1"/>
                        </a:solidFill>
                        <a:effectLst/>
                        <a:latin typeface="Times New Roman" pitchFamily="18" charset="0"/>
                        <a:ea typeface="HY헤드라인M" pitchFamily="18" charset="-127"/>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5/9</a:t>
                      </a:r>
                      <a:endParaRPr kumimoji="0" lang="ko-KR" altLang="en-US" sz="800" b="0" i="0" u="none" strike="noStrike" cap="none" normalizeH="0" baseline="0" smtClean="0">
                        <a:ln>
                          <a:noFill/>
                        </a:ln>
                        <a:solidFill>
                          <a:schemeClr val="tx1"/>
                        </a:solidFill>
                        <a:effectLst/>
                        <a:latin typeface="Times New Roman" pitchFamily="18" charset="0"/>
                        <a:ea typeface="HY헤드라인M" pitchFamily="18" charset="-127"/>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5/10</a:t>
                      </a:r>
                      <a:endParaRPr kumimoji="0" lang="ko-KR" altLang="en-US" sz="800" b="0" i="0" u="none" strike="noStrike" cap="none" normalizeH="0" baseline="0" smtClean="0">
                        <a:ln>
                          <a:noFill/>
                        </a:ln>
                        <a:solidFill>
                          <a:schemeClr val="tx1"/>
                        </a:solidFill>
                        <a:effectLst/>
                        <a:latin typeface="Times New Roman" pitchFamily="18" charset="0"/>
                        <a:ea typeface="HY헤드라인M" pitchFamily="18" charset="-127"/>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5/11</a:t>
                      </a:r>
                      <a:endParaRPr kumimoji="0" lang="ko-KR" altLang="en-US" sz="800" b="0" i="0" u="none" strike="noStrike" cap="none" normalizeH="0" baseline="0" smtClean="0">
                        <a:ln>
                          <a:noFill/>
                        </a:ln>
                        <a:solidFill>
                          <a:schemeClr val="tx1"/>
                        </a:solidFill>
                        <a:effectLst/>
                        <a:latin typeface="Times New Roman" pitchFamily="18" charset="0"/>
                        <a:ea typeface="HY헤드라인M" pitchFamily="18" charset="-127"/>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14313">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92,053</a:t>
                      </a:r>
                      <a:endParaRPr kumimoji="0" lang="ko-KR" altLang="en-US" sz="8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89,267</a:t>
                      </a:r>
                      <a:endParaRPr kumimoji="0" lang="ko-KR" altLang="en-US" sz="8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73,417</a:t>
                      </a:r>
                      <a:endParaRPr kumimoji="0" lang="ko-KR" altLang="en-US" sz="8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51,231</a:t>
                      </a:r>
                      <a:endParaRPr kumimoji="0" lang="ko-KR" altLang="en-US" sz="8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63,589</a:t>
                      </a:r>
                      <a:endParaRPr kumimoji="0" lang="ko-KR" altLang="en-US" sz="8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48,812</a:t>
                      </a:r>
                      <a:endParaRPr kumimoji="0" lang="ko-KR" altLang="en-US" sz="8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102,151</a:t>
                      </a:r>
                      <a:endParaRPr kumimoji="0" lang="ko-KR" altLang="en-US" sz="8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73,289</a:t>
                      </a:r>
                      <a:endParaRPr kumimoji="0" lang="ko-KR" altLang="en-US" sz="8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55,801</a:t>
                      </a:r>
                      <a:endParaRPr kumimoji="0" lang="ko-KR" altLang="en-US" sz="8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9D9D9"/>
                    </a:solidFill>
                  </a:tcPr>
                </a:tc>
              </a:tr>
              <a:tr h="428625">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5/12</a:t>
                      </a:r>
                      <a:endParaRPr kumimoji="0" lang="ko-KR" altLang="en-US" sz="800" b="0" i="0" u="none" strike="noStrike" cap="none" normalizeH="0" baseline="0" smtClean="0">
                        <a:ln>
                          <a:noFill/>
                        </a:ln>
                        <a:solidFill>
                          <a:schemeClr val="tx1"/>
                        </a:solidFill>
                        <a:effectLst/>
                        <a:latin typeface="Times New Roman" pitchFamily="18" charset="0"/>
                        <a:ea typeface="HY헤드라인M" pitchFamily="18" charset="-127"/>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5/13</a:t>
                      </a:r>
                      <a:endParaRPr kumimoji="0" lang="ko-KR" altLang="en-US" sz="800" b="0" i="0" u="none" strike="noStrike" cap="none" normalizeH="0" baseline="0" smtClean="0">
                        <a:ln>
                          <a:noFill/>
                        </a:ln>
                        <a:solidFill>
                          <a:schemeClr val="tx1"/>
                        </a:solidFill>
                        <a:effectLst/>
                        <a:latin typeface="Times New Roman" pitchFamily="18" charset="0"/>
                        <a:ea typeface="HY헤드라인M" pitchFamily="18" charset="-127"/>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5/14</a:t>
                      </a:r>
                      <a:endParaRPr kumimoji="0" lang="ko-KR" altLang="en-US" sz="800" b="0" i="0" u="none" strike="noStrike" cap="none" normalizeH="0" baseline="0" smtClean="0">
                        <a:ln>
                          <a:noFill/>
                        </a:ln>
                        <a:solidFill>
                          <a:schemeClr val="tx1"/>
                        </a:solidFill>
                        <a:effectLst/>
                        <a:latin typeface="Times New Roman" pitchFamily="18" charset="0"/>
                        <a:ea typeface="HY헤드라인M" pitchFamily="18" charset="-127"/>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5/15</a:t>
                      </a:r>
                      <a:endParaRPr kumimoji="0" lang="ko-KR" altLang="en-US" sz="800" b="0" i="0" u="none" strike="noStrike" cap="none" normalizeH="0" baseline="0" smtClean="0">
                        <a:ln>
                          <a:noFill/>
                        </a:ln>
                        <a:solidFill>
                          <a:schemeClr val="tx1"/>
                        </a:solidFill>
                        <a:effectLst/>
                        <a:latin typeface="Times New Roman" pitchFamily="18" charset="0"/>
                        <a:ea typeface="HY헤드라인M" pitchFamily="18" charset="-127"/>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5/16</a:t>
                      </a:r>
                      <a:endParaRPr kumimoji="0" lang="ko-KR" altLang="en-US" sz="800" b="0" i="0" u="none" strike="noStrike" cap="none" normalizeH="0" baseline="0" smtClean="0">
                        <a:ln>
                          <a:noFill/>
                        </a:ln>
                        <a:solidFill>
                          <a:schemeClr val="tx1"/>
                        </a:solidFill>
                        <a:effectLst/>
                        <a:latin typeface="Times New Roman" pitchFamily="18" charset="0"/>
                        <a:ea typeface="HY헤드라인M" pitchFamily="18" charset="-127"/>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5/17</a:t>
                      </a:r>
                      <a:endParaRPr kumimoji="0" lang="ko-KR" altLang="en-US" sz="800" b="0" i="0" u="none" strike="noStrike" cap="none" normalizeH="0" baseline="0" smtClean="0">
                        <a:ln>
                          <a:noFill/>
                        </a:ln>
                        <a:solidFill>
                          <a:schemeClr val="tx1"/>
                        </a:solidFill>
                        <a:effectLst/>
                        <a:latin typeface="Times New Roman" pitchFamily="18" charset="0"/>
                        <a:ea typeface="HY헤드라인M" pitchFamily="18" charset="-127"/>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5/18</a:t>
                      </a:r>
                      <a:endParaRPr kumimoji="0" lang="ko-KR" altLang="en-US" sz="800" b="0" i="0" u="none" strike="noStrike" cap="none" normalizeH="0" baseline="0" smtClean="0">
                        <a:ln>
                          <a:noFill/>
                        </a:ln>
                        <a:solidFill>
                          <a:schemeClr val="tx1"/>
                        </a:solidFill>
                        <a:effectLst/>
                        <a:latin typeface="Times New Roman" pitchFamily="18" charset="0"/>
                        <a:ea typeface="HY헤드라인M" pitchFamily="18" charset="-127"/>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5/19</a:t>
                      </a:r>
                      <a:endParaRPr kumimoji="0" lang="ko-KR" altLang="en-US" sz="800" b="0" i="0" u="none" strike="noStrike" cap="none" normalizeH="0" baseline="0" smtClean="0">
                        <a:ln>
                          <a:noFill/>
                        </a:ln>
                        <a:solidFill>
                          <a:schemeClr val="tx1"/>
                        </a:solidFill>
                        <a:effectLst/>
                        <a:latin typeface="Times New Roman" pitchFamily="18" charset="0"/>
                        <a:ea typeface="HY헤드라인M" pitchFamily="18" charset="-127"/>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5/20</a:t>
                      </a:r>
                      <a:endParaRPr kumimoji="0" lang="ko-KR" altLang="en-US" sz="800" b="0" i="0" u="none" strike="noStrike" cap="none" normalizeH="0" baseline="0" smtClean="0">
                        <a:ln>
                          <a:noFill/>
                        </a:ln>
                        <a:solidFill>
                          <a:schemeClr val="tx1"/>
                        </a:solidFill>
                        <a:effectLst/>
                        <a:latin typeface="Times New Roman" pitchFamily="18" charset="0"/>
                        <a:ea typeface="HY헤드라인M" pitchFamily="18" charset="-127"/>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196850">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65,483</a:t>
                      </a:r>
                      <a:endParaRPr kumimoji="0" lang="ko-KR" altLang="en-US" sz="8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66,812</a:t>
                      </a:r>
                      <a:endParaRPr kumimoji="0" lang="ko-KR" altLang="en-US" sz="8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69,612</a:t>
                      </a:r>
                      <a:endParaRPr kumimoji="0" lang="ko-KR" altLang="en-US" sz="8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64,874</a:t>
                      </a:r>
                      <a:endParaRPr kumimoji="0" lang="ko-KR" altLang="en-US" sz="8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55,130</a:t>
                      </a:r>
                      <a:endParaRPr kumimoji="0" lang="ko-KR" altLang="en-US" sz="8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81,912</a:t>
                      </a:r>
                      <a:endParaRPr kumimoji="0" lang="ko-KR" altLang="en-US" sz="8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60,507</a:t>
                      </a:r>
                      <a:endParaRPr kumimoji="0" lang="ko-KR" altLang="en-US" sz="8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53,562</a:t>
                      </a:r>
                      <a:endParaRPr kumimoji="0" lang="ko-KR" altLang="en-US" sz="8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46,539</a:t>
                      </a:r>
                      <a:endParaRPr kumimoji="0" lang="ko-KR" altLang="en-US" sz="8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9D9D9"/>
                    </a:solidFill>
                  </a:tcPr>
                </a:tc>
              </a:tr>
            </a:tbl>
          </a:graphicData>
        </a:graphic>
      </p:graphicFrame>
      <p:pic>
        <p:nvPicPr>
          <p:cNvPr id="83020" name="Picture 84"/>
          <p:cNvPicPr>
            <a:picLocks noChangeAspect="1" noChangeArrowheads="1"/>
          </p:cNvPicPr>
          <p:nvPr/>
        </p:nvPicPr>
        <p:blipFill>
          <a:blip r:embed="rId3" cstate="print"/>
          <a:srcRect/>
          <a:stretch>
            <a:fillRect/>
          </a:stretch>
        </p:blipFill>
        <p:spPr bwMode="auto">
          <a:xfrm>
            <a:off x="5554663" y="3505200"/>
            <a:ext cx="225425" cy="200025"/>
          </a:xfrm>
          <a:prstGeom prst="rect">
            <a:avLst/>
          </a:prstGeom>
          <a:noFill/>
          <a:ln w="9525">
            <a:noFill/>
            <a:miter lim="800000"/>
            <a:headEnd/>
            <a:tailEnd/>
          </a:ln>
        </p:spPr>
      </p:pic>
      <p:pic>
        <p:nvPicPr>
          <p:cNvPr id="83021" name="Picture 84"/>
          <p:cNvPicPr>
            <a:picLocks noChangeAspect="1" noChangeArrowheads="1"/>
          </p:cNvPicPr>
          <p:nvPr/>
        </p:nvPicPr>
        <p:blipFill>
          <a:blip r:embed="rId3" cstate="print"/>
          <a:srcRect/>
          <a:stretch>
            <a:fillRect/>
          </a:stretch>
        </p:blipFill>
        <p:spPr bwMode="auto">
          <a:xfrm>
            <a:off x="5014913" y="3505200"/>
            <a:ext cx="223837" cy="200025"/>
          </a:xfrm>
          <a:prstGeom prst="rect">
            <a:avLst/>
          </a:prstGeom>
          <a:noFill/>
          <a:ln w="9525">
            <a:noFill/>
            <a:miter lim="800000"/>
            <a:headEnd/>
            <a:tailEnd/>
          </a:ln>
        </p:spPr>
      </p:pic>
      <p:pic>
        <p:nvPicPr>
          <p:cNvPr id="83022" name="Picture 84"/>
          <p:cNvPicPr>
            <a:picLocks noChangeAspect="1" noChangeArrowheads="1"/>
          </p:cNvPicPr>
          <p:nvPr/>
        </p:nvPicPr>
        <p:blipFill>
          <a:blip r:embed="rId3" cstate="print"/>
          <a:srcRect/>
          <a:stretch>
            <a:fillRect/>
          </a:stretch>
        </p:blipFill>
        <p:spPr bwMode="auto">
          <a:xfrm>
            <a:off x="4491038" y="3505200"/>
            <a:ext cx="223837" cy="200025"/>
          </a:xfrm>
          <a:prstGeom prst="rect">
            <a:avLst/>
          </a:prstGeom>
          <a:noFill/>
          <a:ln w="9525">
            <a:noFill/>
            <a:miter lim="800000"/>
            <a:headEnd/>
            <a:tailEnd/>
          </a:ln>
        </p:spPr>
      </p:pic>
      <p:pic>
        <p:nvPicPr>
          <p:cNvPr id="83023" name="Picture 95"/>
          <p:cNvPicPr>
            <a:picLocks noChangeAspect="1" noChangeArrowheads="1"/>
          </p:cNvPicPr>
          <p:nvPr/>
        </p:nvPicPr>
        <p:blipFill>
          <a:blip r:embed="rId4" cstate="print"/>
          <a:srcRect/>
          <a:stretch>
            <a:fillRect/>
          </a:stretch>
        </p:blipFill>
        <p:spPr bwMode="auto">
          <a:xfrm>
            <a:off x="3932238" y="3511550"/>
            <a:ext cx="258762" cy="207963"/>
          </a:xfrm>
          <a:prstGeom prst="rect">
            <a:avLst/>
          </a:prstGeom>
          <a:noFill/>
          <a:ln w="9525">
            <a:noFill/>
            <a:miter lim="800000"/>
            <a:headEnd/>
            <a:tailEnd/>
          </a:ln>
        </p:spPr>
      </p:pic>
      <p:pic>
        <p:nvPicPr>
          <p:cNvPr id="83024" name="Picture 80"/>
          <p:cNvPicPr>
            <a:picLocks noChangeAspect="1" noChangeArrowheads="1"/>
          </p:cNvPicPr>
          <p:nvPr/>
        </p:nvPicPr>
        <p:blipFill>
          <a:blip r:embed="rId2" cstate="print"/>
          <a:srcRect/>
          <a:stretch>
            <a:fillRect/>
          </a:stretch>
        </p:blipFill>
        <p:spPr bwMode="auto">
          <a:xfrm>
            <a:off x="3000375" y="3529013"/>
            <a:ext cx="223838" cy="152400"/>
          </a:xfrm>
          <a:prstGeom prst="rect">
            <a:avLst/>
          </a:prstGeom>
          <a:noFill/>
          <a:ln w="9525">
            <a:noFill/>
            <a:miter lim="800000"/>
            <a:headEnd/>
            <a:tailEnd/>
          </a:ln>
        </p:spPr>
      </p:pic>
      <p:pic>
        <p:nvPicPr>
          <p:cNvPr id="83025" name="Picture 84"/>
          <p:cNvPicPr>
            <a:picLocks noChangeAspect="1" noChangeArrowheads="1"/>
          </p:cNvPicPr>
          <p:nvPr/>
        </p:nvPicPr>
        <p:blipFill>
          <a:blip r:embed="rId3" cstate="print"/>
          <a:srcRect/>
          <a:stretch>
            <a:fillRect/>
          </a:stretch>
        </p:blipFill>
        <p:spPr bwMode="auto">
          <a:xfrm>
            <a:off x="2354263" y="3505200"/>
            <a:ext cx="223837" cy="200025"/>
          </a:xfrm>
          <a:prstGeom prst="rect">
            <a:avLst/>
          </a:prstGeom>
          <a:noFill/>
          <a:ln w="9525">
            <a:noFill/>
            <a:miter lim="800000"/>
            <a:headEnd/>
            <a:tailEnd/>
          </a:ln>
        </p:spPr>
      </p:pic>
      <p:pic>
        <p:nvPicPr>
          <p:cNvPr id="83026" name="Picture 95"/>
          <p:cNvPicPr>
            <a:picLocks noChangeAspect="1" noChangeArrowheads="1"/>
          </p:cNvPicPr>
          <p:nvPr/>
        </p:nvPicPr>
        <p:blipFill>
          <a:blip r:embed="rId4" cstate="print"/>
          <a:srcRect/>
          <a:stretch>
            <a:fillRect/>
          </a:stretch>
        </p:blipFill>
        <p:spPr bwMode="auto">
          <a:xfrm>
            <a:off x="2741613" y="3511550"/>
            <a:ext cx="258762" cy="207963"/>
          </a:xfrm>
          <a:prstGeom prst="rect">
            <a:avLst/>
          </a:prstGeom>
          <a:noFill/>
          <a:ln w="9525">
            <a:noFill/>
            <a:miter lim="800000"/>
            <a:headEnd/>
            <a:tailEnd/>
          </a:ln>
        </p:spPr>
      </p:pic>
      <p:pic>
        <p:nvPicPr>
          <p:cNvPr id="83027" name="Picture 80"/>
          <p:cNvPicPr>
            <a:picLocks noChangeAspect="1" noChangeArrowheads="1"/>
          </p:cNvPicPr>
          <p:nvPr/>
        </p:nvPicPr>
        <p:blipFill>
          <a:blip r:embed="rId2" cstate="print"/>
          <a:srcRect/>
          <a:stretch>
            <a:fillRect/>
          </a:stretch>
        </p:blipFill>
        <p:spPr bwMode="auto">
          <a:xfrm>
            <a:off x="1697038" y="3529013"/>
            <a:ext cx="223837" cy="152400"/>
          </a:xfrm>
          <a:prstGeom prst="rect">
            <a:avLst/>
          </a:prstGeom>
          <a:noFill/>
          <a:ln w="9525">
            <a:noFill/>
            <a:miter lim="800000"/>
            <a:headEnd/>
            <a:tailEnd/>
          </a:ln>
        </p:spPr>
      </p:pic>
      <p:pic>
        <p:nvPicPr>
          <p:cNvPr id="83028" name="Picture 95"/>
          <p:cNvPicPr>
            <a:picLocks noChangeAspect="1" noChangeArrowheads="1"/>
          </p:cNvPicPr>
          <p:nvPr/>
        </p:nvPicPr>
        <p:blipFill>
          <a:blip r:embed="rId4" cstate="print"/>
          <a:srcRect/>
          <a:stretch>
            <a:fillRect/>
          </a:stretch>
        </p:blipFill>
        <p:spPr bwMode="auto">
          <a:xfrm>
            <a:off x="1919288" y="3511550"/>
            <a:ext cx="258762" cy="207963"/>
          </a:xfrm>
          <a:prstGeom prst="rect">
            <a:avLst/>
          </a:prstGeom>
          <a:noFill/>
          <a:ln w="9525">
            <a:noFill/>
            <a:miter lim="800000"/>
            <a:headEnd/>
            <a:tailEnd/>
          </a:ln>
        </p:spPr>
      </p:pic>
      <p:pic>
        <p:nvPicPr>
          <p:cNvPr id="83029" name="Picture 80"/>
          <p:cNvPicPr>
            <a:picLocks noChangeAspect="1" noChangeArrowheads="1"/>
          </p:cNvPicPr>
          <p:nvPr/>
        </p:nvPicPr>
        <p:blipFill>
          <a:blip r:embed="rId2" cstate="print"/>
          <a:srcRect/>
          <a:stretch>
            <a:fillRect/>
          </a:stretch>
        </p:blipFill>
        <p:spPr bwMode="auto">
          <a:xfrm>
            <a:off x="1147763" y="3529013"/>
            <a:ext cx="223837" cy="152400"/>
          </a:xfrm>
          <a:prstGeom prst="rect">
            <a:avLst/>
          </a:prstGeom>
          <a:noFill/>
          <a:ln w="9525">
            <a:noFill/>
            <a:miter lim="800000"/>
            <a:headEnd/>
            <a:tailEnd/>
          </a:ln>
        </p:spPr>
      </p:pic>
      <p:pic>
        <p:nvPicPr>
          <p:cNvPr id="83030" name="Picture 95"/>
          <p:cNvPicPr>
            <a:picLocks noChangeAspect="1" noChangeArrowheads="1"/>
          </p:cNvPicPr>
          <p:nvPr/>
        </p:nvPicPr>
        <p:blipFill>
          <a:blip r:embed="rId4" cstate="print"/>
          <a:srcRect/>
          <a:stretch>
            <a:fillRect/>
          </a:stretch>
        </p:blipFill>
        <p:spPr bwMode="auto">
          <a:xfrm>
            <a:off x="1370013" y="3511550"/>
            <a:ext cx="258762" cy="207963"/>
          </a:xfrm>
          <a:prstGeom prst="rect">
            <a:avLst/>
          </a:prstGeom>
          <a:noFill/>
          <a:ln w="9525">
            <a:noFill/>
            <a:miter lim="800000"/>
            <a:headEnd/>
            <a:tailEnd/>
          </a:ln>
        </p:spPr>
      </p:pic>
      <p:pic>
        <p:nvPicPr>
          <p:cNvPr id="83031" name="Picture 80"/>
          <p:cNvPicPr>
            <a:picLocks noChangeAspect="1" noChangeArrowheads="1"/>
          </p:cNvPicPr>
          <p:nvPr/>
        </p:nvPicPr>
        <p:blipFill>
          <a:blip r:embed="rId2" cstate="print"/>
          <a:srcRect/>
          <a:stretch>
            <a:fillRect/>
          </a:stretch>
        </p:blipFill>
        <p:spPr bwMode="auto">
          <a:xfrm>
            <a:off x="5676900" y="2847975"/>
            <a:ext cx="223838" cy="152400"/>
          </a:xfrm>
          <a:prstGeom prst="rect">
            <a:avLst/>
          </a:prstGeom>
          <a:noFill/>
          <a:ln w="9525">
            <a:noFill/>
            <a:miter lim="800000"/>
            <a:headEnd/>
            <a:tailEnd/>
          </a:ln>
        </p:spPr>
      </p:pic>
      <p:pic>
        <p:nvPicPr>
          <p:cNvPr id="83032" name="Picture 95"/>
          <p:cNvPicPr>
            <a:picLocks noChangeAspect="1" noChangeArrowheads="1"/>
          </p:cNvPicPr>
          <p:nvPr/>
        </p:nvPicPr>
        <p:blipFill>
          <a:blip r:embed="rId4" cstate="print"/>
          <a:srcRect/>
          <a:stretch>
            <a:fillRect/>
          </a:stretch>
        </p:blipFill>
        <p:spPr bwMode="auto">
          <a:xfrm>
            <a:off x="5418138" y="2830513"/>
            <a:ext cx="258762" cy="207962"/>
          </a:xfrm>
          <a:prstGeom prst="rect">
            <a:avLst/>
          </a:prstGeom>
          <a:noFill/>
          <a:ln w="9525">
            <a:noFill/>
            <a:miter lim="800000"/>
            <a:headEnd/>
            <a:tailEnd/>
          </a:ln>
        </p:spPr>
      </p:pic>
      <p:pic>
        <p:nvPicPr>
          <p:cNvPr id="83033" name="Picture 84"/>
          <p:cNvPicPr>
            <a:picLocks noChangeAspect="1" noChangeArrowheads="1"/>
          </p:cNvPicPr>
          <p:nvPr/>
        </p:nvPicPr>
        <p:blipFill>
          <a:blip r:embed="rId3" cstate="print"/>
          <a:srcRect/>
          <a:stretch>
            <a:fillRect/>
          </a:stretch>
        </p:blipFill>
        <p:spPr bwMode="auto">
          <a:xfrm>
            <a:off x="5014913" y="2838450"/>
            <a:ext cx="223837" cy="200025"/>
          </a:xfrm>
          <a:prstGeom prst="rect">
            <a:avLst/>
          </a:prstGeom>
          <a:noFill/>
          <a:ln w="9525">
            <a:noFill/>
            <a:miter lim="800000"/>
            <a:headEnd/>
            <a:tailEnd/>
          </a:ln>
        </p:spPr>
      </p:pic>
      <p:pic>
        <p:nvPicPr>
          <p:cNvPr id="83034" name="Picture 84"/>
          <p:cNvPicPr>
            <a:picLocks noChangeAspect="1" noChangeArrowheads="1"/>
          </p:cNvPicPr>
          <p:nvPr/>
        </p:nvPicPr>
        <p:blipFill>
          <a:blip r:embed="rId3" cstate="print"/>
          <a:srcRect/>
          <a:stretch>
            <a:fillRect/>
          </a:stretch>
        </p:blipFill>
        <p:spPr bwMode="auto">
          <a:xfrm>
            <a:off x="4491038" y="2838450"/>
            <a:ext cx="223837" cy="200025"/>
          </a:xfrm>
          <a:prstGeom prst="rect">
            <a:avLst/>
          </a:prstGeom>
          <a:noFill/>
          <a:ln w="9525">
            <a:noFill/>
            <a:miter lim="800000"/>
            <a:headEnd/>
            <a:tailEnd/>
          </a:ln>
        </p:spPr>
      </p:pic>
      <p:pic>
        <p:nvPicPr>
          <p:cNvPr id="83035" name="Picture 84"/>
          <p:cNvPicPr>
            <a:picLocks noChangeAspect="1" noChangeArrowheads="1"/>
          </p:cNvPicPr>
          <p:nvPr/>
        </p:nvPicPr>
        <p:blipFill>
          <a:blip r:embed="rId3" cstate="print"/>
          <a:srcRect/>
          <a:stretch>
            <a:fillRect/>
          </a:stretch>
        </p:blipFill>
        <p:spPr bwMode="auto">
          <a:xfrm>
            <a:off x="3957638" y="2838450"/>
            <a:ext cx="223837" cy="200025"/>
          </a:xfrm>
          <a:prstGeom prst="rect">
            <a:avLst/>
          </a:prstGeom>
          <a:noFill/>
          <a:ln w="9525">
            <a:noFill/>
            <a:miter lim="800000"/>
            <a:headEnd/>
            <a:tailEnd/>
          </a:ln>
        </p:spPr>
      </p:pic>
      <p:pic>
        <p:nvPicPr>
          <p:cNvPr id="83036" name="Picture 84"/>
          <p:cNvPicPr>
            <a:picLocks noChangeAspect="1" noChangeArrowheads="1"/>
          </p:cNvPicPr>
          <p:nvPr/>
        </p:nvPicPr>
        <p:blipFill>
          <a:blip r:embed="rId3" cstate="print"/>
          <a:srcRect/>
          <a:stretch>
            <a:fillRect/>
          </a:stretch>
        </p:blipFill>
        <p:spPr bwMode="auto">
          <a:xfrm>
            <a:off x="3408363" y="2838450"/>
            <a:ext cx="223837" cy="200025"/>
          </a:xfrm>
          <a:prstGeom prst="rect">
            <a:avLst/>
          </a:prstGeom>
          <a:noFill/>
          <a:ln w="9525">
            <a:noFill/>
            <a:miter lim="800000"/>
            <a:headEnd/>
            <a:tailEnd/>
          </a:ln>
        </p:spPr>
      </p:pic>
      <p:pic>
        <p:nvPicPr>
          <p:cNvPr id="83037" name="Picture 84"/>
          <p:cNvPicPr>
            <a:picLocks noChangeAspect="1" noChangeArrowheads="1"/>
          </p:cNvPicPr>
          <p:nvPr/>
        </p:nvPicPr>
        <p:blipFill>
          <a:blip r:embed="rId3" cstate="print"/>
          <a:srcRect/>
          <a:stretch>
            <a:fillRect/>
          </a:stretch>
        </p:blipFill>
        <p:spPr bwMode="auto">
          <a:xfrm>
            <a:off x="2890838" y="2838450"/>
            <a:ext cx="223837" cy="200025"/>
          </a:xfrm>
          <a:prstGeom prst="rect">
            <a:avLst/>
          </a:prstGeom>
          <a:noFill/>
          <a:ln w="9525">
            <a:noFill/>
            <a:miter lim="800000"/>
            <a:headEnd/>
            <a:tailEnd/>
          </a:ln>
        </p:spPr>
      </p:pic>
      <p:pic>
        <p:nvPicPr>
          <p:cNvPr id="83038" name="Picture 84"/>
          <p:cNvPicPr>
            <a:picLocks noChangeAspect="1" noChangeArrowheads="1"/>
          </p:cNvPicPr>
          <p:nvPr/>
        </p:nvPicPr>
        <p:blipFill>
          <a:blip r:embed="rId3" cstate="print"/>
          <a:srcRect/>
          <a:stretch>
            <a:fillRect/>
          </a:stretch>
        </p:blipFill>
        <p:spPr bwMode="auto">
          <a:xfrm>
            <a:off x="2343150" y="2838450"/>
            <a:ext cx="223838" cy="200025"/>
          </a:xfrm>
          <a:prstGeom prst="rect">
            <a:avLst/>
          </a:prstGeom>
          <a:noFill/>
          <a:ln w="9525">
            <a:noFill/>
            <a:miter lim="800000"/>
            <a:headEnd/>
            <a:tailEnd/>
          </a:ln>
        </p:spPr>
      </p:pic>
      <p:pic>
        <p:nvPicPr>
          <p:cNvPr id="83039" name="Picture 79"/>
          <p:cNvPicPr>
            <a:picLocks noChangeAspect="1" noChangeArrowheads="1"/>
          </p:cNvPicPr>
          <p:nvPr/>
        </p:nvPicPr>
        <p:blipFill>
          <a:blip r:embed="rId2" cstate="print"/>
          <a:srcRect/>
          <a:stretch>
            <a:fillRect/>
          </a:stretch>
        </p:blipFill>
        <p:spPr bwMode="auto">
          <a:xfrm>
            <a:off x="5556250" y="2195513"/>
            <a:ext cx="223838" cy="152400"/>
          </a:xfrm>
          <a:prstGeom prst="rect">
            <a:avLst/>
          </a:prstGeom>
          <a:noFill/>
          <a:ln w="9525">
            <a:noFill/>
            <a:miter lim="800000"/>
            <a:headEnd/>
            <a:tailEnd/>
          </a:ln>
        </p:spPr>
      </p:pic>
      <p:pic>
        <p:nvPicPr>
          <p:cNvPr id="83040" name="Picture 98"/>
          <p:cNvPicPr>
            <a:picLocks noChangeAspect="1" noChangeArrowheads="1"/>
          </p:cNvPicPr>
          <p:nvPr/>
        </p:nvPicPr>
        <p:blipFill>
          <a:blip r:embed="rId5" cstate="print"/>
          <a:srcRect/>
          <a:stretch>
            <a:fillRect/>
          </a:stretch>
        </p:blipFill>
        <p:spPr bwMode="auto">
          <a:xfrm>
            <a:off x="5005388" y="2147888"/>
            <a:ext cx="323850" cy="200025"/>
          </a:xfrm>
          <a:prstGeom prst="rect">
            <a:avLst/>
          </a:prstGeom>
          <a:noFill/>
          <a:ln w="9525">
            <a:noFill/>
            <a:miter lim="800000"/>
            <a:headEnd/>
            <a:tailEnd/>
          </a:ln>
        </p:spPr>
      </p:pic>
      <p:pic>
        <p:nvPicPr>
          <p:cNvPr id="83041" name="Picture 98"/>
          <p:cNvPicPr>
            <a:picLocks noChangeAspect="1" noChangeArrowheads="1"/>
          </p:cNvPicPr>
          <p:nvPr/>
        </p:nvPicPr>
        <p:blipFill>
          <a:blip r:embed="rId5" cstate="print"/>
          <a:srcRect/>
          <a:stretch>
            <a:fillRect/>
          </a:stretch>
        </p:blipFill>
        <p:spPr bwMode="auto">
          <a:xfrm>
            <a:off x="1209675" y="2838450"/>
            <a:ext cx="323850" cy="200025"/>
          </a:xfrm>
          <a:prstGeom prst="rect">
            <a:avLst/>
          </a:prstGeom>
          <a:noFill/>
          <a:ln w="9525">
            <a:noFill/>
            <a:miter lim="800000"/>
            <a:headEnd/>
            <a:tailEnd/>
          </a:ln>
        </p:spPr>
      </p:pic>
      <p:pic>
        <p:nvPicPr>
          <p:cNvPr id="83042" name="Picture 98"/>
          <p:cNvPicPr>
            <a:picLocks noChangeAspect="1" noChangeArrowheads="1"/>
          </p:cNvPicPr>
          <p:nvPr/>
        </p:nvPicPr>
        <p:blipFill>
          <a:blip r:embed="rId5" cstate="print"/>
          <a:srcRect/>
          <a:stretch>
            <a:fillRect/>
          </a:stretch>
        </p:blipFill>
        <p:spPr bwMode="auto">
          <a:xfrm>
            <a:off x="1762125" y="2838450"/>
            <a:ext cx="323850" cy="200025"/>
          </a:xfrm>
          <a:prstGeom prst="rect">
            <a:avLst/>
          </a:prstGeom>
          <a:noFill/>
          <a:ln w="9525">
            <a:noFill/>
            <a:miter lim="800000"/>
            <a:headEnd/>
            <a:tailEnd/>
          </a:ln>
        </p:spPr>
      </p:pic>
      <p:pic>
        <p:nvPicPr>
          <p:cNvPr id="83043" name="Picture 84"/>
          <p:cNvPicPr>
            <a:picLocks noChangeAspect="1" noChangeArrowheads="1"/>
          </p:cNvPicPr>
          <p:nvPr/>
        </p:nvPicPr>
        <p:blipFill>
          <a:blip r:embed="rId3" cstate="print"/>
          <a:srcRect/>
          <a:stretch>
            <a:fillRect/>
          </a:stretch>
        </p:blipFill>
        <p:spPr bwMode="auto">
          <a:xfrm>
            <a:off x="4491038" y="2147888"/>
            <a:ext cx="223837" cy="200025"/>
          </a:xfrm>
          <a:prstGeom prst="rect">
            <a:avLst/>
          </a:prstGeom>
          <a:noFill/>
          <a:ln w="9525">
            <a:noFill/>
            <a:miter lim="800000"/>
            <a:headEnd/>
            <a:tailEnd/>
          </a:ln>
        </p:spPr>
      </p:pic>
      <p:pic>
        <p:nvPicPr>
          <p:cNvPr id="83044" name="Picture 98"/>
          <p:cNvPicPr>
            <a:picLocks noChangeAspect="1" noChangeArrowheads="1"/>
          </p:cNvPicPr>
          <p:nvPr/>
        </p:nvPicPr>
        <p:blipFill>
          <a:blip r:embed="rId5" cstate="print"/>
          <a:srcRect/>
          <a:stretch>
            <a:fillRect/>
          </a:stretch>
        </p:blipFill>
        <p:spPr bwMode="auto">
          <a:xfrm>
            <a:off x="3913188" y="2147888"/>
            <a:ext cx="323850" cy="200025"/>
          </a:xfrm>
          <a:prstGeom prst="rect">
            <a:avLst/>
          </a:prstGeom>
          <a:noFill/>
          <a:ln w="9525">
            <a:noFill/>
            <a:miter lim="800000"/>
            <a:headEnd/>
            <a:tailEnd/>
          </a:ln>
        </p:spPr>
      </p:pic>
      <p:pic>
        <p:nvPicPr>
          <p:cNvPr id="83045" name="Picture 98"/>
          <p:cNvPicPr>
            <a:picLocks noChangeAspect="1" noChangeArrowheads="1"/>
          </p:cNvPicPr>
          <p:nvPr/>
        </p:nvPicPr>
        <p:blipFill>
          <a:blip r:embed="rId5" cstate="print"/>
          <a:srcRect/>
          <a:stretch>
            <a:fillRect/>
          </a:stretch>
        </p:blipFill>
        <p:spPr bwMode="auto">
          <a:xfrm>
            <a:off x="3367088" y="2147888"/>
            <a:ext cx="323850" cy="200025"/>
          </a:xfrm>
          <a:prstGeom prst="rect">
            <a:avLst/>
          </a:prstGeom>
          <a:noFill/>
          <a:ln w="9525">
            <a:noFill/>
            <a:miter lim="800000"/>
            <a:headEnd/>
            <a:tailEnd/>
          </a:ln>
        </p:spPr>
      </p:pic>
      <p:pic>
        <p:nvPicPr>
          <p:cNvPr id="83046" name="Picture 84"/>
          <p:cNvPicPr>
            <a:picLocks noChangeAspect="1" noChangeArrowheads="1"/>
          </p:cNvPicPr>
          <p:nvPr/>
        </p:nvPicPr>
        <p:blipFill>
          <a:blip r:embed="rId3" cstate="print"/>
          <a:srcRect/>
          <a:stretch>
            <a:fillRect/>
          </a:stretch>
        </p:blipFill>
        <p:spPr bwMode="auto">
          <a:xfrm>
            <a:off x="2871788" y="2147888"/>
            <a:ext cx="223837" cy="200025"/>
          </a:xfrm>
          <a:prstGeom prst="rect">
            <a:avLst/>
          </a:prstGeom>
          <a:noFill/>
          <a:ln w="9525">
            <a:noFill/>
            <a:miter lim="800000"/>
            <a:headEnd/>
            <a:tailEnd/>
          </a:ln>
        </p:spPr>
      </p:pic>
      <p:pic>
        <p:nvPicPr>
          <p:cNvPr id="83047" name="Picture 84"/>
          <p:cNvPicPr>
            <a:picLocks noChangeAspect="1" noChangeArrowheads="1"/>
          </p:cNvPicPr>
          <p:nvPr/>
        </p:nvPicPr>
        <p:blipFill>
          <a:blip r:embed="rId3" cstate="print"/>
          <a:srcRect/>
          <a:stretch>
            <a:fillRect/>
          </a:stretch>
        </p:blipFill>
        <p:spPr bwMode="auto">
          <a:xfrm>
            <a:off x="2354263" y="2147888"/>
            <a:ext cx="223837" cy="200025"/>
          </a:xfrm>
          <a:prstGeom prst="rect">
            <a:avLst/>
          </a:prstGeom>
          <a:noFill/>
          <a:ln w="9525">
            <a:noFill/>
            <a:miter lim="800000"/>
            <a:headEnd/>
            <a:tailEnd/>
          </a:ln>
        </p:spPr>
      </p:pic>
      <p:pic>
        <p:nvPicPr>
          <p:cNvPr id="83048" name="Picture 84"/>
          <p:cNvPicPr>
            <a:picLocks noChangeAspect="1" noChangeArrowheads="1"/>
          </p:cNvPicPr>
          <p:nvPr/>
        </p:nvPicPr>
        <p:blipFill>
          <a:blip r:embed="rId3" cstate="print"/>
          <a:srcRect/>
          <a:stretch>
            <a:fillRect/>
          </a:stretch>
        </p:blipFill>
        <p:spPr bwMode="auto">
          <a:xfrm>
            <a:off x="1806575" y="2147888"/>
            <a:ext cx="223838" cy="200025"/>
          </a:xfrm>
          <a:prstGeom prst="rect">
            <a:avLst/>
          </a:prstGeom>
          <a:noFill/>
          <a:ln w="9525">
            <a:noFill/>
            <a:miter lim="800000"/>
            <a:headEnd/>
            <a:tailEnd/>
          </a:ln>
        </p:spPr>
      </p:pic>
      <p:pic>
        <p:nvPicPr>
          <p:cNvPr id="83049" name="Picture 98"/>
          <p:cNvPicPr>
            <a:picLocks noChangeAspect="1" noChangeArrowheads="1"/>
          </p:cNvPicPr>
          <p:nvPr/>
        </p:nvPicPr>
        <p:blipFill>
          <a:blip r:embed="rId5" cstate="print"/>
          <a:srcRect/>
          <a:stretch>
            <a:fillRect/>
          </a:stretch>
        </p:blipFill>
        <p:spPr bwMode="auto">
          <a:xfrm>
            <a:off x="1208088" y="2147888"/>
            <a:ext cx="323850" cy="200025"/>
          </a:xfrm>
          <a:prstGeom prst="rect">
            <a:avLst/>
          </a:prstGeom>
          <a:noFill/>
          <a:ln w="9525">
            <a:noFill/>
            <a:miter lim="800000"/>
            <a:headEnd/>
            <a:tailEnd/>
          </a:ln>
        </p:spPr>
      </p:pic>
      <p:grpSp>
        <p:nvGrpSpPr>
          <p:cNvPr id="83050" name="그룹 44"/>
          <p:cNvGrpSpPr>
            <a:grpSpLocks/>
          </p:cNvGrpSpPr>
          <p:nvPr/>
        </p:nvGrpSpPr>
        <p:grpSpPr bwMode="auto">
          <a:xfrm>
            <a:off x="1057275" y="4587875"/>
            <a:ext cx="4905375" cy="3749675"/>
            <a:chOff x="1057265" y="3880722"/>
            <a:chExt cx="4904623" cy="4149461"/>
          </a:xfrm>
        </p:grpSpPr>
        <p:graphicFrame>
          <p:nvGraphicFramePr>
            <p:cNvPr id="138" name="차트 137"/>
            <p:cNvGraphicFramePr/>
            <p:nvPr/>
          </p:nvGraphicFramePr>
          <p:xfrm>
            <a:off x="1125538" y="3894165"/>
            <a:ext cx="4824412" cy="4125885"/>
          </p:xfrm>
          <a:graphic>
            <a:graphicData uri="http://schemas.openxmlformats.org/drawingml/2006/chart">
              <c:chart xmlns:c="http://schemas.openxmlformats.org/drawingml/2006/chart" xmlns:r="http://schemas.openxmlformats.org/officeDocument/2006/relationships" r:id="rId6"/>
            </a:graphicData>
          </a:graphic>
        </p:graphicFrame>
        <p:sp>
          <p:nvSpPr>
            <p:cNvPr id="83082" name="TextBox 26"/>
            <p:cNvSpPr txBox="1">
              <a:spLocks noChangeArrowheads="1"/>
            </p:cNvSpPr>
            <p:nvPr/>
          </p:nvSpPr>
          <p:spPr bwMode="auto">
            <a:xfrm>
              <a:off x="1057265" y="3934580"/>
              <a:ext cx="942977" cy="291694"/>
            </a:xfrm>
            <a:prstGeom prst="rect">
              <a:avLst/>
            </a:prstGeom>
            <a:noFill/>
            <a:ln w="9525">
              <a:noFill/>
              <a:miter lim="800000"/>
              <a:headEnd/>
              <a:tailEnd/>
            </a:ln>
          </p:spPr>
          <p:txBody>
            <a:bodyPr>
              <a:spAutoFit/>
            </a:bodyPr>
            <a:lstStyle/>
            <a:p>
              <a:pPr algn="ctr">
                <a:lnSpc>
                  <a:spcPct val="140000"/>
                </a:lnSpc>
              </a:pPr>
              <a:r>
                <a:rPr lang="en-US" altLang="ko-KR" sz="800"/>
                <a:t>Unit: Person </a:t>
              </a:r>
              <a:endParaRPr lang="ko-KR" altLang="en-US" sz="800"/>
            </a:p>
          </p:txBody>
        </p:sp>
        <p:sp>
          <p:nvSpPr>
            <p:cNvPr id="83083" name="타원 23"/>
            <p:cNvSpPr>
              <a:spLocks noChangeArrowheads="1"/>
            </p:cNvSpPr>
            <p:nvPr/>
          </p:nvSpPr>
          <p:spPr bwMode="auto">
            <a:xfrm>
              <a:off x="2852738" y="5153025"/>
              <a:ext cx="404812" cy="371475"/>
            </a:xfrm>
            <a:prstGeom prst="ellipse">
              <a:avLst/>
            </a:prstGeom>
            <a:noFill/>
            <a:ln w="15875" algn="ctr">
              <a:solidFill>
                <a:srgbClr val="FF0000"/>
              </a:solidFill>
              <a:prstDash val="sysDot"/>
              <a:round/>
              <a:headEnd/>
              <a:tailEnd/>
            </a:ln>
          </p:spPr>
          <p:txBody>
            <a:bodyPr lIns="0" tIns="0" rIns="0" bIns="0"/>
            <a:lstStyle/>
            <a:p>
              <a:pPr algn="ctr">
                <a:lnSpc>
                  <a:spcPct val="140000"/>
                </a:lnSpc>
              </a:pPr>
              <a:endParaRPr lang="ko-KR" altLang="en-US" sz="800"/>
            </a:p>
          </p:txBody>
        </p:sp>
        <p:sp>
          <p:nvSpPr>
            <p:cNvPr id="83084" name="타원 23"/>
            <p:cNvSpPr>
              <a:spLocks noChangeArrowheads="1"/>
            </p:cNvSpPr>
            <p:nvPr/>
          </p:nvSpPr>
          <p:spPr bwMode="auto">
            <a:xfrm>
              <a:off x="4262438" y="5813425"/>
              <a:ext cx="404812" cy="371475"/>
            </a:xfrm>
            <a:prstGeom prst="ellipse">
              <a:avLst/>
            </a:prstGeom>
            <a:noFill/>
            <a:ln w="15875" algn="ctr">
              <a:solidFill>
                <a:srgbClr val="FF0000"/>
              </a:solidFill>
              <a:prstDash val="sysDot"/>
              <a:round/>
              <a:headEnd/>
              <a:tailEnd/>
            </a:ln>
          </p:spPr>
          <p:txBody>
            <a:bodyPr lIns="0" tIns="0" rIns="0" bIns="0"/>
            <a:lstStyle/>
            <a:p>
              <a:pPr algn="ctr">
                <a:lnSpc>
                  <a:spcPct val="140000"/>
                </a:lnSpc>
              </a:pPr>
              <a:endParaRPr lang="ko-KR" altLang="en-US" sz="800"/>
            </a:p>
          </p:txBody>
        </p:sp>
        <p:sp>
          <p:nvSpPr>
            <p:cNvPr id="83085" name="타원 23"/>
            <p:cNvSpPr>
              <a:spLocks noChangeArrowheads="1"/>
            </p:cNvSpPr>
            <p:nvPr/>
          </p:nvSpPr>
          <p:spPr bwMode="auto">
            <a:xfrm>
              <a:off x="5043488" y="5829300"/>
              <a:ext cx="404812" cy="371475"/>
            </a:xfrm>
            <a:prstGeom prst="ellipse">
              <a:avLst/>
            </a:prstGeom>
            <a:noFill/>
            <a:ln w="15875" algn="ctr">
              <a:solidFill>
                <a:srgbClr val="FF0000"/>
              </a:solidFill>
              <a:prstDash val="sysDot"/>
              <a:round/>
              <a:headEnd/>
              <a:tailEnd/>
            </a:ln>
          </p:spPr>
          <p:txBody>
            <a:bodyPr lIns="0" tIns="0" rIns="0" bIns="0"/>
            <a:lstStyle/>
            <a:p>
              <a:pPr algn="ctr">
                <a:lnSpc>
                  <a:spcPct val="140000"/>
                </a:lnSpc>
              </a:pPr>
              <a:endParaRPr lang="ko-KR" altLang="en-US" sz="800"/>
            </a:p>
          </p:txBody>
        </p:sp>
        <p:pic>
          <p:nvPicPr>
            <p:cNvPr id="83086" name="Picture 79"/>
            <p:cNvPicPr>
              <a:picLocks noChangeAspect="1" noChangeArrowheads="1"/>
            </p:cNvPicPr>
            <p:nvPr/>
          </p:nvPicPr>
          <p:blipFill>
            <a:blip r:embed="rId2" cstate="print"/>
            <a:srcRect/>
            <a:stretch>
              <a:fillRect/>
            </a:stretch>
          </p:blipFill>
          <p:spPr bwMode="auto">
            <a:xfrm>
              <a:off x="2947988" y="5457825"/>
              <a:ext cx="223837" cy="152400"/>
            </a:xfrm>
            <a:prstGeom prst="rect">
              <a:avLst/>
            </a:prstGeom>
            <a:noFill/>
            <a:ln w="9525">
              <a:noFill/>
              <a:miter lim="800000"/>
              <a:headEnd/>
              <a:tailEnd/>
            </a:ln>
          </p:spPr>
        </p:pic>
        <p:pic>
          <p:nvPicPr>
            <p:cNvPr id="83087" name="Picture 80"/>
            <p:cNvPicPr>
              <a:picLocks noChangeAspect="1" noChangeArrowheads="1"/>
            </p:cNvPicPr>
            <p:nvPr/>
          </p:nvPicPr>
          <p:blipFill>
            <a:blip r:embed="rId2" cstate="print"/>
            <a:srcRect/>
            <a:stretch>
              <a:fillRect/>
            </a:stretch>
          </p:blipFill>
          <p:spPr bwMode="auto">
            <a:xfrm>
              <a:off x="4481513" y="6137275"/>
              <a:ext cx="223837" cy="152400"/>
            </a:xfrm>
            <a:prstGeom prst="rect">
              <a:avLst/>
            </a:prstGeom>
            <a:noFill/>
            <a:ln w="9525">
              <a:noFill/>
              <a:miter lim="800000"/>
              <a:headEnd/>
              <a:tailEnd/>
            </a:ln>
          </p:spPr>
        </p:pic>
        <p:pic>
          <p:nvPicPr>
            <p:cNvPr id="83088" name="Picture 95"/>
            <p:cNvPicPr>
              <a:picLocks noChangeAspect="1" noChangeArrowheads="1"/>
            </p:cNvPicPr>
            <p:nvPr/>
          </p:nvPicPr>
          <p:blipFill>
            <a:blip r:embed="rId4" cstate="print"/>
            <a:srcRect/>
            <a:stretch>
              <a:fillRect/>
            </a:stretch>
          </p:blipFill>
          <p:spPr bwMode="auto">
            <a:xfrm>
              <a:off x="4222750" y="6119813"/>
              <a:ext cx="258763" cy="207962"/>
            </a:xfrm>
            <a:prstGeom prst="rect">
              <a:avLst/>
            </a:prstGeom>
            <a:noFill/>
            <a:ln w="9525">
              <a:noFill/>
              <a:miter lim="800000"/>
              <a:headEnd/>
              <a:tailEnd/>
            </a:ln>
          </p:spPr>
        </p:pic>
        <p:pic>
          <p:nvPicPr>
            <p:cNvPr id="83089" name="Picture 79"/>
            <p:cNvPicPr>
              <a:picLocks noChangeAspect="1" noChangeArrowheads="1"/>
            </p:cNvPicPr>
            <p:nvPr/>
          </p:nvPicPr>
          <p:blipFill>
            <a:blip r:embed="rId2" cstate="print"/>
            <a:srcRect/>
            <a:stretch>
              <a:fillRect/>
            </a:stretch>
          </p:blipFill>
          <p:spPr bwMode="auto">
            <a:xfrm>
              <a:off x="5133975" y="6110288"/>
              <a:ext cx="223838" cy="152400"/>
            </a:xfrm>
            <a:prstGeom prst="rect">
              <a:avLst/>
            </a:prstGeom>
            <a:noFill/>
            <a:ln w="9525">
              <a:noFill/>
              <a:miter lim="800000"/>
              <a:headEnd/>
              <a:tailEnd/>
            </a:ln>
          </p:spPr>
        </p:pic>
      </p:grpSp>
      <p:sp>
        <p:nvSpPr>
          <p:cNvPr id="83051" name="직사각형 45"/>
          <p:cNvSpPr>
            <a:spLocks noChangeArrowheads="1"/>
          </p:cNvSpPr>
          <p:nvPr/>
        </p:nvSpPr>
        <p:spPr bwMode="auto">
          <a:xfrm>
            <a:off x="1109663" y="1693863"/>
            <a:ext cx="4819650" cy="244475"/>
          </a:xfrm>
          <a:prstGeom prst="rect">
            <a:avLst/>
          </a:prstGeom>
          <a:noFill/>
          <a:ln w="9525">
            <a:noFill/>
            <a:miter lim="800000"/>
            <a:headEnd/>
            <a:tailEnd/>
          </a:ln>
        </p:spPr>
        <p:txBody>
          <a:bodyPr>
            <a:spAutoFit/>
          </a:bodyPr>
          <a:lstStyle/>
          <a:p>
            <a:r>
              <a:rPr lang="en-US" altLang="ko-KR"/>
              <a:t>[Table</a:t>
            </a:r>
            <a:r>
              <a:rPr lang="ko-KR" altLang="en-US"/>
              <a:t> </a:t>
            </a:r>
            <a:r>
              <a:rPr lang="en-US" altLang="ko-KR"/>
              <a:t>3-1-5] Weather Conditions and Visitor Trends</a:t>
            </a:r>
            <a:endParaRPr lang="ko-KR" altLang="en-US"/>
          </a:p>
        </p:txBody>
      </p:sp>
      <p:sp>
        <p:nvSpPr>
          <p:cNvPr id="83052" name="직사각형 46"/>
          <p:cNvSpPr>
            <a:spLocks noChangeArrowheads="1"/>
          </p:cNvSpPr>
          <p:nvPr/>
        </p:nvSpPr>
        <p:spPr bwMode="auto">
          <a:xfrm>
            <a:off x="1109663" y="4276725"/>
            <a:ext cx="4819650" cy="244475"/>
          </a:xfrm>
          <a:prstGeom prst="rect">
            <a:avLst/>
          </a:prstGeom>
          <a:noFill/>
          <a:ln w="9525">
            <a:noFill/>
            <a:miter lim="800000"/>
            <a:headEnd/>
            <a:tailEnd/>
          </a:ln>
        </p:spPr>
        <p:txBody>
          <a:bodyPr>
            <a:spAutoFit/>
          </a:bodyPr>
          <a:lstStyle/>
          <a:p>
            <a:r>
              <a:rPr lang="en-US" altLang="ko-KR"/>
              <a:t>[Diagram</a:t>
            </a:r>
            <a:r>
              <a:rPr lang="ko-KR" altLang="en-US"/>
              <a:t> </a:t>
            </a:r>
            <a:r>
              <a:rPr lang="en-US" altLang="ko-KR"/>
              <a:t>3-1-2] Weather Conditions and Visitor Trends</a:t>
            </a:r>
            <a:endParaRPr lang="ko-KR" altLang="en-US"/>
          </a:p>
        </p:txBody>
      </p:sp>
      <p:sp>
        <p:nvSpPr>
          <p:cNvPr id="83053" name="슬라이드 번호 개체 틀 47"/>
          <p:cNvSpPr>
            <a:spLocks noGrp="1"/>
          </p:cNvSpPr>
          <p:nvPr>
            <p:ph type="sldNum" sz="quarter" idx="12"/>
          </p:nvPr>
        </p:nvSpPr>
        <p:spPr>
          <a:noFill/>
        </p:spPr>
        <p:txBody>
          <a:bodyPr/>
          <a:lstStyle/>
          <a:p>
            <a:r>
              <a:rPr lang="en-US" altLang="ko-KR" smtClean="0"/>
              <a:t>47</a:t>
            </a:r>
          </a:p>
        </p:txBody>
      </p:sp>
      <p:sp>
        <p:nvSpPr>
          <p:cNvPr id="83054" name="직사각형 48"/>
          <p:cNvSpPr>
            <a:spLocks noChangeArrowheads="1"/>
          </p:cNvSpPr>
          <p:nvPr/>
        </p:nvSpPr>
        <p:spPr bwMode="auto">
          <a:xfrm>
            <a:off x="1703388" y="7781925"/>
            <a:ext cx="287337" cy="263525"/>
          </a:xfrm>
          <a:prstGeom prst="rect">
            <a:avLst/>
          </a:prstGeom>
          <a:noFill/>
          <a:ln w="9525">
            <a:noFill/>
            <a:miter lim="800000"/>
            <a:headEnd/>
            <a:tailEnd/>
          </a:ln>
        </p:spPr>
        <p:txBody>
          <a:bodyPr wrap="none">
            <a:spAutoFit/>
          </a:bodyPr>
          <a:lstStyle/>
          <a:p>
            <a:pPr marL="85725" indent="-85725" algn="just">
              <a:lnSpc>
                <a:spcPct val="140000"/>
              </a:lnSpc>
            </a:pPr>
            <a:r>
              <a:rPr lang="en-US" altLang="ko-KR" sz="800"/>
              <a:t>25</a:t>
            </a:r>
            <a:endParaRPr lang="ko-KR" altLang="en-US" sz="800"/>
          </a:p>
        </p:txBody>
      </p:sp>
      <p:sp>
        <p:nvSpPr>
          <p:cNvPr id="83055" name="직사각형 49"/>
          <p:cNvSpPr>
            <a:spLocks noChangeArrowheads="1"/>
          </p:cNvSpPr>
          <p:nvPr/>
        </p:nvSpPr>
        <p:spPr bwMode="auto">
          <a:xfrm>
            <a:off x="1879600" y="7783513"/>
            <a:ext cx="287338" cy="265112"/>
          </a:xfrm>
          <a:prstGeom prst="rect">
            <a:avLst/>
          </a:prstGeom>
          <a:noFill/>
          <a:ln w="9525">
            <a:noFill/>
            <a:miter lim="800000"/>
            <a:headEnd/>
            <a:tailEnd/>
          </a:ln>
        </p:spPr>
        <p:txBody>
          <a:bodyPr wrap="none">
            <a:spAutoFit/>
          </a:bodyPr>
          <a:lstStyle/>
          <a:p>
            <a:pPr marL="85725" indent="-85725" algn="just">
              <a:lnSpc>
                <a:spcPct val="140000"/>
              </a:lnSpc>
            </a:pPr>
            <a:r>
              <a:rPr lang="en-US" altLang="ko-KR" sz="800"/>
              <a:t>26</a:t>
            </a:r>
            <a:endParaRPr lang="ko-KR" altLang="en-US" sz="800"/>
          </a:p>
        </p:txBody>
      </p:sp>
      <p:sp>
        <p:nvSpPr>
          <p:cNvPr id="83056" name="직사각형 50"/>
          <p:cNvSpPr>
            <a:spLocks noChangeArrowheads="1"/>
          </p:cNvSpPr>
          <p:nvPr/>
        </p:nvSpPr>
        <p:spPr bwMode="auto">
          <a:xfrm>
            <a:off x="2055813" y="7781925"/>
            <a:ext cx="287337" cy="263525"/>
          </a:xfrm>
          <a:prstGeom prst="rect">
            <a:avLst/>
          </a:prstGeom>
          <a:noFill/>
          <a:ln w="9525">
            <a:noFill/>
            <a:miter lim="800000"/>
            <a:headEnd/>
            <a:tailEnd/>
          </a:ln>
        </p:spPr>
        <p:txBody>
          <a:bodyPr wrap="none">
            <a:spAutoFit/>
          </a:bodyPr>
          <a:lstStyle/>
          <a:p>
            <a:pPr marL="85725" indent="-85725" algn="just">
              <a:lnSpc>
                <a:spcPct val="140000"/>
              </a:lnSpc>
            </a:pPr>
            <a:r>
              <a:rPr lang="en-US" altLang="ko-KR" sz="800"/>
              <a:t>27</a:t>
            </a:r>
            <a:endParaRPr lang="ko-KR" altLang="en-US" sz="800"/>
          </a:p>
        </p:txBody>
      </p:sp>
      <p:sp>
        <p:nvSpPr>
          <p:cNvPr id="83057" name="직사각형 51"/>
          <p:cNvSpPr>
            <a:spLocks noChangeArrowheads="1"/>
          </p:cNvSpPr>
          <p:nvPr/>
        </p:nvSpPr>
        <p:spPr bwMode="auto">
          <a:xfrm>
            <a:off x="2232025" y="7783513"/>
            <a:ext cx="287338" cy="265112"/>
          </a:xfrm>
          <a:prstGeom prst="rect">
            <a:avLst/>
          </a:prstGeom>
          <a:noFill/>
          <a:ln w="9525">
            <a:noFill/>
            <a:miter lim="800000"/>
            <a:headEnd/>
            <a:tailEnd/>
          </a:ln>
        </p:spPr>
        <p:txBody>
          <a:bodyPr wrap="none">
            <a:spAutoFit/>
          </a:bodyPr>
          <a:lstStyle/>
          <a:p>
            <a:pPr marL="85725" indent="-85725" algn="just">
              <a:lnSpc>
                <a:spcPct val="140000"/>
              </a:lnSpc>
            </a:pPr>
            <a:r>
              <a:rPr lang="en-US" altLang="ko-KR" sz="800"/>
              <a:t>28</a:t>
            </a:r>
            <a:endParaRPr lang="ko-KR" altLang="en-US" sz="800"/>
          </a:p>
        </p:txBody>
      </p:sp>
      <p:sp>
        <p:nvSpPr>
          <p:cNvPr id="83058" name="직사각형 52"/>
          <p:cNvSpPr>
            <a:spLocks noChangeArrowheads="1"/>
          </p:cNvSpPr>
          <p:nvPr/>
        </p:nvSpPr>
        <p:spPr bwMode="auto">
          <a:xfrm>
            <a:off x="2408238" y="7781925"/>
            <a:ext cx="287337" cy="263525"/>
          </a:xfrm>
          <a:prstGeom prst="rect">
            <a:avLst/>
          </a:prstGeom>
          <a:noFill/>
          <a:ln w="9525">
            <a:noFill/>
            <a:miter lim="800000"/>
            <a:headEnd/>
            <a:tailEnd/>
          </a:ln>
        </p:spPr>
        <p:txBody>
          <a:bodyPr wrap="none">
            <a:spAutoFit/>
          </a:bodyPr>
          <a:lstStyle/>
          <a:p>
            <a:pPr marL="85725" indent="-85725" algn="just">
              <a:lnSpc>
                <a:spcPct val="140000"/>
              </a:lnSpc>
            </a:pPr>
            <a:r>
              <a:rPr lang="en-US" altLang="ko-KR" sz="800"/>
              <a:t>29</a:t>
            </a:r>
            <a:endParaRPr lang="ko-KR" altLang="en-US" sz="800"/>
          </a:p>
        </p:txBody>
      </p:sp>
      <p:sp>
        <p:nvSpPr>
          <p:cNvPr id="83059" name="직사각형 53"/>
          <p:cNvSpPr>
            <a:spLocks noChangeArrowheads="1"/>
          </p:cNvSpPr>
          <p:nvPr/>
        </p:nvSpPr>
        <p:spPr bwMode="auto">
          <a:xfrm>
            <a:off x="2586038" y="7783513"/>
            <a:ext cx="285750" cy="265112"/>
          </a:xfrm>
          <a:prstGeom prst="rect">
            <a:avLst/>
          </a:prstGeom>
          <a:noFill/>
          <a:ln w="9525">
            <a:noFill/>
            <a:miter lim="800000"/>
            <a:headEnd/>
            <a:tailEnd/>
          </a:ln>
        </p:spPr>
        <p:txBody>
          <a:bodyPr wrap="none">
            <a:spAutoFit/>
          </a:bodyPr>
          <a:lstStyle/>
          <a:p>
            <a:pPr marL="85725" indent="-85725" algn="just">
              <a:lnSpc>
                <a:spcPct val="140000"/>
              </a:lnSpc>
            </a:pPr>
            <a:r>
              <a:rPr lang="en-US" altLang="ko-KR" sz="800"/>
              <a:t>30</a:t>
            </a:r>
            <a:endParaRPr lang="ko-KR" altLang="en-US" sz="800"/>
          </a:p>
        </p:txBody>
      </p:sp>
      <p:sp>
        <p:nvSpPr>
          <p:cNvPr id="83060" name="직사각형 54"/>
          <p:cNvSpPr>
            <a:spLocks noChangeArrowheads="1"/>
          </p:cNvSpPr>
          <p:nvPr/>
        </p:nvSpPr>
        <p:spPr bwMode="auto">
          <a:xfrm>
            <a:off x="2762250" y="7781925"/>
            <a:ext cx="234950" cy="263525"/>
          </a:xfrm>
          <a:prstGeom prst="rect">
            <a:avLst/>
          </a:prstGeom>
          <a:noFill/>
          <a:ln w="9525">
            <a:noFill/>
            <a:miter lim="800000"/>
            <a:headEnd/>
            <a:tailEnd/>
          </a:ln>
        </p:spPr>
        <p:txBody>
          <a:bodyPr wrap="none">
            <a:spAutoFit/>
          </a:bodyPr>
          <a:lstStyle/>
          <a:p>
            <a:pPr marL="85725" indent="-85725" algn="just">
              <a:lnSpc>
                <a:spcPct val="140000"/>
              </a:lnSpc>
            </a:pPr>
            <a:r>
              <a:rPr lang="en-US" altLang="ko-KR" sz="800"/>
              <a:t>1</a:t>
            </a:r>
            <a:endParaRPr lang="ko-KR" altLang="en-US" sz="800"/>
          </a:p>
        </p:txBody>
      </p:sp>
      <p:sp>
        <p:nvSpPr>
          <p:cNvPr id="83061" name="직사각형 55"/>
          <p:cNvSpPr>
            <a:spLocks noChangeArrowheads="1"/>
          </p:cNvSpPr>
          <p:nvPr/>
        </p:nvSpPr>
        <p:spPr bwMode="auto">
          <a:xfrm>
            <a:off x="2892425" y="7783513"/>
            <a:ext cx="234950" cy="263525"/>
          </a:xfrm>
          <a:prstGeom prst="rect">
            <a:avLst/>
          </a:prstGeom>
          <a:noFill/>
          <a:ln w="9525">
            <a:noFill/>
            <a:miter lim="800000"/>
            <a:headEnd/>
            <a:tailEnd/>
          </a:ln>
        </p:spPr>
        <p:txBody>
          <a:bodyPr wrap="none">
            <a:spAutoFit/>
          </a:bodyPr>
          <a:lstStyle/>
          <a:p>
            <a:pPr marL="85725" indent="-85725" algn="just">
              <a:lnSpc>
                <a:spcPct val="140000"/>
              </a:lnSpc>
            </a:pPr>
            <a:r>
              <a:rPr lang="en-US" altLang="ko-KR" sz="800"/>
              <a:t>2</a:t>
            </a:r>
            <a:endParaRPr lang="ko-KR" altLang="en-US" sz="800"/>
          </a:p>
        </p:txBody>
      </p:sp>
      <p:sp>
        <p:nvSpPr>
          <p:cNvPr id="83062" name="직사각형 56"/>
          <p:cNvSpPr>
            <a:spLocks noChangeArrowheads="1"/>
          </p:cNvSpPr>
          <p:nvPr/>
        </p:nvSpPr>
        <p:spPr bwMode="auto">
          <a:xfrm>
            <a:off x="3024188" y="7781925"/>
            <a:ext cx="234950" cy="263525"/>
          </a:xfrm>
          <a:prstGeom prst="rect">
            <a:avLst/>
          </a:prstGeom>
          <a:noFill/>
          <a:ln w="9525">
            <a:noFill/>
            <a:miter lim="800000"/>
            <a:headEnd/>
            <a:tailEnd/>
          </a:ln>
        </p:spPr>
        <p:txBody>
          <a:bodyPr wrap="none">
            <a:spAutoFit/>
          </a:bodyPr>
          <a:lstStyle/>
          <a:p>
            <a:pPr marL="85725" indent="-85725" algn="just">
              <a:lnSpc>
                <a:spcPct val="140000"/>
              </a:lnSpc>
            </a:pPr>
            <a:r>
              <a:rPr lang="en-US" altLang="ko-KR" sz="800"/>
              <a:t>3</a:t>
            </a:r>
            <a:endParaRPr lang="ko-KR" altLang="en-US" sz="800"/>
          </a:p>
        </p:txBody>
      </p:sp>
      <p:sp>
        <p:nvSpPr>
          <p:cNvPr id="83063" name="직사각형 57"/>
          <p:cNvSpPr>
            <a:spLocks noChangeArrowheads="1"/>
          </p:cNvSpPr>
          <p:nvPr/>
        </p:nvSpPr>
        <p:spPr bwMode="auto">
          <a:xfrm>
            <a:off x="3155950" y="7783513"/>
            <a:ext cx="234950" cy="263525"/>
          </a:xfrm>
          <a:prstGeom prst="rect">
            <a:avLst/>
          </a:prstGeom>
          <a:noFill/>
          <a:ln w="9525">
            <a:noFill/>
            <a:miter lim="800000"/>
            <a:headEnd/>
            <a:tailEnd/>
          </a:ln>
        </p:spPr>
        <p:txBody>
          <a:bodyPr wrap="none">
            <a:spAutoFit/>
          </a:bodyPr>
          <a:lstStyle/>
          <a:p>
            <a:pPr marL="85725" indent="-85725" algn="just">
              <a:lnSpc>
                <a:spcPct val="140000"/>
              </a:lnSpc>
            </a:pPr>
            <a:r>
              <a:rPr lang="en-US" altLang="ko-KR" sz="800"/>
              <a:t>4</a:t>
            </a:r>
            <a:endParaRPr lang="ko-KR" altLang="en-US" sz="800"/>
          </a:p>
        </p:txBody>
      </p:sp>
      <p:sp>
        <p:nvSpPr>
          <p:cNvPr id="83064" name="직사각형 58"/>
          <p:cNvSpPr>
            <a:spLocks noChangeArrowheads="1"/>
          </p:cNvSpPr>
          <p:nvPr/>
        </p:nvSpPr>
        <p:spPr bwMode="auto">
          <a:xfrm>
            <a:off x="3287713" y="7781925"/>
            <a:ext cx="234950" cy="263525"/>
          </a:xfrm>
          <a:prstGeom prst="rect">
            <a:avLst/>
          </a:prstGeom>
          <a:noFill/>
          <a:ln w="9525">
            <a:noFill/>
            <a:miter lim="800000"/>
            <a:headEnd/>
            <a:tailEnd/>
          </a:ln>
        </p:spPr>
        <p:txBody>
          <a:bodyPr wrap="none">
            <a:spAutoFit/>
          </a:bodyPr>
          <a:lstStyle/>
          <a:p>
            <a:pPr marL="85725" indent="-85725" algn="just">
              <a:lnSpc>
                <a:spcPct val="140000"/>
              </a:lnSpc>
            </a:pPr>
            <a:r>
              <a:rPr lang="en-US" altLang="ko-KR" sz="800"/>
              <a:t>5</a:t>
            </a:r>
            <a:endParaRPr lang="ko-KR" altLang="en-US" sz="800"/>
          </a:p>
        </p:txBody>
      </p:sp>
      <p:sp>
        <p:nvSpPr>
          <p:cNvPr id="83065" name="직사각형 59"/>
          <p:cNvSpPr>
            <a:spLocks noChangeArrowheads="1"/>
          </p:cNvSpPr>
          <p:nvPr/>
        </p:nvSpPr>
        <p:spPr bwMode="auto">
          <a:xfrm>
            <a:off x="3413125" y="7783513"/>
            <a:ext cx="234950" cy="263525"/>
          </a:xfrm>
          <a:prstGeom prst="rect">
            <a:avLst/>
          </a:prstGeom>
          <a:noFill/>
          <a:ln w="9525">
            <a:noFill/>
            <a:miter lim="800000"/>
            <a:headEnd/>
            <a:tailEnd/>
          </a:ln>
        </p:spPr>
        <p:txBody>
          <a:bodyPr wrap="none">
            <a:spAutoFit/>
          </a:bodyPr>
          <a:lstStyle/>
          <a:p>
            <a:pPr marL="85725" indent="-85725" algn="just">
              <a:lnSpc>
                <a:spcPct val="140000"/>
              </a:lnSpc>
            </a:pPr>
            <a:r>
              <a:rPr lang="en-US" altLang="ko-KR" sz="800"/>
              <a:t>6</a:t>
            </a:r>
            <a:endParaRPr lang="ko-KR" altLang="en-US" sz="800"/>
          </a:p>
        </p:txBody>
      </p:sp>
      <p:sp>
        <p:nvSpPr>
          <p:cNvPr id="83066" name="직사각형 60"/>
          <p:cNvSpPr>
            <a:spLocks noChangeArrowheads="1"/>
          </p:cNvSpPr>
          <p:nvPr/>
        </p:nvSpPr>
        <p:spPr bwMode="auto">
          <a:xfrm>
            <a:off x="3543300" y="7781925"/>
            <a:ext cx="234950" cy="263525"/>
          </a:xfrm>
          <a:prstGeom prst="rect">
            <a:avLst/>
          </a:prstGeom>
          <a:noFill/>
          <a:ln w="9525">
            <a:noFill/>
            <a:miter lim="800000"/>
            <a:headEnd/>
            <a:tailEnd/>
          </a:ln>
        </p:spPr>
        <p:txBody>
          <a:bodyPr wrap="none">
            <a:spAutoFit/>
          </a:bodyPr>
          <a:lstStyle/>
          <a:p>
            <a:pPr marL="85725" indent="-85725" algn="just">
              <a:lnSpc>
                <a:spcPct val="140000"/>
              </a:lnSpc>
            </a:pPr>
            <a:r>
              <a:rPr lang="en-US" altLang="ko-KR" sz="800"/>
              <a:t>7</a:t>
            </a:r>
            <a:endParaRPr lang="ko-KR" altLang="en-US" sz="800"/>
          </a:p>
        </p:txBody>
      </p:sp>
      <p:sp>
        <p:nvSpPr>
          <p:cNvPr id="83067" name="직사각형 61"/>
          <p:cNvSpPr>
            <a:spLocks noChangeArrowheads="1"/>
          </p:cNvSpPr>
          <p:nvPr/>
        </p:nvSpPr>
        <p:spPr bwMode="auto">
          <a:xfrm>
            <a:off x="3675063" y="7783513"/>
            <a:ext cx="234950" cy="263525"/>
          </a:xfrm>
          <a:prstGeom prst="rect">
            <a:avLst/>
          </a:prstGeom>
          <a:noFill/>
          <a:ln w="9525">
            <a:noFill/>
            <a:miter lim="800000"/>
            <a:headEnd/>
            <a:tailEnd/>
          </a:ln>
        </p:spPr>
        <p:txBody>
          <a:bodyPr wrap="none">
            <a:spAutoFit/>
          </a:bodyPr>
          <a:lstStyle/>
          <a:p>
            <a:pPr marL="85725" indent="-85725" algn="just">
              <a:lnSpc>
                <a:spcPct val="140000"/>
              </a:lnSpc>
            </a:pPr>
            <a:r>
              <a:rPr lang="en-US" altLang="ko-KR" sz="800"/>
              <a:t>8</a:t>
            </a:r>
            <a:endParaRPr lang="ko-KR" altLang="en-US" sz="800"/>
          </a:p>
        </p:txBody>
      </p:sp>
      <p:sp>
        <p:nvSpPr>
          <p:cNvPr id="83068" name="직사각형 62"/>
          <p:cNvSpPr>
            <a:spLocks noChangeArrowheads="1"/>
          </p:cNvSpPr>
          <p:nvPr/>
        </p:nvSpPr>
        <p:spPr bwMode="auto">
          <a:xfrm>
            <a:off x="3806825" y="7783513"/>
            <a:ext cx="234950" cy="263525"/>
          </a:xfrm>
          <a:prstGeom prst="rect">
            <a:avLst/>
          </a:prstGeom>
          <a:noFill/>
          <a:ln w="9525">
            <a:noFill/>
            <a:miter lim="800000"/>
            <a:headEnd/>
            <a:tailEnd/>
          </a:ln>
        </p:spPr>
        <p:txBody>
          <a:bodyPr wrap="none">
            <a:spAutoFit/>
          </a:bodyPr>
          <a:lstStyle/>
          <a:p>
            <a:pPr marL="85725" indent="-85725" algn="just">
              <a:lnSpc>
                <a:spcPct val="140000"/>
              </a:lnSpc>
            </a:pPr>
            <a:r>
              <a:rPr lang="en-US" altLang="ko-KR" sz="800"/>
              <a:t>9</a:t>
            </a:r>
            <a:endParaRPr lang="ko-KR" altLang="en-US" sz="800"/>
          </a:p>
        </p:txBody>
      </p:sp>
      <p:sp>
        <p:nvSpPr>
          <p:cNvPr id="83069" name="직사각형 63"/>
          <p:cNvSpPr>
            <a:spLocks noChangeArrowheads="1"/>
          </p:cNvSpPr>
          <p:nvPr/>
        </p:nvSpPr>
        <p:spPr bwMode="auto">
          <a:xfrm>
            <a:off x="3938588" y="7781925"/>
            <a:ext cx="287337" cy="263525"/>
          </a:xfrm>
          <a:prstGeom prst="rect">
            <a:avLst/>
          </a:prstGeom>
          <a:noFill/>
          <a:ln w="9525">
            <a:noFill/>
            <a:miter lim="800000"/>
            <a:headEnd/>
            <a:tailEnd/>
          </a:ln>
        </p:spPr>
        <p:txBody>
          <a:bodyPr wrap="none">
            <a:spAutoFit/>
          </a:bodyPr>
          <a:lstStyle/>
          <a:p>
            <a:pPr marL="85725" indent="-85725" algn="just">
              <a:lnSpc>
                <a:spcPct val="140000"/>
              </a:lnSpc>
            </a:pPr>
            <a:r>
              <a:rPr lang="en-US" altLang="ko-KR" sz="800"/>
              <a:t>10</a:t>
            </a:r>
            <a:endParaRPr lang="ko-KR" altLang="en-US" sz="800"/>
          </a:p>
        </p:txBody>
      </p:sp>
      <p:sp>
        <p:nvSpPr>
          <p:cNvPr id="83070" name="직사각형 64"/>
          <p:cNvSpPr>
            <a:spLocks noChangeArrowheads="1"/>
          </p:cNvSpPr>
          <p:nvPr/>
        </p:nvSpPr>
        <p:spPr bwMode="auto">
          <a:xfrm>
            <a:off x="4114800" y="7783513"/>
            <a:ext cx="287338" cy="265112"/>
          </a:xfrm>
          <a:prstGeom prst="rect">
            <a:avLst/>
          </a:prstGeom>
          <a:noFill/>
          <a:ln w="9525">
            <a:noFill/>
            <a:miter lim="800000"/>
            <a:headEnd/>
            <a:tailEnd/>
          </a:ln>
        </p:spPr>
        <p:txBody>
          <a:bodyPr wrap="none">
            <a:spAutoFit/>
          </a:bodyPr>
          <a:lstStyle/>
          <a:p>
            <a:pPr marL="85725" indent="-85725" algn="just">
              <a:lnSpc>
                <a:spcPct val="140000"/>
              </a:lnSpc>
            </a:pPr>
            <a:r>
              <a:rPr lang="en-US" altLang="ko-KR" sz="800"/>
              <a:t>11</a:t>
            </a:r>
            <a:endParaRPr lang="ko-KR" altLang="en-US" sz="800"/>
          </a:p>
        </p:txBody>
      </p:sp>
      <p:sp>
        <p:nvSpPr>
          <p:cNvPr id="83071" name="직사각형 65"/>
          <p:cNvSpPr>
            <a:spLocks noChangeArrowheads="1"/>
          </p:cNvSpPr>
          <p:nvPr/>
        </p:nvSpPr>
        <p:spPr bwMode="auto">
          <a:xfrm>
            <a:off x="4291013" y="7781925"/>
            <a:ext cx="287337" cy="263525"/>
          </a:xfrm>
          <a:prstGeom prst="rect">
            <a:avLst/>
          </a:prstGeom>
          <a:noFill/>
          <a:ln w="9525">
            <a:noFill/>
            <a:miter lim="800000"/>
            <a:headEnd/>
            <a:tailEnd/>
          </a:ln>
        </p:spPr>
        <p:txBody>
          <a:bodyPr wrap="none">
            <a:spAutoFit/>
          </a:bodyPr>
          <a:lstStyle/>
          <a:p>
            <a:pPr marL="85725" indent="-85725" algn="just">
              <a:lnSpc>
                <a:spcPct val="140000"/>
              </a:lnSpc>
            </a:pPr>
            <a:r>
              <a:rPr lang="en-US" altLang="ko-KR" sz="800"/>
              <a:t>12</a:t>
            </a:r>
            <a:endParaRPr lang="ko-KR" altLang="en-US" sz="800"/>
          </a:p>
        </p:txBody>
      </p:sp>
      <p:sp>
        <p:nvSpPr>
          <p:cNvPr id="83072" name="직사각형 66"/>
          <p:cNvSpPr>
            <a:spLocks noChangeArrowheads="1"/>
          </p:cNvSpPr>
          <p:nvPr/>
        </p:nvSpPr>
        <p:spPr bwMode="auto">
          <a:xfrm>
            <a:off x="4467225" y="7783513"/>
            <a:ext cx="287338" cy="265112"/>
          </a:xfrm>
          <a:prstGeom prst="rect">
            <a:avLst/>
          </a:prstGeom>
          <a:noFill/>
          <a:ln w="9525">
            <a:noFill/>
            <a:miter lim="800000"/>
            <a:headEnd/>
            <a:tailEnd/>
          </a:ln>
        </p:spPr>
        <p:txBody>
          <a:bodyPr wrap="none">
            <a:spAutoFit/>
          </a:bodyPr>
          <a:lstStyle/>
          <a:p>
            <a:pPr marL="85725" indent="-85725" algn="just">
              <a:lnSpc>
                <a:spcPct val="140000"/>
              </a:lnSpc>
            </a:pPr>
            <a:r>
              <a:rPr lang="en-US" altLang="ko-KR" sz="800"/>
              <a:t>13</a:t>
            </a:r>
            <a:endParaRPr lang="ko-KR" altLang="en-US" sz="800"/>
          </a:p>
        </p:txBody>
      </p:sp>
      <p:sp>
        <p:nvSpPr>
          <p:cNvPr id="83073" name="직사각형 67"/>
          <p:cNvSpPr>
            <a:spLocks noChangeArrowheads="1"/>
          </p:cNvSpPr>
          <p:nvPr/>
        </p:nvSpPr>
        <p:spPr bwMode="auto">
          <a:xfrm>
            <a:off x="4643438" y="7781925"/>
            <a:ext cx="287337" cy="263525"/>
          </a:xfrm>
          <a:prstGeom prst="rect">
            <a:avLst/>
          </a:prstGeom>
          <a:noFill/>
          <a:ln w="9525">
            <a:noFill/>
            <a:miter lim="800000"/>
            <a:headEnd/>
            <a:tailEnd/>
          </a:ln>
        </p:spPr>
        <p:txBody>
          <a:bodyPr wrap="none">
            <a:spAutoFit/>
          </a:bodyPr>
          <a:lstStyle/>
          <a:p>
            <a:pPr marL="85725" indent="-85725" algn="just">
              <a:lnSpc>
                <a:spcPct val="140000"/>
              </a:lnSpc>
            </a:pPr>
            <a:r>
              <a:rPr lang="en-US" altLang="ko-KR" sz="800"/>
              <a:t>14</a:t>
            </a:r>
            <a:endParaRPr lang="ko-KR" altLang="en-US" sz="800"/>
          </a:p>
        </p:txBody>
      </p:sp>
      <p:sp>
        <p:nvSpPr>
          <p:cNvPr id="83074" name="직사각형 68"/>
          <p:cNvSpPr>
            <a:spLocks noChangeArrowheads="1"/>
          </p:cNvSpPr>
          <p:nvPr/>
        </p:nvSpPr>
        <p:spPr bwMode="auto">
          <a:xfrm>
            <a:off x="4819650" y="7783513"/>
            <a:ext cx="287338" cy="265112"/>
          </a:xfrm>
          <a:prstGeom prst="rect">
            <a:avLst/>
          </a:prstGeom>
          <a:noFill/>
          <a:ln w="9525">
            <a:noFill/>
            <a:miter lim="800000"/>
            <a:headEnd/>
            <a:tailEnd/>
          </a:ln>
        </p:spPr>
        <p:txBody>
          <a:bodyPr wrap="none">
            <a:spAutoFit/>
          </a:bodyPr>
          <a:lstStyle/>
          <a:p>
            <a:pPr marL="85725" indent="-85725" algn="just">
              <a:lnSpc>
                <a:spcPct val="140000"/>
              </a:lnSpc>
            </a:pPr>
            <a:r>
              <a:rPr lang="en-US" altLang="ko-KR" sz="800"/>
              <a:t>15</a:t>
            </a:r>
            <a:endParaRPr lang="ko-KR" altLang="en-US" sz="800"/>
          </a:p>
        </p:txBody>
      </p:sp>
      <p:sp>
        <p:nvSpPr>
          <p:cNvPr id="83075" name="직사각형 69"/>
          <p:cNvSpPr>
            <a:spLocks noChangeArrowheads="1"/>
          </p:cNvSpPr>
          <p:nvPr/>
        </p:nvSpPr>
        <p:spPr bwMode="auto">
          <a:xfrm>
            <a:off x="4995863" y="7781925"/>
            <a:ext cx="285750" cy="263525"/>
          </a:xfrm>
          <a:prstGeom prst="rect">
            <a:avLst/>
          </a:prstGeom>
          <a:noFill/>
          <a:ln w="9525">
            <a:noFill/>
            <a:miter lim="800000"/>
            <a:headEnd/>
            <a:tailEnd/>
          </a:ln>
        </p:spPr>
        <p:txBody>
          <a:bodyPr wrap="none">
            <a:spAutoFit/>
          </a:bodyPr>
          <a:lstStyle/>
          <a:p>
            <a:pPr marL="85725" indent="-85725" algn="just">
              <a:lnSpc>
                <a:spcPct val="140000"/>
              </a:lnSpc>
            </a:pPr>
            <a:r>
              <a:rPr lang="en-US" altLang="ko-KR" sz="800"/>
              <a:t>16</a:t>
            </a:r>
            <a:endParaRPr lang="ko-KR" altLang="en-US" sz="800"/>
          </a:p>
        </p:txBody>
      </p:sp>
      <p:sp>
        <p:nvSpPr>
          <p:cNvPr id="83076" name="직사각형 70"/>
          <p:cNvSpPr>
            <a:spLocks noChangeArrowheads="1"/>
          </p:cNvSpPr>
          <p:nvPr/>
        </p:nvSpPr>
        <p:spPr bwMode="auto">
          <a:xfrm>
            <a:off x="5172075" y="7783513"/>
            <a:ext cx="285750" cy="263525"/>
          </a:xfrm>
          <a:prstGeom prst="rect">
            <a:avLst/>
          </a:prstGeom>
          <a:noFill/>
          <a:ln w="9525">
            <a:noFill/>
            <a:miter lim="800000"/>
            <a:headEnd/>
            <a:tailEnd/>
          </a:ln>
        </p:spPr>
        <p:txBody>
          <a:bodyPr wrap="none">
            <a:spAutoFit/>
          </a:bodyPr>
          <a:lstStyle/>
          <a:p>
            <a:pPr marL="85725" indent="-85725" algn="just">
              <a:lnSpc>
                <a:spcPct val="140000"/>
              </a:lnSpc>
            </a:pPr>
            <a:r>
              <a:rPr lang="en-US" altLang="ko-KR" sz="800"/>
              <a:t>17</a:t>
            </a:r>
            <a:endParaRPr lang="ko-KR" altLang="en-US" sz="800"/>
          </a:p>
        </p:txBody>
      </p:sp>
      <p:sp>
        <p:nvSpPr>
          <p:cNvPr id="83077" name="직사각형 71"/>
          <p:cNvSpPr>
            <a:spLocks noChangeArrowheads="1"/>
          </p:cNvSpPr>
          <p:nvPr/>
        </p:nvSpPr>
        <p:spPr bwMode="auto">
          <a:xfrm>
            <a:off x="5348288" y="7781925"/>
            <a:ext cx="285750" cy="263525"/>
          </a:xfrm>
          <a:prstGeom prst="rect">
            <a:avLst/>
          </a:prstGeom>
          <a:noFill/>
          <a:ln w="9525">
            <a:noFill/>
            <a:miter lim="800000"/>
            <a:headEnd/>
            <a:tailEnd/>
          </a:ln>
        </p:spPr>
        <p:txBody>
          <a:bodyPr wrap="none">
            <a:spAutoFit/>
          </a:bodyPr>
          <a:lstStyle/>
          <a:p>
            <a:pPr marL="85725" indent="-85725" algn="just">
              <a:lnSpc>
                <a:spcPct val="140000"/>
              </a:lnSpc>
            </a:pPr>
            <a:r>
              <a:rPr lang="en-US" altLang="ko-KR" sz="800"/>
              <a:t>18</a:t>
            </a:r>
            <a:endParaRPr lang="ko-KR" altLang="en-US" sz="800"/>
          </a:p>
        </p:txBody>
      </p:sp>
      <p:sp>
        <p:nvSpPr>
          <p:cNvPr id="83078" name="직사각형 72"/>
          <p:cNvSpPr>
            <a:spLocks noChangeArrowheads="1"/>
          </p:cNvSpPr>
          <p:nvPr/>
        </p:nvSpPr>
        <p:spPr bwMode="auto">
          <a:xfrm>
            <a:off x="5526088" y="7783513"/>
            <a:ext cx="285750" cy="263525"/>
          </a:xfrm>
          <a:prstGeom prst="rect">
            <a:avLst/>
          </a:prstGeom>
          <a:noFill/>
          <a:ln w="9525">
            <a:noFill/>
            <a:miter lim="800000"/>
            <a:headEnd/>
            <a:tailEnd/>
          </a:ln>
        </p:spPr>
        <p:txBody>
          <a:bodyPr wrap="none">
            <a:spAutoFit/>
          </a:bodyPr>
          <a:lstStyle/>
          <a:p>
            <a:pPr marL="85725" indent="-85725" algn="just">
              <a:lnSpc>
                <a:spcPct val="140000"/>
              </a:lnSpc>
            </a:pPr>
            <a:r>
              <a:rPr lang="en-US" altLang="ko-KR" sz="800"/>
              <a:t>19</a:t>
            </a:r>
            <a:endParaRPr lang="ko-KR" altLang="en-US" sz="800"/>
          </a:p>
        </p:txBody>
      </p:sp>
      <p:sp>
        <p:nvSpPr>
          <p:cNvPr id="83079" name="직사각형 73"/>
          <p:cNvSpPr>
            <a:spLocks noChangeArrowheads="1"/>
          </p:cNvSpPr>
          <p:nvPr/>
        </p:nvSpPr>
        <p:spPr bwMode="auto">
          <a:xfrm>
            <a:off x="5702300" y="7781925"/>
            <a:ext cx="287338" cy="263525"/>
          </a:xfrm>
          <a:prstGeom prst="rect">
            <a:avLst/>
          </a:prstGeom>
          <a:noFill/>
          <a:ln w="9525">
            <a:noFill/>
            <a:miter lim="800000"/>
            <a:headEnd/>
            <a:tailEnd/>
          </a:ln>
        </p:spPr>
        <p:txBody>
          <a:bodyPr wrap="none">
            <a:spAutoFit/>
          </a:bodyPr>
          <a:lstStyle/>
          <a:p>
            <a:pPr marL="85725" indent="-85725" algn="just">
              <a:lnSpc>
                <a:spcPct val="140000"/>
              </a:lnSpc>
            </a:pPr>
            <a:r>
              <a:rPr lang="en-US" altLang="ko-KR" sz="800"/>
              <a:t>20</a:t>
            </a:r>
            <a:endParaRPr lang="ko-KR" altLang="en-US" sz="800"/>
          </a:p>
        </p:txBody>
      </p:sp>
      <p:sp>
        <p:nvSpPr>
          <p:cNvPr id="83080" name="직사각형 74"/>
          <p:cNvSpPr>
            <a:spLocks noChangeArrowheads="1"/>
          </p:cNvSpPr>
          <p:nvPr/>
        </p:nvSpPr>
        <p:spPr bwMode="auto">
          <a:xfrm>
            <a:off x="1527175" y="7781925"/>
            <a:ext cx="285750" cy="263525"/>
          </a:xfrm>
          <a:prstGeom prst="rect">
            <a:avLst/>
          </a:prstGeom>
          <a:noFill/>
          <a:ln w="9525">
            <a:noFill/>
            <a:miter lim="800000"/>
            <a:headEnd/>
            <a:tailEnd/>
          </a:ln>
        </p:spPr>
        <p:txBody>
          <a:bodyPr wrap="none">
            <a:spAutoFit/>
          </a:bodyPr>
          <a:lstStyle/>
          <a:p>
            <a:pPr marL="85725" indent="-85725" algn="just">
              <a:lnSpc>
                <a:spcPct val="140000"/>
              </a:lnSpc>
            </a:pPr>
            <a:r>
              <a:rPr lang="en-US" altLang="ko-KR" sz="800"/>
              <a:t>24</a:t>
            </a:r>
            <a:endParaRPr lang="ko-KR" altLang="en-US" sz="80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ext Box 50"/>
          <p:cNvSpPr txBox="1">
            <a:spLocks noChangeArrowheads="1"/>
          </p:cNvSpPr>
          <p:nvPr/>
        </p:nvSpPr>
        <p:spPr bwMode="auto">
          <a:xfrm>
            <a:off x="920750" y="981075"/>
            <a:ext cx="2476500" cy="390525"/>
          </a:xfrm>
          <a:prstGeom prst="rect">
            <a:avLst/>
          </a:prstGeom>
          <a:noFill/>
          <a:ln w="9525">
            <a:noFill/>
            <a:miter lim="800000"/>
            <a:headEnd/>
            <a:tailEnd/>
          </a:ln>
        </p:spPr>
        <p:txBody>
          <a:bodyPr wrap="none">
            <a:spAutoFit/>
          </a:bodyPr>
          <a:lstStyle/>
          <a:p>
            <a:pPr algn="ctr">
              <a:lnSpc>
                <a:spcPct val="140000"/>
              </a:lnSpc>
            </a:pPr>
            <a:r>
              <a:rPr lang="en-US" altLang="ko-KR" sz="1400" b="1"/>
              <a:t>Section 2.  Analysis of Visitors</a:t>
            </a:r>
            <a:endParaRPr lang="ko-KR" altLang="en-US" sz="1400" b="1"/>
          </a:p>
        </p:txBody>
      </p:sp>
      <p:sp>
        <p:nvSpPr>
          <p:cNvPr id="83970" name="Rectangle 52"/>
          <p:cNvSpPr>
            <a:spLocks noChangeArrowheads="1"/>
          </p:cNvSpPr>
          <p:nvPr/>
        </p:nvSpPr>
        <p:spPr bwMode="auto">
          <a:xfrm>
            <a:off x="1125538" y="1408113"/>
            <a:ext cx="4518025" cy="304800"/>
          </a:xfrm>
          <a:prstGeom prst="rect">
            <a:avLst/>
          </a:prstGeom>
          <a:noFill/>
          <a:ln w="9525">
            <a:noFill/>
            <a:miter lim="800000"/>
            <a:headEnd/>
            <a:tailEnd/>
          </a:ln>
        </p:spPr>
        <p:txBody>
          <a:bodyPr wrap="none" anchor="ctr"/>
          <a:lstStyle/>
          <a:p>
            <a:pPr algn="dist">
              <a:lnSpc>
                <a:spcPct val="140000"/>
              </a:lnSpc>
            </a:pPr>
            <a:r>
              <a:rPr lang="en-US" altLang="ko-KR" sz="1200" b="1"/>
              <a:t>1. The Visitor Market (Pool)</a:t>
            </a:r>
            <a:endParaRPr lang="ko-KR" altLang="en-US" sz="1200" b="1"/>
          </a:p>
        </p:txBody>
      </p:sp>
      <p:sp>
        <p:nvSpPr>
          <p:cNvPr id="83971" name="슬라이드 번호 개체 틀 12"/>
          <p:cNvSpPr>
            <a:spLocks noGrp="1"/>
          </p:cNvSpPr>
          <p:nvPr>
            <p:ph type="sldNum" sz="quarter" idx="12"/>
          </p:nvPr>
        </p:nvSpPr>
        <p:spPr>
          <a:noFill/>
        </p:spPr>
        <p:txBody>
          <a:bodyPr/>
          <a:lstStyle/>
          <a:p>
            <a:r>
              <a:rPr lang="en-US" altLang="ko-KR" smtClean="0"/>
              <a:t>48</a:t>
            </a:r>
          </a:p>
        </p:txBody>
      </p:sp>
      <p:graphicFrame>
        <p:nvGraphicFramePr>
          <p:cNvPr id="61697" name="Group 257"/>
          <p:cNvGraphicFramePr>
            <a:graphicFrameLocks noGrp="1"/>
          </p:cNvGraphicFramePr>
          <p:nvPr/>
        </p:nvGraphicFramePr>
        <p:xfrm>
          <a:off x="1125538" y="2058988"/>
          <a:ext cx="4824412" cy="3213100"/>
        </p:xfrm>
        <a:graphic>
          <a:graphicData uri="http://schemas.openxmlformats.org/drawingml/2006/table">
            <a:tbl>
              <a:tblPr/>
              <a:tblGrid>
                <a:gridCol w="798512"/>
                <a:gridCol w="1006475"/>
                <a:gridCol w="1006475"/>
                <a:gridCol w="1006475"/>
                <a:gridCol w="1006475"/>
              </a:tblGrid>
              <a:tr h="201613">
                <a:tc rowSpan="2">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ko-KR" altLang="en-US" sz="900" b="0" i="0" u="none" strike="noStrike" cap="none" normalizeH="0" baseline="0" smtClean="0">
                          <a:ln>
                            <a:noFill/>
                          </a:ln>
                          <a:solidFill>
                            <a:schemeClr val="tx1"/>
                          </a:solidFill>
                          <a:effectLst/>
                          <a:latin typeface="Times New Roman" pitchFamily="18" charset="0"/>
                          <a:ea typeface="HY헤드라인M" pitchFamily="18" charset="-127"/>
                        </a:rPr>
                        <a:t>          </a:t>
                      </a: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Year</a:t>
                      </a:r>
                    </a:p>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Region</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3944" marR="63944" marT="31972" marB="3197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3175" cap="flat" cmpd="sng" algn="ctr">
                      <a:solidFill>
                        <a:schemeClr val="tx1"/>
                      </a:solidFill>
                      <a:prstDash val="solid"/>
                      <a:round/>
                      <a:headEnd type="none" w="med" len="med"/>
                      <a:tailEnd type="none" w="med" len="med"/>
                    </a:lnTlToBr>
                    <a:lnBlToTr>
                      <a:noFill/>
                    </a:lnBlToTr>
                    <a:solidFill>
                      <a:srgbClr val="BFBFBF"/>
                    </a:solidFill>
                  </a:tcPr>
                </a:tc>
                <a:tc gridSpan="2">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2002</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3944" marR="63944" marT="31972" marB="3197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c hMerge="1">
                  <a:txBody>
                    <a:bodyPr/>
                    <a:lstStyle/>
                    <a:p>
                      <a:pPr latinLnBrk="1"/>
                      <a:endParaRPr lang="ko-KR" altLang="en-US"/>
                    </a:p>
                  </a:txBody>
                  <a:tcPr/>
                </a:tc>
                <a:tc gridSpan="2">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2009</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3944" marR="63944" marT="31972" marB="3197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c hMerge="1">
                  <a:txBody>
                    <a:bodyPr/>
                    <a:lstStyle/>
                    <a:p>
                      <a:pPr latinLnBrk="1"/>
                      <a:endParaRPr lang="ko-KR" altLang="en-US"/>
                    </a:p>
                  </a:txBody>
                  <a:tcPr/>
                </a:tc>
              </a:tr>
              <a:tr h="169863">
                <a:tc vMerge="1">
                  <a:txBody>
                    <a:bodyPr/>
                    <a:lstStyle/>
                    <a:p>
                      <a:pPr latinLnBrk="1"/>
                      <a:endParaRPr lang="ko-KR" altLang="en-US"/>
                    </a:p>
                  </a:txBody>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Average Visitor Ratio</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3944" marR="63944" marT="31972" marB="3197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Average No. of Visitors</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3944" marR="63944" marT="31972" marB="3197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Average Visitor Ratio</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3944" marR="63944" marT="31972" marB="3197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Average No. of Visitors</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3944" marR="63944" marT="31972" marB="3197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r>
              <a:tr h="206375">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ChungNam</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3944" marR="63944" marT="31972" marB="3197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24.9%</a:t>
                      </a:r>
                      <a:endPar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3944" marR="63944" marT="31972" marB="3197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410,850</a:t>
                      </a:r>
                      <a:endPar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3944" marR="63944" marT="31972" marB="3197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33.6%</a:t>
                      </a:r>
                      <a:endPar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3944" marR="63944" marT="31972" marB="3197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665,280</a:t>
                      </a:r>
                      <a:endPar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3944" marR="63944" marT="31972" marB="3197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04788">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Daejeon</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3944" marR="63944" marT="31972" marB="3197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13.8%</a:t>
                      </a:r>
                      <a:endPar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3944" marR="63944" marT="31972" marB="3197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227,700</a:t>
                      </a:r>
                      <a:endPar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3944" marR="63944" marT="31972" marB="3197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19.2%</a:t>
                      </a:r>
                      <a:endPar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3944" marR="63944" marT="31972" marB="3197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380,160</a:t>
                      </a:r>
                      <a:endPar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3944" marR="63944" marT="31972" marB="3197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06375">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GyeongGi</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3944" marR="63944" marT="31972" marB="3197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18.0%</a:t>
                      </a:r>
                      <a:endPar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3944" marR="63944" marT="31972" marB="3197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297,000</a:t>
                      </a:r>
                      <a:endPar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3944" marR="63944" marT="31972" marB="3197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15.0%</a:t>
                      </a:r>
                      <a:endPar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3944" marR="63944" marT="31972" marB="3197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297,000</a:t>
                      </a:r>
                      <a:endPar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3944" marR="63944" marT="31972" marB="3197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04788">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Seoul</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3944" marR="63944" marT="31972" marB="3197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14.4%</a:t>
                      </a:r>
                      <a:endPar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3944" marR="63944" marT="31972" marB="3197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237,600</a:t>
                      </a:r>
                      <a:endPar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3944" marR="63944" marT="31972" marB="3197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9.4% </a:t>
                      </a:r>
                      <a:endPar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3944" marR="63944" marT="31972" marB="3197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186,120</a:t>
                      </a:r>
                      <a:endPar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3944" marR="63944" marT="31972" marB="3197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06375">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Taean Gun</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3944" marR="63944" marT="31972" marB="3197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3.5%</a:t>
                      </a:r>
                      <a:endPar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3944" marR="63944" marT="31972" marB="3197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51,750</a:t>
                      </a:r>
                      <a:endPar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3944" marR="63944" marT="31972" marB="3197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4.9%</a:t>
                      </a:r>
                      <a:endPar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3944" marR="63944" marT="31972" marB="3197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97,020</a:t>
                      </a:r>
                      <a:endPar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3944" marR="63944" marT="31972" marB="3197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04788">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ChungBuk</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3944" marR="63944" marT="31972" marB="3197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2.7%</a:t>
                      </a:r>
                      <a:endPar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3944" marR="63944" marT="31972" marB="3197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44,550</a:t>
                      </a:r>
                      <a:endPar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3944" marR="63944" marT="31972" marB="3197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4.2%</a:t>
                      </a:r>
                      <a:endPar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3944" marR="63944" marT="31972" marB="3197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83,160</a:t>
                      </a:r>
                      <a:endPar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3944" marR="63944" marT="31972" marB="3197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06375">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Incheon</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3944" marR="63944" marT="31972" marB="3197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4.8%</a:t>
                      </a:r>
                      <a:endPar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3944" marR="63944" marT="31972" marB="3197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79,200</a:t>
                      </a:r>
                      <a:endPar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3944" marR="63944" marT="31972" marB="3197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3.6%</a:t>
                      </a:r>
                      <a:endPar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3944" marR="63944" marT="31972" marB="3197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71,280</a:t>
                      </a:r>
                      <a:endPar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3944" marR="63944" marT="31972" marB="3197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04788">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JeonBuk</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3944" marR="63944" marT="31972" marB="3197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6.8%</a:t>
                      </a:r>
                      <a:endPar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3944" marR="63944" marT="31972" marB="3197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112,200</a:t>
                      </a:r>
                      <a:endPar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3944" marR="63944" marT="31972" marB="3197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3.2%</a:t>
                      </a:r>
                      <a:endPar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3944" marR="63944" marT="31972" marB="3197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63,360</a:t>
                      </a:r>
                      <a:endPar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3944" marR="63944" marT="31972" marB="3197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06375">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GyeongNam</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3944" marR="63944" marT="31972" marB="3197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1.6%</a:t>
                      </a:r>
                      <a:endPar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3944" marR="63944" marT="31972" marB="3197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26,400</a:t>
                      </a:r>
                      <a:endPar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3944" marR="63944" marT="31972" marB="3197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2.3%</a:t>
                      </a:r>
                      <a:endPar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3944" marR="63944" marT="31972" marB="3197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45,540</a:t>
                      </a:r>
                      <a:endPar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3944" marR="63944" marT="31972" marB="3197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04788">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JeonNam</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3944" marR="63944" marT="31972" marB="3197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3.9%</a:t>
                      </a:r>
                      <a:endPar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3944" marR="63944" marT="31972" marB="3197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64,350</a:t>
                      </a:r>
                      <a:endPar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3944" marR="63944" marT="31972" marB="3197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2.2%</a:t>
                      </a:r>
                      <a:endPar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3944" marR="63944" marT="31972" marB="3197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43,560</a:t>
                      </a:r>
                      <a:endPar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3944" marR="63944" marT="31972" marB="3197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06375">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GyeongBuk</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3944" marR="63944" marT="31972" marB="3197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1.7%</a:t>
                      </a:r>
                      <a:endPar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3944" marR="63944" marT="31972" marB="3197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28,050</a:t>
                      </a:r>
                      <a:endPar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3944" marR="63944" marT="31972" marB="3197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1.3%</a:t>
                      </a:r>
                      <a:endPar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3944" marR="63944" marT="31972" marB="3197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25,740</a:t>
                      </a:r>
                      <a:endPar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3944" marR="63944" marT="31972" marB="3197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06375">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Others</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3944" marR="63944" marT="31972" marB="3197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3.9%</a:t>
                      </a:r>
                      <a:endPar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3944" marR="63944" marT="31972" marB="3197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64,350</a:t>
                      </a:r>
                      <a:endPar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3944" marR="63944" marT="31972" marB="3197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1.1% </a:t>
                      </a:r>
                      <a:endPar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3944" marR="63944" marT="31972" marB="3197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21,780</a:t>
                      </a:r>
                      <a:endPar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3944" marR="63944" marT="31972" marB="3197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04788">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Total</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3944" marR="63944" marT="31972" marB="3197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100%</a:t>
                      </a:r>
                      <a:endPar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3944" marR="63944" marT="31972" marB="3197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1,650,000</a:t>
                      </a:r>
                      <a:endPar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3944" marR="63944" marT="31972" marB="3197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100%</a:t>
                      </a:r>
                      <a:endPar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3944" marR="63944" marT="31972" marB="3197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1,980,000</a:t>
                      </a:r>
                      <a:endPar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3944" marR="63944" marT="31972" marB="3197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4068" name="직사각형 6"/>
          <p:cNvSpPr>
            <a:spLocks noChangeArrowheads="1"/>
          </p:cNvSpPr>
          <p:nvPr/>
        </p:nvSpPr>
        <p:spPr bwMode="auto">
          <a:xfrm>
            <a:off x="1112838" y="1784350"/>
            <a:ext cx="4276725" cy="244475"/>
          </a:xfrm>
          <a:prstGeom prst="rect">
            <a:avLst/>
          </a:prstGeom>
          <a:noFill/>
          <a:ln w="9525">
            <a:noFill/>
            <a:miter lim="800000"/>
            <a:headEnd/>
            <a:tailEnd/>
          </a:ln>
        </p:spPr>
        <p:txBody>
          <a:bodyPr wrap="none">
            <a:spAutoFit/>
          </a:bodyPr>
          <a:lstStyle/>
          <a:p>
            <a:r>
              <a:rPr lang="en-US" altLang="ko-KR"/>
              <a:t>[Table</a:t>
            </a:r>
            <a:r>
              <a:rPr lang="ko-KR" altLang="en-US"/>
              <a:t> </a:t>
            </a:r>
            <a:r>
              <a:rPr lang="en-US" altLang="ko-KR"/>
              <a:t>3-2-1] Analysis of the Visitor Market (Pool) at the 2009 Korea Floritopia</a:t>
            </a:r>
            <a:endParaRPr lang="ko-KR" altLang="en-US"/>
          </a:p>
        </p:txBody>
      </p:sp>
      <p:sp>
        <p:nvSpPr>
          <p:cNvPr id="84069" name="Rectangle 52"/>
          <p:cNvSpPr>
            <a:spLocks noChangeArrowheads="1"/>
          </p:cNvSpPr>
          <p:nvPr/>
        </p:nvSpPr>
        <p:spPr bwMode="auto">
          <a:xfrm>
            <a:off x="1052513" y="5511800"/>
            <a:ext cx="5334000" cy="304800"/>
          </a:xfrm>
          <a:prstGeom prst="rect">
            <a:avLst/>
          </a:prstGeom>
          <a:noFill/>
          <a:ln w="9525">
            <a:noFill/>
            <a:miter lim="800000"/>
            <a:headEnd/>
            <a:tailEnd/>
          </a:ln>
        </p:spPr>
        <p:txBody>
          <a:bodyPr wrap="none" anchor="ctr"/>
          <a:lstStyle/>
          <a:p>
            <a:pPr algn="dist">
              <a:lnSpc>
                <a:spcPct val="140000"/>
              </a:lnSpc>
            </a:pPr>
            <a:r>
              <a:rPr lang="en-US" altLang="ko-KR" sz="1200" b="1"/>
              <a:t>2. Analysis of the Visit Motivations</a:t>
            </a:r>
            <a:endParaRPr lang="ko-KR" altLang="en-US" sz="1200" b="1"/>
          </a:p>
        </p:txBody>
      </p:sp>
      <p:graphicFrame>
        <p:nvGraphicFramePr>
          <p:cNvPr id="61687" name="Group 247"/>
          <p:cNvGraphicFramePr>
            <a:graphicFrameLocks noGrp="1"/>
          </p:cNvGraphicFramePr>
          <p:nvPr/>
        </p:nvGraphicFramePr>
        <p:xfrm>
          <a:off x="1104900" y="6154738"/>
          <a:ext cx="4824413" cy="2832100"/>
        </p:xfrm>
        <a:graphic>
          <a:graphicData uri="http://schemas.openxmlformats.org/drawingml/2006/table">
            <a:tbl>
              <a:tblPr/>
              <a:tblGrid>
                <a:gridCol w="2946400"/>
                <a:gridCol w="939800"/>
                <a:gridCol w="938213"/>
              </a:tblGrid>
              <a:tr h="300038">
                <a:tc>
                  <a:txBody>
                    <a:bodyPr/>
                    <a:lstStyle/>
                    <a:p>
                      <a:pPr marL="0" marR="0" lvl="0" indent="0" algn="r" defTabSz="914400" rtl="0" eaLnBrk="1" fontAlgn="base" latinLnBrk="1" hangingPunct="1">
                        <a:lnSpc>
                          <a:spcPct val="8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Year</a:t>
                      </a:r>
                    </a:p>
                    <a:p>
                      <a:pPr marL="0" marR="0" lvl="0" indent="0" algn="l" defTabSz="914400" rtl="0" eaLnBrk="1" fontAlgn="base" latinLnBrk="1" hangingPunct="1">
                        <a:lnSpc>
                          <a:spcPct val="8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Key Motivations</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2716" marR="62716" marT="31358" marB="3135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3175" cap="flat" cmpd="sng" algn="ctr">
                      <a:solidFill>
                        <a:schemeClr val="tx1"/>
                      </a:solidFill>
                      <a:prstDash val="solid"/>
                      <a:round/>
                      <a:headEnd type="none" w="med" len="med"/>
                      <a:tailEnd type="none" w="med" len="med"/>
                    </a:lnTlToBr>
                    <a:lnBlToTr>
                      <a:noFill/>
                    </a:lnBlToTr>
                    <a:solidFill>
                      <a:srgbClr val="BFBFBF"/>
                    </a:solid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2002</a:t>
                      </a:r>
                    </a:p>
                  </a:txBody>
                  <a:tcPr marL="62716" marR="62716" marT="31358" marB="3135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2009</a:t>
                      </a:r>
                    </a:p>
                  </a:txBody>
                  <a:tcPr marL="62716" marR="62716" marT="31358" marB="3135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BFBFBF"/>
                    </a:solidFill>
                  </a:tcPr>
                </a:tc>
              </a:tr>
              <a:tr h="225425">
                <a:tc>
                  <a:txBody>
                    <a:bodyPr/>
                    <a:lstStyle/>
                    <a:p>
                      <a:pPr marL="0" marR="0" lvl="0" indent="0" algn="just" defTabSz="914400" rtl="0" eaLnBrk="1" fontAlgn="base" latinLnBrk="1" hangingPunct="1">
                        <a:lnSpc>
                          <a:spcPct val="8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In order to spend time with the family</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2716" marR="62716" marT="31358" marB="3135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19.0%</a:t>
                      </a:r>
                    </a:p>
                  </a:txBody>
                  <a:tcPr marL="62716" marR="62716" marT="31358" marB="3135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28.6% </a:t>
                      </a:r>
                    </a:p>
                  </a:txBody>
                  <a:tcPr marL="62716" marR="62716" marT="31358" marB="3135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just" defTabSz="914400" rtl="0" eaLnBrk="1" fontAlgn="base" latinLnBrk="1" hangingPunct="1">
                        <a:lnSpc>
                          <a:spcPct val="8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In order to see various different attractions</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2716" marR="62716" marT="31358" marB="3135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4.2%</a:t>
                      </a:r>
                    </a:p>
                  </a:txBody>
                  <a:tcPr marL="62716" marR="62716" marT="31358" marB="3135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13.8% </a:t>
                      </a:r>
                    </a:p>
                  </a:txBody>
                  <a:tcPr marL="62716" marR="62716" marT="31358" marB="3135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just" defTabSz="914400" rtl="0" eaLnBrk="1" fontAlgn="base" latinLnBrk="1" hangingPunct="1">
                        <a:lnSpc>
                          <a:spcPct val="8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In order to promote friendship</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2716" marR="62716" marT="31358" marB="3135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9.6%</a:t>
                      </a:r>
                    </a:p>
                  </a:txBody>
                  <a:tcPr marL="62716" marR="62716" marT="31358" marB="3135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12.8% </a:t>
                      </a:r>
                    </a:p>
                  </a:txBody>
                  <a:tcPr marL="62716" marR="62716" marT="31358" marB="3135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223838">
                <a:tc>
                  <a:txBody>
                    <a:bodyPr/>
                    <a:lstStyle/>
                    <a:p>
                      <a:pPr marL="0" marR="0" lvl="0" indent="0" algn="just" defTabSz="914400" rtl="0" eaLnBrk="1" fontAlgn="base" latinLnBrk="1" hangingPunct="1">
                        <a:lnSpc>
                          <a:spcPct val="8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In order to see the changes made after the Taean Oil Spill</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2716" marR="62716" marT="31358" marB="3135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a:t>
                      </a:r>
                    </a:p>
                  </a:txBody>
                  <a:tcPr marL="62716" marR="62716" marT="31358" marB="3135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12.0%</a:t>
                      </a:r>
                    </a:p>
                  </a:txBody>
                  <a:tcPr marL="62716" marR="62716" marT="31358" marB="3135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just" defTabSz="914400" rtl="0" eaLnBrk="1" fontAlgn="base" latinLnBrk="1" hangingPunct="1">
                        <a:lnSpc>
                          <a:spcPct val="8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In order to see rare flowers</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2716" marR="62716" marT="31358" marB="3135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14.2%</a:t>
                      </a:r>
                    </a:p>
                  </a:txBody>
                  <a:tcPr marL="62716" marR="62716" marT="31358" marB="3135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11.1%</a:t>
                      </a:r>
                    </a:p>
                  </a:txBody>
                  <a:tcPr marL="62716" marR="62716" marT="31358" marB="3135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just" defTabSz="914400" rtl="0" eaLnBrk="1" fontAlgn="base" latinLnBrk="1" hangingPunct="1">
                        <a:lnSpc>
                          <a:spcPct val="8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In order to see the changes made after the 2002 Exhibition</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2716" marR="62716" marT="31358" marB="3135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a:t>
                      </a:r>
                    </a:p>
                  </a:txBody>
                  <a:tcPr marL="62716" marR="62716" marT="31358" marB="3135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7.9 %</a:t>
                      </a:r>
                    </a:p>
                  </a:txBody>
                  <a:tcPr marL="62716" marR="62716" marT="31358" marB="3135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223838">
                <a:tc>
                  <a:txBody>
                    <a:bodyPr/>
                    <a:lstStyle/>
                    <a:p>
                      <a:pPr marL="0" marR="0" lvl="0" indent="0" algn="just" defTabSz="914400" rtl="0" eaLnBrk="1" fontAlgn="base" latinLnBrk="1" hangingPunct="1">
                        <a:lnSpc>
                          <a:spcPct val="8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In order to use the event for educational purposes</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2716" marR="62716" marT="31358" marB="3135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28.4%</a:t>
                      </a:r>
                    </a:p>
                  </a:txBody>
                  <a:tcPr marL="62716" marR="62716" marT="31358" marB="3135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5.6 %</a:t>
                      </a:r>
                    </a:p>
                  </a:txBody>
                  <a:tcPr marL="62716" marR="62716" marT="31358" marB="3135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just" defTabSz="914400" rtl="0" eaLnBrk="1" fontAlgn="base" latinLnBrk="1" hangingPunct="1">
                        <a:lnSpc>
                          <a:spcPct val="8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In order to increase professional floral expertise</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2716" marR="62716" marT="31358" marB="3135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1.2%</a:t>
                      </a:r>
                    </a:p>
                  </a:txBody>
                  <a:tcPr marL="62716" marR="62716" marT="31358" marB="3135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1.8 %</a:t>
                      </a:r>
                    </a:p>
                  </a:txBody>
                  <a:tcPr marL="62716" marR="62716" marT="31358" marB="3135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just" defTabSz="914400" rtl="0" eaLnBrk="1" fontAlgn="base" latinLnBrk="1" hangingPunct="1">
                        <a:lnSpc>
                          <a:spcPct val="8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In order to make up for not being able to volunteer after the Taean Oil Spill</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2716" marR="62716" marT="31358" marB="3135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a:t>
                      </a:r>
                    </a:p>
                  </a:txBody>
                  <a:tcPr marL="62716" marR="62716" marT="31358" marB="3135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1.5 %</a:t>
                      </a:r>
                    </a:p>
                  </a:txBody>
                  <a:tcPr marL="62716" marR="62716" marT="31358" marB="3135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just" defTabSz="914400" rtl="0" eaLnBrk="1" fontAlgn="base" latinLnBrk="1" hangingPunct="1">
                        <a:lnSpc>
                          <a:spcPct val="8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In order to gain information about the floral industry</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2716" marR="62716" marT="31358" marB="3135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1.2%</a:t>
                      </a:r>
                    </a:p>
                  </a:txBody>
                  <a:tcPr marL="62716" marR="62716" marT="31358" marB="3135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0.5 %</a:t>
                      </a:r>
                    </a:p>
                  </a:txBody>
                  <a:tcPr marL="62716" marR="62716" marT="31358" marB="3135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223838">
                <a:tc>
                  <a:txBody>
                    <a:bodyPr/>
                    <a:lstStyle/>
                    <a:p>
                      <a:pPr marL="0" marR="0" lvl="0" indent="0" algn="just" defTabSz="914400" rtl="0" eaLnBrk="1" fontAlgn="base" latinLnBrk="1" hangingPunct="1">
                        <a:lnSpc>
                          <a:spcPct val="8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Other</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2716" marR="62716" marT="31358" marB="3135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2.7%</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62716" marR="62716" marT="31358" marB="3135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4.4% </a:t>
                      </a:r>
                    </a:p>
                  </a:txBody>
                  <a:tcPr marL="62716" marR="62716" marT="31358" marB="3135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4125" name="직사각형 4"/>
          <p:cNvSpPr>
            <a:spLocks noChangeArrowheads="1"/>
          </p:cNvSpPr>
          <p:nvPr/>
        </p:nvSpPr>
        <p:spPr bwMode="auto">
          <a:xfrm>
            <a:off x="1084263" y="5861050"/>
            <a:ext cx="3835400" cy="244475"/>
          </a:xfrm>
          <a:prstGeom prst="rect">
            <a:avLst/>
          </a:prstGeom>
          <a:noFill/>
          <a:ln w="9525">
            <a:noFill/>
            <a:miter lim="800000"/>
            <a:headEnd/>
            <a:tailEnd/>
          </a:ln>
        </p:spPr>
        <p:txBody>
          <a:bodyPr wrap="none">
            <a:spAutoFit/>
          </a:bodyPr>
          <a:lstStyle/>
          <a:p>
            <a:r>
              <a:rPr lang="en-US" altLang="ko-KR"/>
              <a:t>[Table</a:t>
            </a:r>
            <a:r>
              <a:rPr lang="ko-KR" altLang="en-US"/>
              <a:t> </a:t>
            </a:r>
            <a:r>
              <a:rPr lang="en-US" altLang="ko-KR"/>
              <a:t>3-2-2] Analysis of Visit Motivation to the 2009 Korea Floritopia</a:t>
            </a:r>
            <a:endParaRPr lang="ko-KR" alt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52"/>
          <p:cNvSpPr>
            <a:spLocks noChangeArrowheads="1"/>
          </p:cNvSpPr>
          <p:nvPr/>
        </p:nvSpPr>
        <p:spPr bwMode="auto">
          <a:xfrm>
            <a:off x="1123950" y="1290638"/>
            <a:ext cx="5334000" cy="304800"/>
          </a:xfrm>
          <a:prstGeom prst="rect">
            <a:avLst/>
          </a:prstGeom>
          <a:noFill/>
          <a:ln w="9525">
            <a:noFill/>
            <a:miter lim="800000"/>
            <a:headEnd/>
            <a:tailEnd/>
          </a:ln>
        </p:spPr>
        <p:txBody>
          <a:bodyPr wrap="none" anchor="ctr"/>
          <a:lstStyle/>
          <a:p>
            <a:pPr algn="dist">
              <a:lnSpc>
                <a:spcPct val="140000"/>
              </a:lnSpc>
            </a:pPr>
            <a:r>
              <a:rPr lang="en-US" altLang="ko-KR" sz="1200" b="1"/>
              <a:t>3. Advertising Medium</a:t>
            </a:r>
            <a:endParaRPr lang="ko-KR" altLang="en-US" sz="1200" b="1"/>
          </a:p>
        </p:txBody>
      </p:sp>
      <p:sp>
        <p:nvSpPr>
          <p:cNvPr id="84994" name="슬라이드 번호 개체 틀 10"/>
          <p:cNvSpPr>
            <a:spLocks noGrp="1"/>
          </p:cNvSpPr>
          <p:nvPr>
            <p:ph type="sldNum" sz="quarter" idx="12"/>
          </p:nvPr>
        </p:nvSpPr>
        <p:spPr>
          <a:noFill/>
        </p:spPr>
        <p:txBody>
          <a:bodyPr/>
          <a:lstStyle/>
          <a:p>
            <a:r>
              <a:rPr lang="en-US" altLang="ko-KR" smtClean="0"/>
              <a:t>49</a:t>
            </a:r>
          </a:p>
        </p:txBody>
      </p:sp>
      <p:graphicFrame>
        <p:nvGraphicFramePr>
          <p:cNvPr id="62822" name="Group 358"/>
          <p:cNvGraphicFramePr>
            <a:graphicFrameLocks noGrp="1"/>
          </p:cNvGraphicFramePr>
          <p:nvPr/>
        </p:nvGraphicFramePr>
        <p:xfrm>
          <a:off x="1125538" y="2098675"/>
          <a:ext cx="4824412" cy="2438400"/>
        </p:xfrm>
        <a:graphic>
          <a:graphicData uri="http://schemas.openxmlformats.org/drawingml/2006/table">
            <a:tbl>
              <a:tblPr/>
              <a:tblGrid>
                <a:gridCol w="2411412"/>
                <a:gridCol w="2413000"/>
              </a:tblGrid>
              <a:tr h="222250">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Classification</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75570" marR="75570" marT="37785" marB="3778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2009</a:t>
                      </a:r>
                    </a:p>
                  </a:txBody>
                  <a:tcPr marL="75570" marR="75570" marT="37785" marB="3778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BFBFBF"/>
                    </a:solidFill>
                  </a:tcPr>
                </a:tc>
              </a:tr>
              <a:tr h="220663">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TV</a:t>
                      </a:r>
                      <a:r>
                        <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rPr>
                        <a:t> </a:t>
                      </a: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Broadcasting</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75570" marR="75570" marT="37785" marB="3778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44.9%</a:t>
                      </a:r>
                    </a:p>
                  </a:txBody>
                  <a:tcPr marL="75570" marR="75570" marT="37785" marB="3778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222250">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Friends (Word-of-Mouth)</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75570" marR="75570" marT="37785" marB="3778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20.7%</a:t>
                      </a:r>
                    </a:p>
                  </a:txBody>
                  <a:tcPr marL="75570" marR="75570" marT="37785" marB="3778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222250">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Internet</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75570" marR="75570" marT="37785" marB="3778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14.3%</a:t>
                      </a:r>
                    </a:p>
                  </a:txBody>
                  <a:tcPr marL="75570" marR="75570" marT="37785" marB="3778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222250">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Newspaper</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75570" marR="75570" marT="37785" marB="3778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4.8%</a:t>
                      </a:r>
                    </a:p>
                  </a:txBody>
                  <a:tcPr marL="75570" marR="75570" marT="37785" marB="3778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219075">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Banners</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75570" marR="75570" marT="37785" marB="3778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2.8%</a:t>
                      </a:r>
                    </a:p>
                  </a:txBody>
                  <a:tcPr marL="75570" marR="75570" marT="37785" marB="3778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222250">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Pamphlet</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75570" marR="75570" marT="37785" marB="3778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2.1%</a:t>
                      </a:r>
                    </a:p>
                  </a:txBody>
                  <a:tcPr marL="75570" marR="75570" marT="37785" marB="3778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222250">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Roadside Advertising</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75570" marR="75570" marT="37785" marB="3778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1.0% </a:t>
                      </a:r>
                    </a:p>
                  </a:txBody>
                  <a:tcPr marL="75570" marR="75570" marT="37785" marB="3778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222250">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Radio</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75570" marR="75570" marT="37785" marB="3778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0.9%</a:t>
                      </a:r>
                    </a:p>
                  </a:txBody>
                  <a:tcPr marL="75570" marR="75570" marT="37785" marB="3778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220663">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Invitations</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75570" marR="75570" marT="37785" marB="3778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0.7%</a:t>
                      </a:r>
                    </a:p>
                  </a:txBody>
                  <a:tcPr marL="75570" marR="75570" marT="37785" marB="3778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222250">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Others</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75570" marR="75570" marT="37785" marB="3778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7.8%</a:t>
                      </a:r>
                    </a:p>
                  </a:txBody>
                  <a:tcPr marL="75570" marR="75570" marT="37785" marB="3778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5033" name="직사각형 3"/>
          <p:cNvSpPr>
            <a:spLocks noChangeArrowheads="1"/>
          </p:cNvSpPr>
          <p:nvPr/>
        </p:nvSpPr>
        <p:spPr bwMode="auto">
          <a:xfrm>
            <a:off x="1125538" y="1784350"/>
            <a:ext cx="4843462" cy="244475"/>
          </a:xfrm>
          <a:prstGeom prst="rect">
            <a:avLst/>
          </a:prstGeom>
          <a:noFill/>
          <a:ln w="9525">
            <a:noFill/>
            <a:miter lim="800000"/>
            <a:headEnd/>
            <a:tailEnd/>
          </a:ln>
        </p:spPr>
        <p:txBody>
          <a:bodyPr wrap="none">
            <a:spAutoFit/>
          </a:bodyPr>
          <a:lstStyle/>
          <a:p>
            <a:r>
              <a:rPr lang="en-US" altLang="ko-KR"/>
              <a:t>[Table</a:t>
            </a:r>
            <a:r>
              <a:rPr lang="ko-KR" altLang="en-US"/>
              <a:t> </a:t>
            </a:r>
            <a:r>
              <a:rPr lang="en-US" altLang="ko-KR"/>
              <a:t>3-2-3] Analysis of the Different Advertising Mediums for the 2009 Korea Floritopia</a:t>
            </a:r>
            <a:endParaRPr lang="ko-KR" altLang="en-US"/>
          </a:p>
        </p:txBody>
      </p:sp>
      <p:sp>
        <p:nvSpPr>
          <p:cNvPr id="85034" name="Rectangle 52"/>
          <p:cNvSpPr>
            <a:spLocks noChangeArrowheads="1"/>
          </p:cNvSpPr>
          <p:nvPr/>
        </p:nvSpPr>
        <p:spPr bwMode="auto">
          <a:xfrm>
            <a:off x="1125538" y="4810125"/>
            <a:ext cx="5334000" cy="304800"/>
          </a:xfrm>
          <a:prstGeom prst="rect">
            <a:avLst/>
          </a:prstGeom>
          <a:noFill/>
          <a:ln w="9525">
            <a:noFill/>
            <a:miter lim="800000"/>
            <a:headEnd/>
            <a:tailEnd/>
          </a:ln>
        </p:spPr>
        <p:txBody>
          <a:bodyPr wrap="none" anchor="ctr"/>
          <a:lstStyle/>
          <a:p>
            <a:pPr algn="dist">
              <a:lnSpc>
                <a:spcPct val="140000"/>
              </a:lnSpc>
            </a:pPr>
            <a:r>
              <a:rPr lang="en-US" altLang="ko-KR" sz="1200" b="1"/>
              <a:t>4. Most Effective Advertising Mediums</a:t>
            </a:r>
            <a:endParaRPr lang="ko-KR" altLang="en-US" sz="1200" b="1"/>
          </a:p>
        </p:txBody>
      </p:sp>
      <p:graphicFrame>
        <p:nvGraphicFramePr>
          <p:cNvPr id="62747" name="Group 283"/>
          <p:cNvGraphicFramePr>
            <a:graphicFrameLocks noGrp="1"/>
          </p:cNvGraphicFramePr>
          <p:nvPr/>
        </p:nvGraphicFramePr>
        <p:xfrm>
          <a:off x="1125538" y="5595938"/>
          <a:ext cx="4824412" cy="3244850"/>
        </p:xfrm>
        <a:graphic>
          <a:graphicData uri="http://schemas.openxmlformats.org/drawingml/2006/table">
            <a:tbl>
              <a:tblPr/>
              <a:tblGrid>
                <a:gridCol w="2374900"/>
                <a:gridCol w="1296987"/>
                <a:gridCol w="1152525"/>
              </a:tblGrid>
              <a:tr h="215900">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Classification</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59377" marR="59377" marT="29688" marB="2968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2002</a:t>
                      </a:r>
                    </a:p>
                  </a:txBody>
                  <a:tcPr marL="59377" marR="59377" marT="29688" marB="2968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2009</a:t>
                      </a:r>
                    </a:p>
                  </a:txBody>
                  <a:tcPr marL="59377" marR="59377" marT="29688" marB="2968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BFBFBF"/>
                    </a:solidFill>
                  </a:tcPr>
                </a:tc>
              </a:tr>
              <a:tr h="215900">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TV</a:t>
                      </a:r>
                      <a:r>
                        <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rPr>
                        <a:t> </a:t>
                      </a: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Broadcasting</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59377" marR="59377" marT="29688" marB="2968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57.9%</a:t>
                      </a:r>
                    </a:p>
                  </a:txBody>
                  <a:tcPr marL="59377" marR="59377" marT="29688" marB="2968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32.2% </a:t>
                      </a:r>
                    </a:p>
                  </a:txBody>
                  <a:tcPr marL="59377" marR="59377" marT="29688" marB="2968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217488">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Friends (Word-of-Mouth)</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59377" marR="59377" marT="29688" marB="2968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13.7%</a:t>
                      </a:r>
                    </a:p>
                  </a:txBody>
                  <a:tcPr marL="59377" marR="59377" marT="29688" marB="2968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30.1%</a:t>
                      </a:r>
                    </a:p>
                  </a:txBody>
                  <a:tcPr marL="59377" marR="59377" marT="29688" marB="2968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Internet</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59377" marR="59377" marT="29688" marB="2968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5.9%</a:t>
                      </a:r>
                    </a:p>
                  </a:txBody>
                  <a:tcPr marL="59377" marR="59377" marT="29688" marB="2968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14.9%</a:t>
                      </a:r>
                    </a:p>
                  </a:txBody>
                  <a:tcPr marL="59377" marR="59377" marT="29688" marB="2968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Invitations</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59377" marR="59377" marT="29688" marB="2968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1.1%</a:t>
                      </a:r>
                    </a:p>
                  </a:txBody>
                  <a:tcPr marL="59377" marR="59377" marT="29688" marB="2968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5.3% </a:t>
                      </a:r>
                    </a:p>
                  </a:txBody>
                  <a:tcPr marL="59377" marR="59377" marT="29688" marB="2968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217488">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Newspapers</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59377" marR="59377" marT="29688" marB="2968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7.1%</a:t>
                      </a:r>
                    </a:p>
                  </a:txBody>
                  <a:tcPr marL="59377" marR="59377" marT="29688" marB="2968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2.4% </a:t>
                      </a:r>
                    </a:p>
                  </a:txBody>
                  <a:tcPr marL="59377" marR="59377" marT="29688" marB="2968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Roadside Advertising</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59377" marR="59377" marT="29688" marB="2968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3.0%</a:t>
                      </a:r>
                    </a:p>
                  </a:txBody>
                  <a:tcPr marL="59377" marR="59377" marT="29688" marB="2968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1.8% </a:t>
                      </a:r>
                    </a:p>
                  </a:txBody>
                  <a:tcPr marL="59377" marR="59377" marT="29688" marB="2968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217488">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Radio</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59377" marR="59377" marT="29688" marB="2968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0.7%</a:t>
                      </a:r>
                    </a:p>
                  </a:txBody>
                  <a:tcPr marL="59377" marR="59377" marT="29688" marB="2968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1.4% </a:t>
                      </a:r>
                    </a:p>
                  </a:txBody>
                  <a:tcPr marL="59377" marR="59377" marT="29688" marB="2968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Banners</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59377" marR="59377" marT="29688" marB="2968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1.9%</a:t>
                      </a:r>
                    </a:p>
                  </a:txBody>
                  <a:tcPr marL="59377" marR="59377" marT="29688" marB="2968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1.2% </a:t>
                      </a:r>
                    </a:p>
                  </a:txBody>
                  <a:tcPr marL="59377" marR="59377" marT="29688" marB="2968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Tourist Agent</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59377" marR="59377" marT="29688" marB="2968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0.6%</a:t>
                      </a:r>
                    </a:p>
                  </a:txBody>
                  <a:tcPr marL="59377" marR="59377" marT="29688" marB="2968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1.0% </a:t>
                      </a:r>
                    </a:p>
                  </a:txBody>
                  <a:tcPr marL="59377" marR="59377" marT="29688" marB="2968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Pamphlet</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59377" marR="59377" marT="29688" marB="2968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1.4%</a:t>
                      </a:r>
                    </a:p>
                  </a:txBody>
                  <a:tcPr marL="59377" marR="59377" marT="29688" marB="2968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0.9% </a:t>
                      </a:r>
                    </a:p>
                  </a:txBody>
                  <a:tcPr marL="59377" marR="59377" marT="29688" marB="2968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Magazines</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59377" marR="59377" marT="29688" marB="2968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0.1%</a:t>
                      </a:r>
                    </a:p>
                  </a:txBody>
                  <a:tcPr marL="59377" marR="59377" marT="29688" marB="2968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0.4%</a:t>
                      </a:r>
                    </a:p>
                  </a:txBody>
                  <a:tcPr marL="59377" marR="59377" marT="29688" marB="2968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217488">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Billboard Advertising</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59377" marR="59377" marT="29688" marB="2968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0.1%</a:t>
                      </a:r>
                    </a:p>
                  </a:txBody>
                  <a:tcPr marL="59377" marR="59377" marT="29688" marB="2968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0.2%</a:t>
                      </a:r>
                    </a:p>
                  </a:txBody>
                  <a:tcPr marL="59377" marR="59377" marT="29688" marB="2968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Building Advertising </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59377" marR="59377" marT="29688" marB="2968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1.2%</a:t>
                      </a:r>
                    </a:p>
                  </a:txBody>
                  <a:tcPr marL="59377" marR="59377" marT="29688" marB="2968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0.2%</a:t>
                      </a:r>
                    </a:p>
                  </a:txBody>
                  <a:tcPr marL="59377" marR="59377" marT="29688" marB="2968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Others</a:t>
                      </a:r>
                      <a:endParaRPr kumimoji="0" lang="ko-KR" altLang="en-US" sz="900" b="0" i="0" u="none" strike="noStrike" cap="none" normalizeH="0" baseline="0" smtClean="0">
                        <a:ln>
                          <a:noFill/>
                        </a:ln>
                        <a:solidFill>
                          <a:srgbClr val="000000"/>
                        </a:solidFill>
                        <a:effectLst/>
                        <a:latin typeface="Times New Roman" pitchFamily="18" charset="0"/>
                        <a:ea typeface="HY헤드라인M" pitchFamily="18" charset="-127"/>
                      </a:endParaRPr>
                    </a:p>
                  </a:txBody>
                  <a:tcPr marL="59377" marR="59377" marT="29688" marB="2968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5.3%</a:t>
                      </a:r>
                    </a:p>
                  </a:txBody>
                  <a:tcPr marL="59377" marR="59377" marT="29688" marB="2968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900" b="0" i="0" u="none" strike="noStrike" cap="none" normalizeH="0" baseline="0" smtClean="0">
                          <a:ln>
                            <a:noFill/>
                          </a:ln>
                          <a:solidFill>
                            <a:srgbClr val="000000"/>
                          </a:solidFill>
                          <a:effectLst/>
                          <a:latin typeface="Times New Roman" pitchFamily="18" charset="0"/>
                          <a:ea typeface="HY헤드라인M" pitchFamily="18" charset="-127"/>
                        </a:rPr>
                        <a:t>8.0%</a:t>
                      </a:r>
                    </a:p>
                  </a:txBody>
                  <a:tcPr marL="59377" marR="59377" marT="29688" marB="2968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5101" name="직사각형 8"/>
          <p:cNvSpPr>
            <a:spLocks noChangeArrowheads="1"/>
          </p:cNvSpPr>
          <p:nvPr/>
        </p:nvSpPr>
        <p:spPr bwMode="auto">
          <a:xfrm>
            <a:off x="1052513" y="5300663"/>
            <a:ext cx="4660900" cy="228600"/>
          </a:xfrm>
          <a:prstGeom prst="rect">
            <a:avLst/>
          </a:prstGeom>
          <a:noFill/>
          <a:ln w="9525">
            <a:noFill/>
            <a:miter lim="800000"/>
            <a:headEnd/>
            <a:tailEnd/>
          </a:ln>
        </p:spPr>
        <p:txBody>
          <a:bodyPr wrap="none">
            <a:spAutoFit/>
          </a:bodyPr>
          <a:lstStyle/>
          <a:p>
            <a:r>
              <a:rPr lang="en-US" altLang="ko-KR" sz="900"/>
              <a:t>[Table</a:t>
            </a:r>
            <a:r>
              <a:rPr lang="ko-KR" altLang="en-US" sz="900"/>
              <a:t> </a:t>
            </a:r>
            <a:r>
              <a:rPr lang="en-US" altLang="ko-KR" sz="900"/>
              <a:t>3-2-4]  Analysis of the Most Effective Advertising Mediums for the 2009 Korea Floritopia</a:t>
            </a:r>
            <a:endParaRPr lang="ko-KR" altLang="en-US" sz="90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52"/>
          <p:cNvSpPr>
            <a:spLocks noChangeArrowheads="1"/>
          </p:cNvSpPr>
          <p:nvPr/>
        </p:nvSpPr>
        <p:spPr bwMode="auto">
          <a:xfrm>
            <a:off x="1123950" y="1290638"/>
            <a:ext cx="5334000" cy="304800"/>
          </a:xfrm>
          <a:prstGeom prst="rect">
            <a:avLst/>
          </a:prstGeom>
          <a:noFill/>
          <a:ln w="9525">
            <a:noFill/>
            <a:miter lim="800000"/>
            <a:headEnd/>
            <a:tailEnd/>
          </a:ln>
        </p:spPr>
        <p:txBody>
          <a:bodyPr wrap="none" anchor="ctr"/>
          <a:lstStyle/>
          <a:p>
            <a:pPr algn="dist">
              <a:lnSpc>
                <a:spcPct val="140000"/>
              </a:lnSpc>
            </a:pPr>
            <a:r>
              <a:rPr lang="en-US" altLang="ko-KR" sz="1200" b="1"/>
              <a:t>5. Transportation</a:t>
            </a:r>
            <a:endParaRPr lang="ko-KR" altLang="en-US" sz="1200" b="1"/>
          </a:p>
        </p:txBody>
      </p:sp>
      <p:graphicFrame>
        <p:nvGraphicFramePr>
          <p:cNvPr id="63607" name="Group 119"/>
          <p:cNvGraphicFramePr>
            <a:graphicFrameLocks noGrp="1"/>
          </p:cNvGraphicFramePr>
          <p:nvPr/>
        </p:nvGraphicFramePr>
        <p:xfrm>
          <a:off x="1119188" y="2000250"/>
          <a:ext cx="4824412" cy="1463675"/>
        </p:xfrm>
        <a:graphic>
          <a:graphicData uri="http://schemas.openxmlformats.org/drawingml/2006/table">
            <a:tbl>
              <a:tblPr/>
              <a:tblGrid>
                <a:gridCol w="1878012"/>
                <a:gridCol w="1439863"/>
                <a:gridCol w="1506537"/>
              </a:tblGrid>
              <a:tr h="228600">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Means of Transportation</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2002</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2009</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r>
              <a:tr h="228600">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Private Vehicle</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72.4%</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71.5%</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28600">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Tourist Bus</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17.9%</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16.9%</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28600">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Express Bus</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4.3%</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8.3%</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28600">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Local Bus</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1.2%</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0.4%</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28600">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Other (Shuttle Bus, Ferries etc.)</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4.2%</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2.9%</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6048" name="직사각형 12"/>
          <p:cNvSpPr>
            <a:spLocks noChangeArrowheads="1"/>
          </p:cNvSpPr>
          <p:nvPr/>
        </p:nvSpPr>
        <p:spPr bwMode="auto">
          <a:xfrm>
            <a:off x="1120775" y="1684338"/>
            <a:ext cx="4816475" cy="244475"/>
          </a:xfrm>
          <a:prstGeom prst="rect">
            <a:avLst/>
          </a:prstGeom>
          <a:noFill/>
          <a:ln w="9525">
            <a:noFill/>
            <a:miter lim="800000"/>
            <a:headEnd/>
            <a:tailEnd/>
          </a:ln>
        </p:spPr>
        <p:txBody>
          <a:bodyPr>
            <a:spAutoFit/>
          </a:bodyPr>
          <a:lstStyle/>
          <a:p>
            <a:r>
              <a:rPr lang="en-US" altLang="ko-KR"/>
              <a:t>[Table</a:t>
            </a:r>
            <a:r>
              <a:rPr lang="ko-KR" altLang="en-US"/>
              <a:t> </a:t>
            </a:r>
            <a:r>
              <a:rPr lang="en-US" altLang="ko-KR"/>
              <a:t>3-2-5] Analysis of the Transportation System for the 2009 Korea Floritopia</a:t>
            </a:r>
            <a:endParaRPr lang="ko-KR" altLang="en-US"/>
          </a:p>
        </p:txBody>
      </p:sp>
      <p:sp>
        <p:nvSpPr>
          <p:cNvPr id="86049" name="슬라이드 번호 개체 틀 12"/>
          <p:cNvSpPr>
            <a:spLocks noGrp="1"/>
          </p:cNvSpPr>
          <p:nvPr>
            <p:ph type="sldNum" sz="quarter" idx="12"/>
          </p:nvPr>
        </p:nvSpPr>
        <p:spPr>
          <a:noFill/>
        </p:spPr>
        <p:txBody>
          <a:bodyPr/>
          <a:lstStyle/>
          <a:p>
            <a:r>
              <a:rPr lang="en-US" altLang="ko-KR" smtClean="0"/>
              <a:t>50</a:t>
            </a:r>
          </a:p>
        </p:txBody>
      </p:sp>
      <p:sp>
        <p:nvSpPr>
          <p:cNvPr id="86050" name="Rectangle 52"/>
          <p:cNvSpPr>
            <a:spLocks noChangeArrowheads="1"/>
          </p:cNvSpPr>
          <p:nvPr/>
        </p:nvSpPr>
        <p:spPr bwMode="auto">
          <a:xfrm>
            <a:off x="1116013" y="3856038"/>
            <a:ext cx="5334000" cy="304800"/>
          </a:xfrm>
          <a:prstGeom prst="rect">
            <a:avLst/>
          </a:prstGeom>
          <a:noFill/>
          <a:ln w="9525">
            <a:noFill/>
            <a:miter lim="800000"/>
            <a:headEnd/>
            <a:tailEnd/>
          </a:ln>
        </p:spPr>
        <p:txBody>
          <a:bodyPr wrap="none" anchor="ctr"/>
          <a:lstStyle/>
          <a:p>
            <a:pPr algn="dist">
              <a:lnSpc>
                <a:spcPct val="140000"/>
              </a:lnSpc>
            </a:pPr>
            <a:r>
              <a:rPr lang="en-US" altLang="ko-KR" sz="1200" b="1"/>
              <a:t>6. Departure Times</a:t>
            </a:r>
            <a:endParaRPr lang="ko-KR" altLang="en-US" sz="1200" b="1"/>
          </a:p>
        </p:txBody>
      </p:sp>
      <p:graphicFrame>
        <p:nvGraphicFramePr>
          <p:cNvPr id="4" name="표 3"/>
          <p:cNvGraphicFramePr>
            <a:graphicFrameLocks noGrp="1"/>
          </p:cNvGraphicFramePr>
          <p:nvPr/>
        </p:nvGraphicFramePr>
        <p:xfrm>
          <a:off x="1120775" y="4484688"/>
          <a:ext cx="4824413" cy="1763712"/>
        </p:xfrm>
        <a:graphic>
          <a:graphicData uri="http://schemas.openxmlformats.org/drawingml/2006/table">
            <a:tbl>
              <a:tblPr/>
              <a:tblGrid>
                <a:gridCol w="979488"/>
                <a:gridCol w="1431925"/>
                <a:gridCol w="979487"/>
                <a:gridCol w="1433513"/>
              </a:tblGrid>
              <a:tr h="252413">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Departure Time</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117" marR="84117" marT="42059" marB="4205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2009</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117" marR="84117" marT="42059" marB="4205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Departure Time</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117" marR="84117" marT="42059" marB="4205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2009</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117" marR="84117" marT="42059" marB="4205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r>
              <a:tr h="250825">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Before 06:00</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117" marR="84117" marT="42059" marB="4205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4.9%</a:t>
                      </a:r>
                    </a:p>
                  </a:txBody>
                  <a:tcPr marL="84117" marR="84117" marT="42059" marB="4205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11:00~12:00</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117" marR="84117" marT="42059" marB="4205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4.7%</a:t>
                      </a:r>
                    </a:p>
                  </a:txBody>
                  <a:tcPr marL="84117" marR="84117" marT="42059" marB="4205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06:00~07:00</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117" marR="84117" marT="42059" marB="4205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17.1%</a:t>
                      </a:r>
                    </a:p>
                  </a:txBody>
                  <a:tcPr marL="84117" marR="84117" marT="42059" marB="4205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12:00~13:00</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117" marR="84117" marT="42059" marB="4205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3.6%</a:t>
                      </a:r>
                    </a:p>
                  </a:txBody>
                  <a:tcPr marL="84117" marR="84117" marT="42059" marB="4205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07:00~08:00</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117" marR="84117" marT="42059" marB="4205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22.2%</a:t>
                      </a:r>
                    </a:p>
                  </a:txBody>
                  <a:tcPr marL="84117" marR="84117" marT="42059" marB="4205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13:00~14:00</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117" marR="84117" marT="42059" marB="4205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2.1%</a:t>
                      </a:r>
                    </a:p>
                  </a:txBody>
                  <a:tcPr marL="84117" marR="84117" marT="42059" marB="4205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08:00~09:00</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117" marR="84117" marT="42059" marB="4205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18.3%</a:t>
                      </a:r>
                    </a:p>
                  </a:txBody>
                  <a:tcPr marL="84117" marR="84117" marT="42059" marB="4205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14:00~15:00</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117" marR="84117" marT="42059" marB="4205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1.1%</a:t>
                      </a:r>
                    </a:p>
                  </a:txBody>
                  <a:tcPr marL="84117" marR="84117" marT="42059" marB="4205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50825">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09:00~10:00</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117" marR="84117" marT="42059" marB="4205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12.2%</a:t>
                      </a:r>
                    </a:p>
                  </a:txBody>
                  <a:tcPr marL="84117" marR="84117" marT="42059" marB="4205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15:00~16:00</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117" marR="84117" marT="42059" marB="4205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0.4%</a:t>
                      </a:r>
                    </a:p>
                  </a:txBody>
                  <a:tcPr marL="84117" marR="84117" marT="42059" marB="4205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10:00~11:00</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117" marR="84117" marT="42059" marB="4205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10.2%</a:t>
                      </a:r>
                    </a:p>
                  </a:txBody>
                  <a:tcPr marL="84117" marR="84117" marT="42059" marB="4205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After 16:00</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84117" marR="84117" marT="42059" marB="4205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3.2%</a:t>
                      </a:r>
                    </a:p>
                  </a:txBody>
                  <a:tcPr marL="84117" marR="84117" marT="42059" marB="4205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6093" name="직사각형 12"/>
          <p:cNvSpPr>
            <a:spLocks noChangeArrowheads="1"/>
          </p:cNvSpPr>
          <p:nvPr/>
        </p:nvSpPr>
        <p:spPr bwMode="auto">
          <a:xfrm>
            <a:off x="1052513" y="4203700"/>
            <a:ext cx="4816475" cy="244475"/>
          </a:xfrm>
          <a:prstGeom prst="rect">
            <a:avLst/>
          </a:prstGeom>
          <a:noFill/>
          <a:ln w="9525">
            <a:noFill/>
            <a:miter lim="800000"/>
            <a:headEnd/>
            <a:tailEnd/>
          </a:ln>
        </p:spPr>
        <p:txBody>
          <a:bodyPr>
            <a:spAutoFit/>
          </a:bodyPr>
          <a:lstStyle/>
          <a:p>
            <a:r>
              <a:rPr lang="en-US" altLang="ko-KR"/>
              <a:t>[Table</a:t>
            </a:r>
            <a:r>
              <a:rPr lang="ko-KR" altLang="en-US"/>
              <a:t> </a:t>
            </a:r>
            <a:r>
              <a:rPr lang="en-US" altLang="ko-KR"/>
              <a:t>3-2-6] Analysis of the Departure Time to the 2009 Korea Floritopia</a:t>
            </a:r>
            <a:endParaRPr lang="ko-KR" altLang="en-US"/>
          </a:p>
        </p:txBody>
      </p:sp>
      <p:sp>
        <p:nvSpPr>
          <p:cNvPr id="86094" name="Rectangle 52"/>
          <p:cNvSpPr>
            <a:spLocks noChangeArrowheads="1"/>
          </p:cNvSpPr>
          <p:nvPr/>
        </p:nvSpPr>
        <p:spPr bwMode="auto">
          <a:xfrm>
            <a:off x="1119188" y="6519863"/>
            <a:ext cx="5334000" cy="304800"/>
          </a:xfrm>
          <a:prstGeom prst="rect">
            <a:avLst/>
          </a:prstGeom>
          <a:noFill/>
          <a:ln w="9525">
            <a:noFill/>
            <a:miter lim="800000"/>
            <a:headEnd/>
            <a:tailEnd/>
          </a:ln>
        </p:spPr>
        <p:txBody>
          <a:bodyPr wrap="none" anchor="ctr"/>
          <a:lstStyle/>
          <a:p>
            <a:pPr algn="dist">
              <a:lnSpc>
                <a:spcPct val="140000"/>
              </a:lnSpc>
            </a:pPr>
            <a:r>
              <a:rPr lang="en-US" altLang="ko-KR" sz="1200" b="1"/>
              <a:t>7. Time Spent at the Exhibition</a:t>
            </a:r>
            <a:endParaRPr lang="ko-KR" altLang="en-US" sz="1200" b="1"/>
          </a:p>
        </p:txBody>
      </p:sp>
      <p:graphicFrame>
        <p:nvGraphicFramePr>
          <p:cNvPr id="105562" name="Group 90"/>
          <p:cNvGraphicFramePr>
            <a:graphicFrameLocks noGrp="1"/>
          </p:cNvGraphicFramePr>
          <p:nvPr/>
        </p:nvGraphicFramePr>
        <p:xfrm>
          <a:off x="1135063" y="7169150"/>
          <a:ext cx="4824412" cy="1600200"/>
        </p:xfrm>
        <a:graphic>
          <a:graphicData uri="http://schemas.openxmlformats.org/drawingml/2006/table">
            <a:tbl>
              <a:tblPr/>
              <a:tblGrid>
                <a:gridCol w="1608137"/>
                <a:gridCol w="1608138"/>
                <a:gridCol w="1608137"/>
              </a:tblGrid>
              <a:tr h="228600">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Duration Time</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2002</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2009</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r>
              <a:tr h="228600">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1~100</a:t>
                      </a:r>
                      <a:r>
                        <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rPr>
                        <a:t> </a:t>
                      </a: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Mins</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3.5%</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5.3%</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28600">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101~200 Mins</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31.7%</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36.5%</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28600">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201~300 Mins</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46.2%</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42.7%</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28600">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301~400 Mins</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11.8%</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7.7%</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28600">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401~500 Mins</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5.3%</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5.3%</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28600">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More than 501</a:t>
                      </a:r>
                      <a:r>
                        <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rPr>
                        <a:t> </a:t>
                      </a: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Mins</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1.4%</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2.5%</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6129" name="직사각형 5"/>
          <p:cNvSpPr>
            <a:spLocks noChangeArrowheads="1"/>
          </p:cNvSpPr>
          <p:nvPr/>
        </p:nvSpPr>
        <p:spPr bwMode="auto">
          <a:xfrm>
            <a:off x="1096963" y="6869113"/>
            <a:ext cx="3700462" cy="244475"/>
          </a:xfrm>
          <a:prstGeom prst="rect">
            <a:avLst/>
          </a:prstGeom>
          <a:noFill/>
          <a:ln w="9525">
            <a:noFill/>
            <a:miter lim="800000"/>
            <a:headEnd/>
            <a:tailEnd/>
          </a:ln>
        </p:spPr>
        <p:txBody>
          <a:bodyPr wrap="none">
            <a:spAutoFit/>
          </a:bodyPr>
          <a:lstStyle/>
          <a:p>
            <a:r>
              <a:rPr lang="en-US" altLang="ko-KR"/>
              <a:t>[Table</a:t>
            </a:r>
            <a:r>
              <a:rPr lang="ko-KR" altLang="en-US"/>
              <a:t> </a:t>
            </a:r>
            <a:r>
              <a:rPr lang="en-US" altLang="ko-KR"/>
              <a:t>3-2-7] Analysis of the time spent at the 2009 Korea Floritopia</a:t>
            </a:r>
            <a:endParaRPr lang="ko-KR" alt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52"/>
          <p:cNvSpPr>
            <a:spLocks noChangeArrowheads="1"/>
          </p:cNvSpPr>
          <p:nvPr/>
        </p:nvSpPr>
        <p:spPr bwMode="auto">
          <a:xfrm>
            <a:off x="1123950" y="1290638"/>
            <a:ext cx="5334000" cy="304800"/>
          </a:xfrm>
          <a:prstGeom prst="rect">
            <a:avLst/>
          </a:prstGeom>
          <a:noFill/>
          <a:ln w="9525">
            <a:noFill/>
            <a:miter lim="800000"/>
            <a:headEnd/>
            <a:tailEnd/>
          </a:ln>
        </p:spPr>
        <p:txBody>
          <a:bodyPr wrap="none" anchor="ctr"/>
          <a:lstStyle/>
          <a:p>
            <a:pPr algn="dist">
              <a:lnSpc>
                <a:spcPct val="140000"/>
              </a:lnSpc>
            </a:pPr>
            <a:r>
              <a:rPr lang="en-US" altLang="ko-KR" sz="1200" b="1"/>
              <a:t>8.  Arrival Time</a:t>
            </a:r>
            <a:endParaRPr lang="ko-KR" altLang="en-US" sz="1200" b="1"/>
          </a:p>
        </p:txBody>
      </p:sp>
      <p:sp>
        <p:nvSpPr>
          <p:cNvPr id="87042" name="슬라이드 번호 개체 틀 9"/>
          <p:cNvSpPr>
            <a:spLocks noGrp="1"/>
          </p:cNvSpPr>
          <p:nvPr>
            <p:ph type="sldNum" sz="quarter" idx="12"/>
          </p:nvPr>
        </p:nvSpPr>
        <p:spPr>
          <a:noFill/>
        </p:spPr>
        <p:txBody>
          <a:bodyPr/>
          <a:lstStyle/>
          <a:p>
            <a:r>
              <a:rPr lang="en-US" altLang="ko-KR" smtClean="0"/>
              <a:t>51</a:t>
            </a:r>
          </a:p>
        </p:txBody>
      </p:sp>
      <p:graphicFrame>
        <p:nvGraphicFramePr>
          <p:cNvPr id="64640" name="Group 128"/>
          <p:cNvGraphicFramePr>
            <a:graphicFrameLocks noGrp="1"/>
          </p:cNvGraphicFramePr>
          <p:nvPr/>
        </p:nvGraphicFramePr>
        <p:xfrm>
          <a:off x="1130300" y="1995488"/>
          <a:ext cx="4824413" cy="2879725"/>
        </p:xfrm>
        <a:graphic>
          <a:graphicData uri="http://schemas.openxmlformats.org/drawingml/2006/table">
            <a:tbl>
              <a:tblPr/>
              <a:tblGrid>
                <a:gridCol w="1608138"/>
                <a:gridCol w="1608137"/>
                <a:gridCol w="1608138"/>
              </a:tblGrid>
              <a:tr h="206375">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Arrival Times</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69116" marR="69116" marT="34558" marB="34558"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2002</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69116" marR="69116" marT="34558" marB="34558"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2009</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69116" marR="69116" marT="34558" marB="34558"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r>
              <a:tr h="207963">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Before 08:00</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69116" marR="69116" marT="34558" marB="34558"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69116" marR="69116" marT="34558" marB="34558"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1.4%</a:t>
                      </a:r>
                    </a:p>
                  </a:txBody>
                  <a:tcPr marL="69116" marR="69116" marT="34558" marB="34558"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04788">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08:00~09:00</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69116" marR="69116" marT="34558" marB="34558"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a:t>
                      </a:r>
                    </a:p>
                  </a:txBody>
                  <a:tcPr marL="69116" marR="69116" marT="34558" marB="34558"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3.4%</a:t>
                      </a:r>
                    </a:p>
                  </a:txBody>
                  <a:tcPr marL="69116" marR="69116" marT="34558" marB="34558"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07963">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09:00~10:00</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69116" marR="69116" marT="34558" marB="34558"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39.4%</a:t>
                      </a:r>
                    </a:p>
                  </a:txBody>
                  <a:tcPr marL="69116" marR="69116" marT="34558" marB="34558"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13.3%</a:t>
                      </a:r>
                    </a:p>
                  </a:txBody>
                  <a:tcPr marL="69116" marR="69116" marT="34558" marB="34558"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06375">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10:00~11:00</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69116" marR="69116" marT="34558" marB="34558"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19.8%</a:t>
                      </a:r>
                    </a:p>
                  </a:txBody>
                  <a:tcPr marL="69116" marR="69116" marT="34558" marB="34558"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16.7%</a:t>
                      </a:r>
                    </a:p>
                  </a:txBody>
                  <a:tcPr marL="69116" marR="69116" marT="34558" marB="34558"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06375">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11:00~12:00</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69116" marR="69116" marT="34558" marB="34558"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13.6%</a:t>
                      </a:r>
                    </a:p>
                  </a:txBody>
                  <a:tcPr marL="69116" marR="69116" marT="34558" marB="34558"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20.1%</a:t>
                      </a:r>
                    </a:p>
                  </a:txBody>
                  <a:tcPr marL="69116" marR="69116" marT="34558" marB="34558"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06375">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12:00~13:00</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69116" marR="69116" marT="34558" marB="34558"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9.9%</a:t>
                      </a:r>
                    </a:p>
                  </a:txBody>
                  <a:tcPr marL="69116" marR="69116" marT="34558" marB="34558"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15.6%</a:t>
                      </a:r>
                    </a:p>
                  </a:txBody>
                  <a:tcPr marL="69116" marR="69116" marT="34558" marB="34558"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06375">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13:00~14:00</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69116" marR="69116" marT="34558" marB="34558"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7.9%</a:t>
                      </a:r>
                    </a:p>
                  </a:txBody>
                  <a:tcPr marL="69116" marR="69116" marT="34558" marB="34558"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9.5%</a:t>
                      </a:r>
                    </a:p>
                  </a:txBody>
                  <a:tcPr marL="69116" marR="69116" marT="34558" marB="34558"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06375">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14:00~15:00</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69116" marR="69116" marT="34558" marB="34558"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4.8%</a:t>
                      </a:r>
                    </a:p>
                  </a:txBody>
                  <a:tcPr marL="69116" marR="69116" marT="34558" marB="34558"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6.7%</a:t>
                      </a:r>
                    </a:p>
                  </a:txBody>
                  <a:tcPr marL="69116" marR="69116" marT="34558" marB="34558"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07963">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15:00~16:00</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69116" marR="69116" marT="34558" marB="34558"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3.1%</a:t>
                      </a:r>
                    </a:p>
                  </a:txBody>
                  <a:tcPr marL="69116" marR="69116" marT="34558" marB="34558"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4.2%</a:t>
                      </a:r>
                    </a:p>
                  </a:txBody>
                  <a:tcPr marL="69116" marR="69116" marT="34558" marB="34558"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04788">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16:00~17:00</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69116" marR="69116" marT="34558" marB="34558"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1.3%</a:t>
                      </a:r>
                    </a:p>
                  </a:txBody>
                  <a:tcPr marL="69116" marR="69116" marT="34558" marB="34558"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3.0%</a:t>
                      </a:r>
                    </a:p>
                  </a:txBody>
                  <a:tcPr marL="69116" marR="69116" marT="34558" marB="34558"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07963">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17:00~18:00</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69116" marR="69116" marT="34558" marB="34558"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0.1%</a:t>
                      </a:r>
                    </a:p>
                  </a:txBody>
                  <a:tcPr marL="69116" marR="69116" marT="34558" marB="34558"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1.1%</a:t>
                      </a:r>
                    </a:p>
                  </a:txBody>
                  <a:tcPr marL="69116" marR="69116" marT="34558" marB="34558"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06375">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After 18:00</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69116" marR="69116" marT="34558" marB="34558"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0.1%</a:t>
                      </a:r>
                    </a:p>
                  </a:txBody>
                  <a:tcPr marL="69116" marR="69116" marT="34558" marB="34558"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5.0%</a:t>
                      </a:r>
                    </a:p>
                  </a:txBody>
                  <a:tcPr marL="69116" marR="69116" marT="34558" marB="34558"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7101" name="직사각형 4"/>
          <p:cNvSpPr>
            <a:spLocks noChangeArrowheads="1"/>
          </p:cNvSpPr>
          <p:nvPr/>
        </p:nvSpPr>
        <p:spPr bwMode="auto">
          <a:xfrm>
            <a:off x="1125538" y="1712913"/>
            <a:ext cx="3849687" cy="244475"/>
          </a:xfrm>
          <a:prstGeom prst="rect">
            <a:avLst/>
          </a:prstGeom>
          <a:noFill/>
          <a:ln w="9525">
            <a:noFill/>
            <a:miter lim="800000"/>
            <a:headEnd/>
            <a:tailEnd/>
          </a:ln>
        </p:spPr>
        <p:txBody>
          <a:bodyPr wrap="none">
            <a:spAutoFit/>
          </a:bodyPr>
          <a:lstStyle/>
          <a:p>
            <a:r>
              <a:rPr lang="en-US" altLang="ko-KR"/>
              <a:t>[Table</a:t>
            </a:r>
            <a:r>
              <a:rPr lang="ko-KR" altLang="en-US"/>
              <a:t> </a:t>
            </a:r>
            <a:r>
              <a:rPr lang="en-US" altLang="ko-KR"/>
              <a:t>3-2-8] Analysis of the Arrival Time to the 2009 Korea Floritopia</a:t>
            </a:r>
            <a:endParaRPr lang="ko-KR" altLang="en-US"/>
          </a:p>
        </p:txBody>
      </p:sp>
      <p:sp>
        <p:nvSpPr>
          <p:cNvPr id="87102" name="Rectangle 52"/>
          <p:cNvSpPr>
            <a:spLocks noChangeArrowheads="1"/>
          </p:cNvSpPr>
          <p:nvPr/>
        </p:nvSpPr>
        <p:spPr bwMode="auto">
          <a:xfrm>
            <a:off x="1052513" y="5080000"/>
            <a:ext cx="5334000" cy="304800"/>
          </a:xfrm>
          <a:prstGeom prst="rect">
            <a:avLst/>
          </a:prstGeom>
          <a:noFill/>
          <a:ln w="9525">
            <a:noFill/>
            <a:miter lim="800000"/>
            <a:headEnd/>
            <a:tailEnd/>
          </a:ln>
        </p:spPr>
        <p:txBody>
          <a:bodyPr wrap="none" anchor="ctr"/>
          <a:lstStyle/>
          <a:p>
            <a:pPr algn="dist">
              <a:lnSpc>
                <a:spcPct val="140000"/>
              </a:lnSpc>
            </a:pPr>
            <a:r>
              <a:rPr lang="en-US" altLang="ko-KR" sz="1200" b="1"/>
              <a:t>9.  Accommodation Rate per Region</a:t>
            </a:r>
            <a:endParaRPr lang="ko-KR" altLang="en-US" sz="1200" b="1"/>
          </a:p>
        </p:txBody>
      </p:sp>
      <p:graphicFrame>
        <p:nvGraphicFramePr>
          <p:cNvPr id="64643" name="Group 131"/>
          <p:cNvGraphicFramePr>
            <a:graphicFrameLocks noGrp="1"/>
          </p:cNvGraphicFramePr>
          <p:nvPr/>
        </p:nvGraphicFramePr>
        <p:xfrm>
          <a:off x="1130300" y="5761038"/>
          <a:ext cx="4829175" cy="3224212"/>
        </p:xfrm>
        <a:graphic>
          <a:graphicData uri="http://schemas.openxmlformats.org/drawingml/2006/table">
            <a:tbl>
              <a:tblPr/>
              <a:tblGrid>
                <a:gridCol w="2011363"/>
                <a:gridCol w="1439862"/>
                <a:gridCol w="1377950"/>
              </a:tblGrid>
              <a:tr h="230188">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Region</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2002</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2009</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r>
              <a:tr h="230188">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Taean-gun</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37.8%</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63.7%</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30188">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Seosan-si</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13.5%</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9.2%</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30188">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Boryeong-si</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5.6%</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4.1%</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30188">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Gongju-si</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1.1%</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2.7%</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30188">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Hongseong-si</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5.4%</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2.5%</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31775">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Yesan-gun</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4.4%</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2.3%</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30188">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Buyeo-gun</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0.9%</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1.6%</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30188">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Dangjin-gun</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4.2%</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1.4%</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30188">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Asan-si</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3.2%</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0.9%</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30188">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Nonsan-si</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0.9%</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0.9%</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30188">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Cheonan-si</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2.6%</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0.7%</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30188">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Seocheon-gun</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1.1%</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0.5%</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30188">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Others</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19.3%</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9.5%</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7165" name="직사각형 82"/>
          <p:cNvSpPr>
            <a:spLocks noChangeArrowheads="1"/>
          </p:cNvSpPr>
          <p:nvPr/>
        </p:nvSpPr>
        <p:spPr bwMode="auto">
          <a:xfrm>
            <a:off x="1044575" y="5429250"/>
            <a:ext cx="5121275" cy="244475"/>
          </a:xfrm>
          <a:prstGeom prst="rect">
            <a:avLst/>
          </a:prstGeom>
          <a:noFill/>
          <a:ln w="9525">
            <a:noFill/>
            <a:miter lim="800000"/>
            <a:headEnd/>
            <a:tailEnd/>
          </a:ln>
        </p:spPr>
        <p:txBody>
          <a:bodyPr wrap="none">
            <a:spAutoFit/>
          </a:bodyPr>
          <a:lstStyle/>
          <a:p>
            <a:r>
              <a:rPr lang="en-US" altLang="ko-KR"/>
              <a:t>[Table</a:t>
            </a:r>
            <a:r>
              <a:rPr lang="ko-KR" altLang="en-US"/>
              <a:t> </a:t>
            </a:r>
            <a:r>
              <a:rPr lang="en-US" altLang="ko-KR"/>
              <a:t>3-2-9] Analysis of the Accommodation Rate per Region during the 2009 Korea Floritopia</a:t>
            </a:r>
            <a:endParaRPr lang="ko-KR" alt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52"/>
          <p:cNvSpPr>
            <a:spLocks noChangeArrowheads="1"/>
          </p:cNvSpPr>
          <p:nvPr/>
        </p:nvSpPr>
        <p:spPr bwMode="auto">
          <a:xfrm>
            <a:off x="1123950" y="1290638"/>
            <a:ext cx="5334000" cy="304800"/>
          </a:xfrm>
          <a:prstGeom prst="rect">
            <a:avLst/>
          </a:prstGeom>
          <a:noFill/>
          <a:ln w="9525">
            <a:noFill/>
            <a:miter lim="800000"/>
            <a:headEnd/>
            <a:tailEnd/>
          </a:ln>
        </p:spPr>
        <p:txBody>
          <a:bodyPr wrap="none" anchor="ctr"/>
          <a:lstStyle/>
          <a:p>
            <a:pPr algn="dist">
              <a:lnSpc>
                <a:spcPct val="140000"/>
              </a:lnSpc>
            </a:pPr>
            <a:r>
              <a:rPr lang="en-US" altLang="ko-KR" sz="1200" b="1"/>
              <a:t>10. Total Residing Time</a:t>
            </a:r>
            <a:endParaRPr lang="ko-KR" altLang="en-US" sz="1200" b="1"/>
          </a:p>
        </p:txBody>
      </p:sp>
      <p:graphicFrame>
        <p:nvGraphicFramePr>
          <p:cNvPr id="15" name="표 14"/>
          <p:cNvGraphicFramePr>
            <a:graphicFrameLocks noGrp="1"/>
          </p:cNvGraphicFramePr>
          <p:nvPr/>
        </p:nvGraphicFramePr>
        <p:xfrm>
          <a:off x="1125538" y="2036763"/>
          <a:ext cx="4824412" cy="1260475"/>
        </p:xfrm>
        <a:graphic>
          <a:graphicData uri="http://schemas.openxmlformats.org/drawingml/2006/table">
            <a:tbl>
              <a:tblPr/>
              <a:tblGrid>
                <a:gridCol w="2411412"/>
                <a:gridCol w="2413000"/>
              </a:tblGrid>
              <a:tr h="252413">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Classification</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2009</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r>
              <a:tr h="250825">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Single day </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77.5%</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 night and 2 days</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20.2%</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2 nights and 3 days</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2.0%</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3 nights and 4 days</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0.3%</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8086" name="직사각형 9"/>
          <p:cNvSpPr>
            <a:spLocks noChangeArrowheads="1"/>
          </p:cNvSpPr>
          <p:nvPr/>
        </p:nvSpPr>
        <p:spPr bwMode="auto">
          <a:xfrm>
            <a:off x="1100138" y="1733550"/>
            <a:ext cx="4294187" cy="244475"/>
          </a:xfrm>
          <a:prstGeom prst="rect">
            <a:avLst/>
          </a:prstGeom>
          <a:noFill/>
          <a:ln w="9525">
            <a:noFill/>
            <a:miter lim="800000"/>
            <a:headEnd/>
            <a:tailEnd/>
          </a:ln>
        </p:spPr>
        <p:txBody>
          <a:bodyPr wrap="none">
            <a:spAutoFit/>
          </a:bodyPr>
          <a:lstStyle/>
          <a:p>
            <a:r>
              <a:rPr lang="en-US" altLang="ko-KR"/>
              <a:t>[Table</a:t>
            </a:r>
            <a:r>
              <a:rPr lang="ko-KR" altLang="en-US"/>
              <a:t> </a:t>
            </a:r>
            <a:r>
              <a:rPr lang="en-US" altLang="ko-KR"/>
              <a:t>3-2-10] Analysis of the Total Length of Stay at the 2009 Korea Floritopia</a:t>
            </a:r>
            <a:endParaRPr lang="ko-KR" altLang="en-US"/>
          </a:p>
        </p:txBody>
      </p:sp>
      <p:sp>
        <p:nvSpPr>
          <p:cNvPr id="88087" name="슬라이드 번호 개체 틀 10"/>
          <p:cNvSpPr>
            <a:spLocks noGrp="1"/>
          </p:cNvSpPr>
          <p:nvPr>
            <p:ph type="sldNum" sz="quarter" idx="12"/>
          </p:nvPr>
        </p:nvSpPr>
        <p:spPr>
          <a:noFill/>
        </p:spPr>
        <p:txBody>
          <a:bodyPr/>
          <a:lstStyle/>
          <a:p>
            <a:r>
              <a:rPr lang="en-US" altLang="ko-KR" smtClean="0"/>
              <a:t>52</a:t>
            </a:r>
          </a:p>
        </p:txBody>
      </p:sp>
      <p:sp>
        <p:nvSpPr>
          <p:cNvPr id="88088" name="Rectangle 52"/>
          <p:cNvSpPr>
            <a:spLocks noChangeArrowheads="1"/>
          </p:cNvSpPr>
          <p:nvPr/>
        </p:nvSpPr>
        <p:spPr bwMode="auto">
          <a:xfrm>
            <a:off x="1123950" y="3711575"/>
            <a:ext cx="5334000" cy="304800"/>
          </a:xfrm>
          <a:prstGeom prst="rect">
            <a:avLst/>
          </a:prstGeom>
          <a:noFill/>
          <a:ln w="9525">
            <a:noFill/>
            <a:miter lim="800000"/>
            <a:headEnd/>
            <a:tailEnd/>
          </a:ln>
        </p:spPr>
        <p:txBody>
          <a:bodyPr wrap="none" anchor="ctr"/>
          <a:lstStyle/>
          <a:p>
            <a:pPr algn="dist">
              <a:lnSpc>
                <a:spcPct val="140000"/>
              </a:lnSpc>
            </a:pPr>
            <a:r>
              <a:rPr lang="en-US" altLang="ko-KR" sz="1200" b="1"/>
              <a:t>11. Type of Accommodations for Visitors</a:t>
            </a:r>
            <a:endParaRPr lang="ko-KR" altLang="en-US" sz="1200" b="1"/>
          </a:p>
        </p:txBody>
      </p:sp>
      <p:graphicFrame>
        <p:nvGraphicFramePr>
          <p:cNvPr id="65626" name="Group 90"/>
          <p:cNvGraphicFramePr>
            <a:graphicFrameLocks noGrp="1"/>
          </p:cNvGraphicFramePr>
          <p:nvPr/>
        </p:nvGraphicFramePr>
        <p:xfrm>
          <a:off x="1125538" y="4405313"/>
          <a:ext cx="4824412" cy="1706562"/>
        </p:xfrm>
        <a:graphic>
          <a:graphicData uri="http://schemas.openxmlformats.org/drawingml/2006/table">
            <a:tbl>
              <a:tblPr/>
              <a:tblGrid>
                <a:gridCol w="2411412"/>
                <a:gridCol w="2413000"/>
              </a:tblGrid>
              <a:tr h="238125">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Classification</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2009</a:t>
                      </a:r>
                      <a:endParaRPr kumimoji="0" 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r>
              <a:tr h="236538">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Friends / Relatives</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21.9%</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38125">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Condos</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21.1%</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36538">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Home-stay</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14.3%</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38125">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Hotels</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10.2%</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38125">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Motels</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8.9%</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36538">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Other</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23.6%</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8115" name="직사각형 9"/>
          <p:cNvSpPr>
            <a:spLocks noChangeArrowheads="1"/>
          </p:cNvSpPr>
          <p:nvPr/>
        </p:nvSpPr>
        <p:spPr bwMode="auto">
          <a:xfrm>
            <a:off x="1123950" y="4060825"/>
            <a:ext cx="5226050" cy="244475"/>
          </a:xfrm>
          <a:prstGeom prst="rect">
            <a:avLst/>
          </a:prstGeom>
          <a:noFill/>
          <a:ln w="9525">
            <a:noFill/>
            <a:miter lim="800000"/>
            <a:headEnd/>
            <a:tailEnd/>
          </a:ln>
        </p:spPr>
        <p:txBody>
          <a:bodyPr wrap="none">
            <a:spAutoFit/>
          </a:bodyPr>
          <a:lstStyle/>
          <a:p>
            <a:r>
              <a:rPr lang="en-US" altLang="ko-KR"/>
              <a:t>[Table</a:t>
            </a:r>
            <a:r>
              <a:rPr lang="ko-KR" altLang="en-US"/>
              <a:t> </a:t>
            </a:r>
            <a:r>
              <a:rPr lang="en-US" altLang="ko-KR"/>
              <a:t>3-2-11] Analysis of Different Types of Accommodations used at the 2009 Korea Floritopia </a:t>
            </a:r>
            <a:endParaRPr lang="ko-KR" altLang="en-US"/>
          </a:p>
        </p:txBody>
      </p:sp>
      <p:sp>
        <p:nvSpPr>
          <p:cNvPr id="88116" name="Rectangle 52"/>
          <p:cNvSpPr>
            <a:spLocks noChangeArrowheads="1"/>
          </p:cNvSpPr>
          <p:nvPr/>
        </p:nvSpPr>
        <p:spPr bwMode="auto">
          <a:xfrm>
            <a:off x="1123950" y="6448425"/>
            <a:ext cx="5334000" cy="304800"/>
          </a:xfrm>
          <a:prstGeom prst="rect">
            <a:avLst/>
          </a:prstGeom>
          <a:noFill/>
          <a:ln w="9525">
            <a:noFill/>
            <a:miter lim="800000"/>
            <a:headEnd/>
            <a:tailEnd/>
          </a:ln>
        </p:spPr>
        <p:txBody>
          <a:bodyPr wrap="none" anchor="ctr"/>
          <a:lstStyle/>
          <a:p>
            <a:pPr algn="dist">
              <a:lnSpc>
                <a:spcPct val="140000"/>
              </a:lnSpc>
            </a:pPr>
            <a:r>
              <a:rPr lang="en-US" altLang="ko-KR" sz="1200" b="1"/>
              <a:t>12. Analysis of Joint (Accompanied) Visits</a:t>
            </a:r>
            <a:endParaRPr lang="ko-KR" altLang="en-US" sz="1200" b="1"/>
          </a:p>
        </p:txBody>
      </p:sp>
      <p:graphicFrame>
        <p:nvGraphicFramePr>
          <p:cNvPr id="7" name="표 6"/>
          <p:cNvGraphicFramePr>
            <a:graphicFrameLocks noGrp="1"/>
          </p:cNvGraphicFramePr>
          <p:nvPr/>
        </p:nvGraphicFramePr>
        <p:xfrm>
          <a:off x="1125538" y="7077075"/>
          <a:ext cx="4824412" cy="1763713"/>
        </p:xfrm>
        <a:graphic>
          <a:graphicData uri="http://schemas.openxmlformats.org/drawingml/2006/table">
            <a:tbl>
              <a:tblPr/>
              <a:tblGrid>
                <a:gridCol w="1608137"/>
                <a:gridCol w="1608138"/>
                <a:gridCol w="1608137"/>
              </a:tblGrid>
              <a:tr h="252413">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Classification</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2002</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2009</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r>
              <a:tr h="250825">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With Family</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63.3%</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51.9%</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With Friends</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11.4%</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22.7%</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With Dates</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4.9%</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12.3%</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With Group</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18.3%</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12.2%</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50825">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Individually </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1.2%</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0.3%</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Other</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0.9%</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0.6%</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8151" name="직사각형 4"/>
          <p:cNvSpPr>
            <a:spLocks noChangeArrowheads="1"/>
          </p:cNvSpPr>
          <p:nvPr/>
        </p:nvSpPr>
        <p:spPr bwMode="auto">
          <a:xfrm>
            <a:off x="1125538" y="6796088"/>
            <a:ext cx="4594225" cy="244475"/>
          </a:xfrm>
          <a:prstGeom prst="rect">
            <a:avLst/>
          </a:prstGeom>
          <a:noFill/>
          <a:ln w="9525">
            <a:noFill/>
            <a:miter lim="800000"/>
            <a:headEnd/>
            <a:tailEnd/>
          </a:ln>
        </p:spPr>
        <p:txBody>
          <a:bodyPr wrap="none">
            <a:spAutoFit/>
          </a:bodyPr>
          <a:lstStyle/>
          <a:p>
            <a:r>
              <a:rPr lang="en-US" altLang="ko-KR"/>
              <a:t>[Table</a:t>
            </a:r>
            <a:r>
              <a:rPr lang="ko-KR" altLang="en-US"/>
              <a:t> </a:t>
            </a:r>
            <a:r>
              <a:rPr lang="en-US" altLang="ko-KR"/>
              <a:t>3-2-12] Analysis  of Joint (Accompanied) Visitors to the 2009 Korea Floritopia</a:t>
            </a:r>
            <a:endParaRPr lang="ko-KR" alt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52"/>
          <p:cNvSpPr>
            <a:spLocks noChangeArrowheads="1"/>
          </p:cNvSpPr>
          <p:nvPr/>
        </p:nvSpPr>
        <p:spPr bwMode="auto">
          <a:xfrm>
            <a:off x="1123950" y="1552575"/>
            <a:ext cx="5334000" cy="304800"/>
          </a:xfrm>
          <a:prstGeom prst="rect">
            <a:avLst/>
          </a:prstGeom>
          <a:noFill/>
          <a:ln w="9525">
            <a:noFill/>
            <a:miter lim="800000"/>
            <a:headEnd/>
            <a:tailEnd/>
          </a:ln>
        </p:spPr>
        <p:txBody>
          <a:bodyPr wrap="none" anchor="ctr"/>
          <a:lstStyle/>
          <a:p>
            <a:pPr algn="dist">
              <a:lnSpc>
                <a:spcPct val="140000"/>
              </a:lnSpc>
            </a:pPr>
            <a:r>
              <a:rPr lang="en-US" altLang="ko-KR" sz="1200" b="1"/>
              <a:t>13. Recognition of the Exhibition Period</a:t>
            </a:r>
            <a:endParaRPr lang="ko-KR" altLang="en-US" sz="1200" b="1"/>
          </a:p>
        </p:txBody>
      </p:sp>
      <p:sp>
        <p:nvSpPr>
          <p:cNvPr id="89090" name="슬라이드 번호 개체 틀 10"/>
          <p:cNvSpPr>
            <a:spLocks noGrp="1"/>
          </p:cNvSpPr>
          <p:nvPr>
            <p:ph type="sldNum" sz="quarter" idx="12"/>
          </p:nvPr>
        </p:nvSpPr>
        <p:spPr>
          <a:noFill/>
        </p:spPr>
        <p:txBody>
          <a:bodyPr/>
          <a:lstStyle/>
          <a:p>
            <a:r>
              <a:rPr lang="en-US" altLang="ko-KR" smtClean="0"/>
              <a:t>53</a:t>
            </a:r>
          </a:p>
        </p:txBody>
      </p:sp>
      <p:graphicFrame>
        <p:nvGraphicFramePr>
          <p:cNvPr id="8" name="표 7"/>
          <p:cNvGraphicFramePr>
            <a:graphicFrameLocks noGrp="1"/>
          </p:cNvGraphicFramePr>
          <p:nvPr/>
        </p:nvGraphicFramePr>
        <p:xfrm>
          <a:off x="1125538" y="2432050"/>
          <a:ext cx="4824412" cy="2268538"/>
        </p:xfrm>
        <a:graphic>
          <a:graphicData uri="http://schemas.openxmlformats.org/drawingml/2006/table">
            <a:tbl>
              <a:tblPr/>
              <a:tblGrid>
                <a:gridCol w="1803400"/>
                <a:gridCol w="1412875"/>
                <a:gridCol w="1608137"/>
              </a:tblGrid>
              <a:tr h="252413">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When </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2002</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2009</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r>
              <a:tr h="250825">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a:t>
                      </a:r>
                      <a:r>
                        <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rPr>
                        <a:t> </a:t>
                      </a: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Month Prior to the Event</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34.4%</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36.0%</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2 Months Prior to the Event</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17.7%</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20.9%</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3 Months Prior to the Event</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14.0%</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16.6%</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6</a:t>
                      </a:r>
                      <a:r>
                        <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rPr>
                        <a:t> </a:t>
                      </a: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Months Prior to the Event</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14.5%</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12.3%</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50825">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1Year Prior to the Event </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14.2%</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9.4%</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2</a:t>
                      </a:r>
                      <a:r>
                        <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rPr>
                        <a:t> </a:t>
                      </a: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Years Prior to the Event </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4.0%</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2.4%</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3</a:t>
                      </a:r>
                      <a:r>
                        <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rPr>
                        <a:t> </a:t>
                      </a: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Years Prior to the Event </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0.9%</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1.2%</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Other</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0.3%</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1.2%</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9133" name="직사각형 3"/>
          <p:cNvSpPr>
            <a:spLocks noChangeArrowheads="1"/>
          </p:cNvSpPr>
          <p:nvPr/>
        </p:nvSpPr>
        <p:spPr bwMode="auto">
          <a:xfrm>
            <a:off x="1130300" y="2000250"/>
            <a:ext cx="4598988" cy="244475"/>
          </a:xfrm>
          <a:prstGeom prst="rect">
            <a:avLst/>
          </a:prstGeom>
          <a:noFill/>
          <a:ln w="9525">
            <a:noFill/>
            <a:miter lim="800000"/>
            <a:headEnd/>
            <a:tailEnd/>
          </a:ln>
        </p:spPr>
        <p:txBody>
          <a:bodyPr wrap="none">
            <a:spAutoFit/>
          </a:bodyPr>
          <a:lstStyle/>
          <a:p>
            <a:r>
              <a:rPr lang="en-US" altLang="ko-KR"/>
              <a:t>[Table</a:t>
            </a:r>
            <a:r>
              <a:rPr lang="ko-KR" altLang="en-US"/>
              <a:t> </a:t>
            </a:r>
            <a:r>
              <a:rPr lang="en-US" altLang="ko-KR"/>
              <a:t>3-2-13] Analysis of When Visitors became Aware of the 2009 Korea Floritopia</a:t>
            </a:r>
            <a:endParaRPr lang="ko-KR"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슬라이드 번호 개체 틀 1"/>
          <p:cNvSpPr>
            <a:spLocks noGrp="1"/>
          </p:cNvSpPr>
          <p:nvPr>
            <p:ph type="sldNum" sz="quarter" idx="12"/>
          </p:nvPr>
        </p:nvSpPr>
        <p:spPr>
          <a:noFill/>
        </p:spPr>
        <p:txBody>
          <a:bodyPr/>
          <a:lstStyle/>
          <a:p>
            <a:r>
              <a:rPr lang="en-US" altLang="ko-KR" smtClean="0"/>
              <a:t>5</a:t>
            </a:r>
          </a:p>
        </p:txBody>
      </p:sp>
      <p:sp>
        <p:nvSpPr>
          <p:cNvPr id="33794" name="Text Box 3"/>
          <p:cNvSpPr txBox="1">
            <a:spLocks noChangeArrowheads="1"/>
          </p:cNvSpPr>
          <p:nvPr/>
        </p:nvSpPr>
        <p:spPr bwMode="auto">
          <a:xfrm>
            <a:off x="765175" y="1208088"/>
            <a:ext cx="3744913" cy="2222500"/>
          </a:xfrm>
          <a:prstGeom prst="rect">
            <a:avLst/>
          </a:prstGeom>
          <a:noFill/>
          <a:ln w="9525">
            <a:noFill/>
            <a:miter lim="800000"/>
            <a:headEnd/>
            <a:tailEnd/>
          </a:ln>
        </p:spPr>
        <p:txBody>
          <a:bodyPr wrap="none" lIns="0" tIns="0" rIns="0" bIns="0">
            <a:spAutoFit/>
          </a:bodyPr>
          <a:lstStyle/>
          <a:p>
            <a:pPr>
              <a:lnSpc>
                <a:spcPct val="160000"/>
              </a:lnSpc>
            </a:pPr>
            <a:r>
              <a:rPr lang="en-US" altLang="ko-KR" sz="1200" b="1"/>
              <a:t>Chapter VI. Validity of Hosting Future Korea Floritopias</a:t>
            </a:r>
            <a:endParaRPr lang="ko-KR" altLang="en-US" sz="1200" b="1"/>
          </a:p>
          <a:p>
            <a:pPr>
              <a:lnSpc>
                <a:spcPct val="160000"/>
              </a:lnSpc>
            </a:pPr>
            <a:r>
              <a:rPr lang="ko-KR" altLang="en-US"/>
              <a:t>    </a:t>
            </a:r>
            <a:r>
              <a:rPr lang="en-US" altLang="ko-KR"/>
              <a:t>Section 1. Examples of Post-Exhibition Developments and Events</a:t>
            </a:r>
            <a:endParaRPr lang="ko-KR" altLang="en-US"/>
          </a:p>
          <a:p>
            <a:pPr>
              <a:lnSpc>
                <a:spcPct val="160000"/>
              </a:lnSpc>
            </a:pPr>
            <a:r>
              <a:rPr lang="ko-KR" altLang="en-US"/>
              <a:t>                  </a:t>
            </a:r>
            <a:r>
              <a:rPr lang="en-US" altLang="ko-KR"/>
              <a:t>1. Gyeongju World Culture Expo</a:t>
            </a:r>
            <a:r>
              <a:rPr lang="ko-KR" altLang="en-US"/>
              <a:t>	</a:t>
            </a:r>
          </a:p>
          <a:p>
            <a:pPr>
              <a:lnSpc>
                <a:spcPct val="160000"/>
              </a:lnSpc>
            </a:pPr>
            <a:r>
              <a:rPr lang="en-US" altLang="ko-KR"/>
              <a:t>                  2. Gyeonggi-do World Pottery Biennale</a:t>
            </a:r>
            <a:r>
              <a:rPr lang="ko-KR" altLang="en-US"/>
              <a:t> </a:t>
            </a:r>
            <a:endParaRPr lang="en-US" altLang="ko-KR"/>
          </a:p>
          <a:p>
            <a:pPr>
              <a:lnSpc>
                <a:spcPct val="160000"/>
              </a:lnSpc>
            </a:pPr>
            <a:r>
              <a:rPr lang="en-US" altLang="ko-KR"/>
              <a:t>                  3. Samcheok World Cave Expo</a:t>
            </a:r>
            <a:endParaRPr lang="ko-KR" altLang="en-US"/>
          </a:p>
          <a:p>
            <a:pPr>
              <a:lnSpc>
                <a:spcPct val="160000"/>
              </a:lnSpc>
            </a:pPr>
            <a:r>
              <a:rPr lang="ko-KR" altLang="en-US"/>
              <a:t>                  </a:t>
            </a:r>
            <a:r>
              <a:rPr lang="en-US" altLang="ko-KR"/>
              <a:t>4. Gyeongnam Goseong Dinosaur World Expo</a:t>
            </a:r>
            <a:endParaRPr lang="ko-KR" altLang="en-US"/>
          </a:p>
          <a:p>
            <a:pPr>
              <a:lnSpc>
                <a:spcPct val="160000"/>
              </a:lnSpc>
            </a:pPr>
            <a:r>
              <a:rPr lang="ko-KR" altLang="en-US"/>
              <a:t>    </a:t>
            </a:r>
            <a:r>
              <a:rPr lang="en-US" altLang="ko-KR"/>
              <a:t>Section 2. Determination of Future Exhibition Dates</a:t>
            </a:r>
            <a:endParaRPr lang="ko-KR" altLang="en-US"/>
          </a:p>
          <a:p>
            <a:pPr>
              <a:lnSpc>
                <a:spcPct val="160000"/>
              </a:lnSpc>
            </a:pPr>
            <a:r>
              <a:rPr lang="ko-KR" altLang="en-US"/>
              <a:t>    </a:t>
            </a:r>
            <a:r>
              <a:rPr lang="en-US" altLang="ko-KR"/>
              <a:t>Section 3. Conceptualization of Post-Exhibition Management Theme</a:t>
            </a:r>
            <a:endParaRPr lang="ko-KR" altLang="en-US"/>
          </a:p>
          <a:p>
            <a:pPr>
              <a:lnSpc>
                <a:spcPct val="160000"/>
              </a:lnSpc>
            </a:pPr>
            <a:r>
              <a:rPr lang="ko-KR" altLang="en-US" sz="900"/>
              <a:t>	</a:t>
            </a:r>
          </a:p>
        </p:txBody>
      </p:sp>
      <p:sp>
        <p:nvSpPr>
          <p:cNvPr id="33795" name="TextBox 3"/>
          <p:cNvSpPr txBox="1">
            <a:spLocks noChangeArrowheads="1"/>
          </p:cNvSpPr>
          <p:nvPr/>
        </p:nvSpPr>
        <p:spPr bwMode="auto">
          <a:xfrm>
            <a:off x="5959475" y="1547813"/>
            <a:ext cx="479425"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104</a:t>
            </a:r>
            <a:endParaRPr lang="ko-KR" altLang="en-US" sz="800">
              <a:latin typeface="HY헤드라인M" pitchFamily="18" charset="-127"/>
            </a:endParaRPr>
          </a:p>
        </p:txBody>
      </p:sp>
      <p:sp>
        <p:nvSpPr>
          <p:cNvPr id="33796" name="TextBox 4"/>
          <p:cNvSpPr txBox="1">
            <a:spLocks noChangeArrowheads="1"/>
          </p:cNvSpPr>
          <p:nvPr/>
        </p:nvSpPr>
        <p:spPr bwMode="auto">
          <a:xfrm>
            <a:off x="5959475" y="1766888"/>
            <a:ext cx="479425"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104</a:t>
            </a:r>
            <a:endParaRPr lang="ko-KR" altLang="en-US" sz="800">
              <a:latin typeface="HY헤드라인M" pitchFamily="18" charset="-127"/>
            </a:endParaRPr>
          </a:p>
        </p:txBody>
      </p:sp>
      <p:sp>
        <p:nvSpPr>
          <p:cNvPr id="33797" name="TextBox 5"/>
          <p:cNvSpPr txBox="1">
            <a:spLocks noChangeArrowheads="1"/>
          </p:cNvSpPr>
          <p:nvPr/>
        </p:nvSpPr>
        <p:spPr bwMode="auto">
          <a:xfrm>
            <a:off x="5959475" y="2036763"/>
            <a:ext cx="479425"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105</a:t>
            </a:r>
            <a:endParaRPr lang="ko-KR" altLang="en-US" sz="800">
              <a:latin typeface="HY헤드라인M" pitchFamily="18" charset="-127"/>
            </a:endParaRPr>
          </a:p>
        </p:txBody>
      </p:sp>
      <p:sp>
        <p:nvSpPr>
          <p:cNvPr id="33798" name="TextBox 6"/>
          <p:cNvSpPr txBox="1">
            <a:spLocks noChangeArrowheads="1"/>
          </p:cNvSpPr>
          <p:nvPr/>
        </p:nvSpPr>
        <p:spPr bwMode="auto">
          <a:xfrm>
            <a:off x="5959475" y="2260600"/>
            <a:ext cx="479425"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105</a:t>
            </a:r>
            <a:endParaRPr lang="ko-KR" altLang="en-US" sz="800">
              <a:latin typeface="HY헤드라인M" pitchFamily="18" charset="-127"/>
            </a:endParaRPr>
          </a:p>
        </p:txBody>
      </p:sp>
      <p:sp>
        <p:nvSpPr>
          <p:cNvPr id="33799" name="TextBox 7"/>
          <p:cNvSpPr txBox="1">
            <a:spLocks noChangeArrowheads="1"/>
          </p:cNvSpPr>
          <p:nvPr/>
        </p:nvSpPr>
        <p:spPr bwMode="auto">
          <a:xfrm>
            <a:off x="5959475" y="2554288"/>
            <a:ext cx="479425"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106</a:t>
            </a:r>
            <a:endParaRPr lang="ko-KR" altLang="en-US" sz="800">
              <a:latin typeface="HY헤드라인M" pitchFamily="18" charset="-127"/>
            </a:endParaRPr>
          </a:p>
        </p:txBody>
      </p:sp>
      <p:sp>
        <p:nvSpPr>
          <p:cNvPr id="33800" name="TextBox 8"/>
          <p:cNvSpPr txBox="1">
            <a:spLocks noChangeArrowheads="1"/>
          </p:cNvSpPr>
          <p:nvPr/>
        </p:nvSpPr>
        <p:spPr bwMode="auto">
          <a:xfrm>
            <a:off x="5959475" y="2770188"/>
            <a:ext cx="479425" cy="214312"/>
          </a:xfrm>
          <a:prstGeom prst="rect">
            <a:avLst/>
          </a:prstGeom>
          <a:noFill/>
          <a:ln w="9525">
            <a:noFill/>
            <a:miter lim="800000"/>
            <a:headEnd/>
            <a:tailEnd/>
          </a:ln>
        </p:spPr>
        <p:txBody>
          <a:bodyPr>
            <a:spAutoFit/>
          </a:bodyPr>
          <a:lstStyle/>
          <a:p>
            <a:pPr algn="ctr"/>
            <a:r>
              <a:rPr lang="en-US" altLang="ko-KR" sz="800">
                <a:latin typeface="HY헤드라인M" pitchFamily="18" charset="-127"/>
              </a:rPr>
              <a:t>107</a:t>
            </a:r>
            <a:endParaRPr lang="ko-KR" altLang="en-US" sz="800">
              <a:latin typeface="HY헤드라인M" pitchFamily="18" charset="-127"/>
            </a:endParaRPr>
          </a:p>
        </p:txBody>
      </p:sp>
      <p:sp>
        <p:nvSpPr>
          <p:cNvPr id="33801" name="TextBox 9"/>
          <p:cNvSpPr txBox="1">
            <a:spLocks noChangeArrowheads="1"/>
          </p:cNvSpPr>
          <p:nvPr/>
        </p:nvSpPr>
        <p:spPr bwMode="auto">
          <a:xfrm>
            <a:off x="5959475" y="3008313"/>
            <a:ext cx="479425" cy="214312"/>
          </a:xfrm>
          <a:prstGeom prst="rect">
            <a:avLst/>
          </a:prstGeom>
          <a:noFill/>
          <a:ln w="9525">
            <a:noFill/>
            <a:miter lim="800000"/>
            <a:headEnd/>
            <a:tailEnd/>
          </a:ln>
        </p:spPr>
        <p:txBody>
          <a:bodyPr>
            <a:spAutoFit/>
          </a:bodyPr>
          <a:lstStyle/>
          <a:p>
            <a:pPr algn="ctr"/>
            <a:r>
              <a:rPr lang="en-US" altLang="ko-KR" sz="800">
                <a:latin typeface="HY헤드라인M" pitchFamily="18" charset="-127"/>
              </a:rPr>
              <a:t>109</a:t>
            </a:r>
            <a:endParaRPr lang="ko-KR" altLang="en-US" sz="800">
              <a:latin typeface="HY헤드라인M" pitchFamily="18" charset="-127"/>
            </a:endParaRPr>
          </a:p>
        </p:txBody>
      </p:sp>
      <p:sp>
        <p:nvSpPr>
          <p:cNvPr id="33802" name="TextBox 10"/>
          <p:cNvSpPr txBox="1">
            <a:spLocks noChangeArrowheads="1"/>
          </p:cNvSpPr>
          <p:nvPr/>
        </p:nvSpPr>
        <p:spPr bwMode="auto">
          <a:xfrm>
            <a:off x="5959475" y="1301750"/>
            <a:ext cx="479425"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103</a:t>
            </a:r>
            <a:endParaRPr lang="ko-KR" altLang="en-US" sz="800">
              <a:latin typeface="HY헤드라인M" pitchFamily="18" charset="-127"/>
            </a:endParaRPr>
          </a:p>
        </p:txBody>
      </p:sp>
      <p:cxnSp>
        <p:nvCxnSpPr>
          <p:cNvPr id="33803" name="직선 연결선 11"/>
          <p:cNvCxnSpPr>
            <a:cxnSpLocks noChangeShapeType="1"/>
          </p:cNvCxnSpPr>
          <p:nvPr/>
        </p:nvCxnSpPr>
        <p:spPr bwMode="auto">
          <a:xfrm>
            <a:off x="4652963" y="1409700"/>
            <a:ext cx="1397000" cy="1588"/>
          </a:xfrm>
          <a:prstGeom prst="line">
            <a:avLst/>
          </a:prstGeom>
          <a:noFill/>
          <a:ln w="9525" algn="ctr">
            <a:solidFill>
              <a:schemeClr val="tx1"/>
            </a:solidFill>
            <a:prstDash val="sysDot"/>
            <a:round/>
            <a:headEnd/>
            <a:tailEnd/>
          </a:ln>
        </p:spPr>
      </p:cxnSp>
      <p:cxnSp>
        <p:nvCxnSpPr>
          <p:cNvPr id="33804" name="직선 연결선 13"/>
          <p:cNvCxnSpPr>
            <a:cxnSpLocks noChangeShapeType="1"/>
          </p:cNvCxnSpPr>
          <p:nvPr/>
        </p:nvCxnSpPr>
        <p:spPr bwMode="auto">
          <a:xfrm>
            <a:off x="4510088" y="1655763"/>
            <a:ext cx="1539875" cy="1587"/>
          </a:xfrm>
          <a:prstGeom prst="line">
            <a:avLst/>
          </a:prstGeom>
          <a:noFill/>
          <a:ln w="9525" algn="ctr">
            <a:solidFill>
              <a:schemeClr val="tx1"/>
            </a:solidFill>
            <a:prstDash val="sysDot"/>
            <a:round/>
            <a:headEnd/>
            <a:tailEnd/>
          </a:ln>
        </p:spPr>
      </p:cxnSp>
      <p:cxnSp>
        <p:nvCxnSpPr>
          <p:cNvPr id="33805" name="직선 연결선 14"/>
          <p:cNvCxnSpPr>
            <a:cxnSpLocks noChangeShapeType="1"/>
          </p:cNvCxnSpPr>
          <p:nvPr/>
        </p:nvCxnSpPr>
        <p:spPr bwMode="auto">
          <a:xfrm>
            <a:off x="4170363" y="1873250"/>
            <a:ext cx="1879600" cy="1588"/>
          </a:xfrm>
          <a:prstGeom prst="line">
            <a:avLst/>
          </a:prstGeom>
          <a:noFill/>
          <a:ln w="9525" algn="ctr">
            <a:solidFill>
              <a:schemeClr val="tx1"/>
            </a:solidFill>
            <a:prstDash val="sysDot"/>
            <a:round/>
            <a:headEnd/>
            <a:tailEnd/>
          </a:ln>
        </p:spPr>
      </p:cxnSp>
      <p:cxnSp>
        <p:nvCxnSpPr>
          <p:cNvPr id="33806" name="직선 연결선 15"/>
          <p:cNvCxnSpPr>
            <a:cxnSpLocks noChangeShapeType="1"/>
          </p:cNvCxnSpPr>
          <p:nvPr/>
        </p:nvCxnSpPr>
        <p:spPr bwMode="auto">
          <a:xfrm>
            <a:off x="4170363" y="2144713"/>
            <a:ext cx="1879600" cy="1587"/>
          </a:xfrm>
          <a:prstGeom prst="line">
            <a:avLst/>
          </a:prstGeom>
          <a:noFill/>
          <a:ln w="9525" algn="ctr">
            <a:solidFill>
              <a:schemeClr val="tx1"/>
            </a:solidFill>
            <a:prstDash val="sysDot"/>
            <a:round/>
            <a:headEnd/>
            <a:tailEnd/>
          </a:ln>
        </p:spPr>
      </p:cxnSp>
      <p:cxnSp>
        <p:nvCxnSpPr>
          <p:cNvPr id="33807" name="직선 연결선 16"/>
          <p:cNvCxnSpPr>
            <a:cxnSpLocks noChangeShapeType="1"/>
          </p:cNvCxnSpPr>
          <p:nvPr/>
        </p:nvCxnSpPr>
        <p:spPr bwMode="auto">
          <a:xfrm>
            <a:off x="4170363" y="2371725"/>
            <a:ext cx="1879600" cy="1588"/>
          </a:xfrm>
          <a:prstGeom prst="line">
            <a:avLst/>
          </a:prstGeom>
          <a:noFill/>
          <a:ln w="9525" algn="ctr">
            <a:solidFill>
              <a:schemeClr val="tx1"/>
            </a:solidFill>
            <a:prstDash val="sysDot"/>
            <a:round/>
            <a:headEnd/>
            <a:tailEnd/>
          </a:ln>
        </p:spPr>
      </p:cxnSp>
      <p:cxnSp>
        <p:nvCxnSpPr>
          <p:cNvPr id="33808" name="직선 연결선 17"/>
          <p:cNvCxnSpPr>
            <a:cxnSpLocks noChangeShapeType="1"/>
          </p:cNvCxnSpPr>
          <p:nvPr/>
        </p:nvCxnSpPr>
        <p:spPr bwMode="auto">
          <a:xfrm>
            <a:off x="4170363" y="2647950"/>
            <a:ext cx="1879600" cy="1588"/>
          </a:xfrm>
          <a:prstGeom prst="line">
            <a:avLst/>
          </a:prstGeom>
          <a:noFill/>
          <a:ln w="9525" algn="ctr">
            <a:solidFill>
              <a:schemeClr val="tx1"/>
            </a:solidFill>
            <a:prstDash val="sysDot"/>
            <a:round/>
            <a:headEnd/>
            <a:tailEnd/>
          </a:ln>
        </p:spPr>
      </p:cxnSp>
      <p:cxnSp>
        <p:nvCxnSpPr>
          <p:cNvPr id="33809" name="직선 연결선 18"/>
          <p:cNvCxnSpPr>
            <a:cxnSpLocks noChangeShapeType="1"/>
          </p:cNvCxnSpPr>
          <p:nvPr/>
        </p:nvCxnSpPr>
        <p:spPr bwMode="auto">
          <a:xfrm>
            <a:off x="4170363" y="2878138"/>
            <a:ext cx="1879600" cy="1587"/>
          </a:xfrm>
          <a:prstGeom prst="line">
            <a:avLst/>
          </a:prstGeom>
          <a:noFill/>
          <a:ln w="9525" algn="ctr">
            <a:solidFill>
              <a:schemeClr val="tx1"/>
            </a:solidFill>
            <a:prstDash val="sysDot"/>
            <a:round/>
            <a:headEnd/>
            <a:tailEnd/>
          </a:ln>
        </p:spPr>
      </p:cxnSp>
      <p:cxnSp>
        <p:nvCxnSpPr>
          <p:cNvPr id="33810" name="직선 연결선 19"/>
          <p:cNvCxnSpPr>
            <a:cxnSpLocks noChangeShapeType="1"/>
          </p:cNvCxnSpPr>
          <p:nvPr/>
        </p:nvCxnSpPr>
        <p:spPr bwMode="auto">
          <a:xfrm>
            <a:off x="4510088" y="3151188"/>
            <a:ext cx="1539875" cy="1587"/>
          </a:xfrm>
          <a:prstGeom prst="line">
            <a:avLst/>
          </a:prstGeom>
          <a:noFill/>
          <a:ln w="9525" algn="ctr">
            <a:solidFill>
              <a:schemeClr val="tx1"/>
            </a:solidFill>
            <a:prstDash val="sysDot"/>
            <a:round/>
            <a:headEnd/>
            <a:tailEnd/>
          </a:ln>
        </p:spPr>
      </p:cxn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Picture 2"/>
          <p:cNvPicPr>
            <a:picLocks noChangeAspect="1" noChangeArrowheads="1"/>
          </p:cNvPicPr>
          <p:nvPr/>
        </p:nvPicPr>
        <p:blipFill>
          <a:blip r:embed="rId2" cstate="print"/>
          <a:srcRect/>
          <a:stretch>
            <a:fillRect/>
          </a:stretch>
        </p:blipFill>
        <p:spPr bwMode="auto">
          <a:xfrm>
            <a:off x="1773238" y="4554538"/>
            <a:ext cx="4032250" cy="2414587"/>
          </a:xfrm>
          <a:prstGeom prst="rect">
            <a:avLst/>
          </a:prstGeom>
          <a:noFill/>
          <a:ln w="9525">
            <a:noFill/>
            <a:miter lim="800000"/>
            <a:headEnd/>
            <a:tailEnd/>
          </a:ln>
        </p:spPr>
      </p:pic>
      <p:sp>
        <p:nvSpPr>
          <p:cNvPr id="20482" name="Line 2"/>
          <p:cNvSpPr>
            <a:spLocks noChangeShapeType="1"/>
          </p:cNvSpPr>
          <p:nvPr/>
        </p:nvSpPr>
        <p:spPr bwMode="auto">
          <a:xfrm>
            <a:off x="908050" y="2432050"/>
            <a:ext cx="5400675" cy="0"/>
          </a:xfrm>
          <a:prstGeom prst="line">
            <a:avLst/>
          </a:prstGeom>
          <a:noFill/>
          <a:ln w="38100">
            <a:solidFill>
              <a:schemeClr val="tx1"/>
            </a:solidFill>
            <a:round/>
            <a:headEnd/>
            <a:tailEnd/>
          </a:ln>
        </p:spPr>
        <p:txBody>
          <a:bodyPr anchor="ctr"/>
          <a:lstStyle/>
          <a:p>
            <a:pPr algn="ctr">
              <a:defRPr/>
            </a:pPr>
            <a:endParaRPr lang="ko-KR" altLang="en-US" sz="1800" dirty="0">
              <a:effectLst>
                <a:outerShdw blurRad="38100" dist="38100" dir="2700000" algn="tl">
                  <a:srgbClr val="000000">
                    <a:alpha val="43137"/>
                  </a:srgbClr>
                </a:outerShdw>
              </a:effectLst>
              <a:ea typeface="굴림" pitchFamily="50" charset="-127"/>
              <a:cs typeface="Times New Roman" pitchFamily="18" charset="0"/>
            </a:endParaRPr>
          </a:p>
        </p:txBody>
      </p:sp>
      <p:sp>
        <p:nvSpPr>
          <p:cNvPr id="20483" name="Line 3"/>
          <p:cNvSpPr>
            <a:spLocks noChangeShapeType="1"/>
          </p:cNvSpPr>
          <p:nvPr/>
        </p:nvSpPr>
        <p:spPr bwMode="auto">
          <a:xfrm>
            <a:off x="908050" y="3511550"/>
            <a:ext cx="5400675" cy="0"/>
          </a:xfrm>
          <a:prstGeom prst="line">
            <a:avLst/>
          </a:prstGeom>
          <a:noFill/>
          <a:ln w="38100">
            <a:solidFill>
              <a:schemeClr val="tx1"/>
            </a:solidFill>
            <a:round/>
            <a:headEnd/>
            <a:tailEnd/>
          </a:ln>
        </p:spPr>
        <p:txBody>
          <a:bodyPr anchor="ctr"/>
          <a:lstStyle/>
          <a:p>
            <a:pPr algn="ctr">
              <a:defRPr/>
            </a:pPr>
            <a:endParaRPr lang="ko-KR" altLang="en-US" sz="1800" dirty="0">
              <a:effectLst>
                <a:outerShdw blurRad="38100" dist="38100" dir="2700000" algn="tl">
                  <a:srgbClr val="000000">
                    <a:alpha val="43137"/>
                  </a:srgbClr>
                </a:outerShdw>
              </a:effectLst>
              <a:ea typeface="굴림" pitchFamily="50" charset="-127"/>
              <a:cs typeface="Times New Roman" pitchFamily="18" charset="0"/>
            </a:endParaRPr>
          </a:p>
        </p:txBody>
      </p:sp>
      <p:sp>
        <p:nvSpPr>
          <p:cNvPr id="91140" name="Text Box 4"/>
          <p:cNvSpPr txBox="1">
            <a:spLocks noChangeArrowheads="1"/>
          </p:cNvSpPr>
          <p:nvPr/>
        </p:nvSpPr>
        <p:spPr bwMode="auto">
          <a:xfrm>
            <a:off x="908050" y="2595563"/>
            <a:ext cx="5400675" cy="730250"/>
          </a:xfrm>
          <a:prstGeom prst="rect">
            <a:avLst/>
          </a:prstGeom>
          <a:noFill/>
          <a:ln w="9525">
            <a:noFill/>
            <a:miter lim="800000"/>
            <a:headEnd/>
            <a:tailEnd/>
          </a:ln>
        </p:spPr>
        <p:txBody>
          <a:bodyPr lIns="0" tIns="0" rIns="0" bIns="0">
            <a:spAutoFit/>
          </a:bodyPr>
          <a:lstStyle/>
          <a:p>
            <a:pPr algn="ctr">
              <a:lnSpc>
                <a:spcPct val="120000"/>
              </a:lnSpc>
            </a:pPr>
            <a:r>
              <a:rPr lang="en-US" altLang="ko-KR" sz="2000" b="1"/>
              <a:t>Analysis of Different Categories </a:t>
            </a:r>
          </a:p>
          <a:p>
            <a:pPr algn="ctr">
              <a:lnSpc>
                <a:spcPct val="120000"/>
              </a:lnSpc>
            </a:pPr>
            <a:r>
              <a:rPr lang="en-US" altLang="ko-KR" sz="2000" b="1"/>
              <a:t>of the 2009 Korea Floritopia</a:t>
            </a:r>
            <a:endParaRPr lang="ko-KR" altLang="en-US" sz="2000" b="1"/>
          </a:p>
        </p:txBody>
      </p:sp>
      <p:sp>
        <p:nvSpPr>
          <p:cNvPr id="91141" name="AutoShape 5"/>
          <p:cNvSpPr>
            <a:spLocks noChangeArrowheads="1"/>
          </p:cNvSpPr>
          <p:nvPr/>
        </p:nvSpPr>
        <p:spPr bwMode="auto">
          <a:xfrm>
            <a:off x="2565400" y="2000250"/>
            <a:ext cx="2016125" cy="431800"/>
          </a:xfrm>
          <a:prstGeom prst="roundRect">
            <a:avLst>
              <a:gd name="adj" fmla="val 50000"/>
            </a:avLst>
          </a:prstGeom>
          <a:solidFill>
            <a:schemeClr val="tx1"/>
          </a:solidFill>
          <a:ln w="9525" algn="ctr">
            <a:solidFill>
              <a:schemeClr val="tx1"/>
            </a:solidFill>
            <a:round/>
            <a:headEnd/>
            <a:tailEnd/>
          </a:ln>
        </p:spPr>
        <p:txBody>
          <a:bodyPr wrap="none" anchor="ctr"/>
          <a:lstStyle/>
          <a:p>
            <a:pPr algn="ctr">
              <a:spcBef>
                <a:spcPct val="50000"/>
              </a:spcBef>
            </a:pPr>
            <a:r>
              <a:rPr lang="en-US" altLang="ko-KR" sz="2000">
                <a:solidFill>
                  <a:schemeClr val="bg1"/>
                </a:solidFill>
              </a:rPr>
              <a:t>Chapter IV</a:t>
            </a:r>
            <a:endParaRPr lang="ko-KR" altLang="en-US" sz="2000">
              <a:solidFill>
                <a:schemeClr val="bg1"/>
              </a:solidFill>
            </a:endParaRPr>
          </a:p>
        </p:txBody>
      </p:sp>
      <p:sp>
        <p:nvSpPr>
          <p:cNvPr id="91142" name="슬라이드 번호 개체 틀 6"/>
          <p:cNvSpPr>
            <a:spLocks noGrp="1"/>
          </p:cNvSpPr>
          <p:nvPr>
            <p:ph type="sldNum" sz="quarter" idx="12"/>
          </p:nvPr>
        </p:nvSpPr>
        <p:spPr>
          <a:noFill/>
        </p:spPr>
        <p:txBody>
          <a:bodyPr/>
          <a:lstStyle/>
          <a:p>
            <a:r>
              <a:rPr lang="en-US" altLang="ko-KR" smtClean="0"/>
              <a:t>54</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ext Box 50"/>
          <p:cNvSpPr txBox="1">
            <a:spLocks noChangeArrowheads="1"/>
          </p:cNvSpPr>
          <p:nvPr/>
        </p:nvSpPr>
        <p:spPr bwMode="auto">
          <a:xfrm>
            <a:off x="920750" y="1033463"/>
            <a:ext cx="4379913" cy="390525"/>
          </a:xfrm>
          <a:prstGeom prst="rect">
            <a:avLst/>
          </a:prstGeom>
          <a:noFill/>
          <a:ln w="9525">
            <a:noFill/>
            <a:miter lim="800000"/>
            <a:headEnd/>
            <a:tailEnd/>
          </a:ln>
        </p:spPr>
        <p:txBody>
          <a:bodyPr wrap="none">
            <a:spAutoFit/>
          </a:bodyPr>
          <a:lstStyle/>
          <a:p>
            <a:pPr algn="ctr">
              <a:lnSpc>
                <a:spcPct val="140000"/>
              </a:lnSpc>
            </a:pPr>
            <a:r>
              <a:rPr lang="en-US" altLang="ko-KR" sz="1400" b="1"/>
              <a:t>Section 1. Satisfaction Level of the Exhibition Program</a:t>
            </a:r>
            <a:r>
              <a:rPr lang="en-US" altLang="ko-KR"/>
              <a:t> </a:t>
            </a:r>
            <a:endParaRPr lang="ko-KR" altLang="en-US"/>
          </a:p>
        </p:txBody>
      </p:sp>
      <p:sp>
        <p:nvSpPr>
          <p:cNvPr id="93186" name="Rectangle 52"/>
          <p:cNvSpPr>
            <a:spLocks noChangeArrowheads="1"/>
          </p:cNvSpPr>
          <p:nvPr/>
        </p:nvSpPr>
        <p:spPr bwMode="auto">
          <a:xfrm>
            <a:off x="1119188" y="1695450"/>
            <a:ext cx="5334000" cy="304800"/>
          </a:xfrm>
          <a:prstGeom prst="rect">
            <a:avLst/>
          </a:prstGeom>
          <a:noFill/>
          <a:ln w="9525">
            <a:noFill/>
            <a:miter lim="800000"/>
            <a:headEnd/>
            <a:tailEnd/>
          </a:ln>
        </p:spPr>
        <p:txBody>
          <a:bodyPr wrap="none" anchor="ctr"/>
          <a:lstStyle/>
          <a:p>
            <a:pPr algn="dist">
              <a:lnSpc>
                <a:spcPct val="140000"/>
              </a:lnSpc>
            </a:pPr>
            <a:r>
              <a:rPr lang="en-US" altLang="ko-KR" sz="1200" b="1"/>
              <a:t>1. Satisfaction Level for the Flower Symphony Hall</a:t>
            </a:r>
            <a:endParaRPr lang="ko-KR" altLang="en-US" sz="1200" b="1"/>
          </a:p>
        </p:txBody>
      </p:sp>
      <p:sp>
        <p:nvSpPr>
          <p:cNvPr id="93187" name="Rectangle 19"/>
          <p:cNvSpPr>
            <a:spLocks noChangeArrowheads="1"/>
          </p:cNvSpPr>
          <p:nvPr/>
        </p:nvSpPr>
        <p:spPr bwMode="auto">
          <a:xfrm>
            <a:off x="1119188" y="2222500"/>
            <a:ext cx="4819650" cy="2652713"/>
          </a:xfrm>
          <a:prstGeom prst="rect">
            <a:avLst/>
          </a:prstGeom>
          <a:noFill/>
          <a:ln w="9525">
            <a:noFill/>
            <a:miter lim="800000"/>
            <a:headEnd/>
            <a:tailEnd/>
          </a:ln>
        </p:spPr>
        <p:txBody>
          <a:bodyPr lIns="0" tIns="0" rIns="0" bIns="0">
            <a:spAutoFit/>
          </a:bodyPr>
          <a:lstStyle/>
          <a:p>
            <a:pPr marL="85725" indent="-85725" algn="just">
              <a:lnSpc>
                <a:spcPct val="150000"/>
              </a:lnSpc>
              <a:buFont typeface="Arial" charset="0"/>
              <a:buChar char="•"/>
            </a:pPr>
            <a:r>
              <a:rPr lang="en-US" altLang="ko-KR"/>
              <a:t>According</a:t>
            </a:r>
            <a:r>
              <a:rPr lang="ko-KR" altLang="en-US"/>
              <a:t> </a:t>
            </a:r>
            <a:r>
              <a:rPr lang="en-US" altLang="ko-KR"/>
              <a:t>to the analysis of the level of satisfaction with the flower symphony hall among those who visited the 2009 Korea Floritopia, the average score was 5.36. Local residents responded 5.50 and domestic tourists 5.27.</a:t>
            </a:r>
          </a:p>
          <a:p>
            <a:pPr marL="85725" indent="-85725" algn="just">
              <a:lnSpc>
                <a:spcPct val="150000"/>
              </a:lnSpc>
              <a:buFont typeface="Arial" charset="0"/>
              <a:buChar char="•"/>
            </a:pPr>
            <a:endParaRPr lang="ko-KR" altLang="en-US" sz="1600"/>
          </a:p>
          <a:p>
            <a:pPr marL="85725" indent="-85725" algn="just">
              <a:lnSpc>
                <a:spcPct val="150000"/>
              </a:lnSpc>
              <a:buFont typeface="Arial" charset="0"/>
              <a:buChar char="•"/>
            </a:pPr>
            <a:r>
              <a:rPr lang="en-US" altLang="ko-KR"/>
              <a:t>Under an overarching theme of “Flowers, Oceans and Dreams,” the Flower Symphony hall displayed a “miracle hand” that represented the million hands of the volunteers who helped rescue the ocean from the oil spill and emphasized the title “The Inspiration of 1 Million Volunteers and the Future of Taean.” The 1 million flower tunnel was 3m high and 15 m long. It was composed of  impatiens, cyclamen, gerberas and many other flowers. It offered a unique opportunity for the visitors to the exhibition and contributed in raising their level of satisfaction. </a:t>
            </a:r>
          </a:p>
        </p:txBody>
      </p:sp>
      <p:sp>
        <p:nvSpPr>
          <p:cNvPr id="93188" name="Rectangle 1"/>
          <p:cNvSpPr>
            <a:spLocks noChangeArrowheads="1"/>
          </p:cNvSpPr>
          <p:nvPr/>
        </p:nvSpPr>
        <p:spPr bwMode="auto">
          <a:xfrm>
            <a:off x="0" y="0"/>
            <a:ext cx="6858000" cy="215900"/>
          </a:xfrm>
          <a:prstGeom prst="rect">
            <a:avLst/>
          </a:prstGeom>
          <a:noFill/>
          <a:ln w="9525">
            <a:noFill/>
            <a:miter lim="800000"/>
            <a:headEnd/>
            <a:tailEnd/>
          </a:ln>
        </p:spPr>
        <p:txBody>
          <a:bodyPr anchor="ctr">
            <a:spAutoFit/>
          </a:bodyPr>
          <a:lstStyle/>
          <a:p>
            <a:endParaRPr lang="ko-KR" altLang="ko-KR" sz="800">
              <a:ea typeface="굴림" charset="-127"/>
            </a:endParaRPr>
          </a:p>
        </p:txBody>
      </p:sp>
      <p:sp>
        <p:nvSpPr>
          <p:cNvPr id="93189" name="슬라이드 번호 개체 틀 12"/>
          <p:cNvSpPr>
            <a:spLocks noGrp="1"/>
          </p:cNvSpPr>
          <p:nvPr>
            <p:ph type="sldNum" sz="quarter" idx="12"/>
          </p:nvPr>
        </p:nvSpPr>
        <p:spPr>
          <a:noFill/>
        </p:spPr>
        <p:txBody>
          <a:bodyPr/>
          <a:lstStyle/>
          <a:p>
            <a:r>
              <a:rPr lang="en-US" altLang="ko-KR" smtClean="0"/>
              <a:t>55</a:t>
            </a:r>
          </a:p>
        </p:txBody>
      </p:sp>
      <p:sp>
        <p:nvSpPr>
          <p:cNvPr id="93190" name="Rectangle 19"/>
          <p:cNvSpPr>
            <a:spLocks noChangeArrowheads="1"/>
          </p:cNvSpPr>
          <p:nvPr/>
        </p:nvSpPr>
        <p:spPr bwMode="auto">
          <a:xfrm>
            <a:off x="1125538" y="5168900"/>
            <a:ext cx="4819650" cy="1371600"/>
          </a:xfrm>
          <a:prstGeom prst="rect">
            <a:avLst/>
          </a:prstGeom>
          <a:noFill/>
          <a:ln w="9525">
            <a:noFill/>
            <a:miter lim="800000"/>
            <a:headEnd/>
            <a:tailEnd/>
          </a:ln>
        </p:spPr>
        <p:txBody>
          <a:bodyPr lIns="0" tIns="0" rIns="0" bIns="0">
            <a:spAutoFit/>
          </a:bodyPr>
          <a:lstStyle/>
          <a:p>
            <a:pPr marL="85725" indent="-85725" algn="just">
              <a:lnSpc>
                <a:spcPct val="150000"/>
              </a:lnSpc>
              <a:buFont typeface="Arial" charset="0"/>
              <a:buChar char="•"/>
            </a:pPr>
            <a:r>
              <a:rPr lang="en-US" altLang="ko-KR"/>
              <a:t>In many corners of the exhibition, high density images of volunteers and local residents cleaning up the disaster and images of the restored West Coast were displayed along with sand screen video clips that used natural sand. Through these images and video clips, people were able to indirectly experience the miracle of Taean. The video clip that showed pollen disseminating and connecting with pistils represented the miracle of Taean, where new life emerged from the dark ocean, and received a favorable response from the audience. </a:t>
            </a:r>
          </a:p>
        </p:txBody>
      </p:sp>
      <p:sp>
        <p:nvSpPr>
          <p:cNvPr id="93191" name="Rectangle 19"/>
          <p:cNvSpPr>
            <a:spLocks noChangeArrowheads="1"/>
          </p:cNvSpPr>
          <p:nvPr/>
        </p:nvSpPr>
        <p:spPr bwMode="auto">
          <a:xfrm>
            <a:off x="1123950" y="6940550"/>
            <a:ext cx="4814888" cy="1828800"/>
          </a:xfrm>
          <a:prstGeom prst="rect">
            <a:avLst/>
          </a:prstGeom>
          <a:noFill/>
          <a:ln w="9525">
            <a:noFill/>
            <a:miter lim="800000"/>
            <a:headEnd/>
            <a:tailEnd/>
          </a:ln>
        </p:spPr>
        <p:txBody>
          <a:bodyPr lIns="0" tIns="0" rIns="0" bIns="0">
            <a:spAutoFit/>
          </a:bodyPr>
          <a:lstStyle/>
          <a:p>
            <a:pPr marL="85725" indent="-85725" algn="just">
              <a:lnSpc>
                <a:spcPct val="150000"/>
              </a:lnSpc>
              <a:buFont typeface="Arial" charset="0"/>
              <a:buChar char="•"/>
            </a:pPr>
            <a:r>
              <a:rPr lang="en-US" altLang="ko-KR"/>
              <a:t>In the Amazing Flower corner, large and small flowers, mysterious and unique flowers and many other rare flowers from around the world were exhibited for the viewing pleasure of visitors. Among the flowers, world’s largest flower, with a  diameter of 1 m and weighing almost 7kg, the Titanarum, the world’s largest flower replica, Lemna paucicostata , which are flowers that can barely be seen through microscopes, the Staghorn Fern,</a:t>
            </a:r>
            <a:r>
              <a:rPr lang="ko-KR" altLang="en-US"/>
              <a:t> </a:t>
            </a:r>
            <a:r>
              <a:rPr lang="en-US" altLang="ko-KR"/>
              <a:t>flowers that resemble various plants and objects, and a coconut tree seed, which is a marvelous and fascinating twin plant, were among the flowers that were displayed, enhancing the variety of the exhibition content.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52"/>
          <p:cNvSpPr>
            <a:spLocks noChangeArrowheads="1"/>
          </p:cNvSpPr>
          <p:nvPr/>
        </p:nvSpPr>
        <p:spPr bwMode="auto">
          <a:xfrm>
            <a:off x="1052513" y="1290638"/>
            <a:ext cx="5334000" cy="304800"/>
          </a:xfrm>
          <a:prstGeom prst="rect">
            <a:avLst/>
          </a:prstGeom>
          <a:noFill/>
          <a:ln w="9525">
            <a:noFill/>
            <a:miter lim="800000"/>
            <a:headEnd/>
            <a:tailEnd/>
          </a:ln>
        </p:spPr>
        <p:txBody>
          <a:bodyPr wrap="none" anchor="ctr"/>
          <a:lstStyle/>
          <a:p>
            <a:pPr algn="dist">
              <a:lnSpc>
                <a:spcPct val="140000"/>
              </a:lnSpc>
            </a:pPr>
            <a:r>
              <a:rPr lang="en-US" altLang="ko-KR" sz="1200" b="1"/>
              <a:t>2. Satisfaction Level for the Future Flower Hall</a:t>
            </a:r>
            <a:endParaRPr lang="ko-KR" altLang="en-US" sz="1200" b="1"/>
          </a:p>
        </p:txBody>
      </p:sp>
      <p:sp>
        <p:nvSpPr>
          <p:cNvPr id="94210" name="Rectangle 19"/>
          <p:cNvSpPr>
            <a:spLocks noChangeArrowheads="1"/>
          </p:cNvSpPr>
          <p:nvPr/>
        </p:nvSpPr>
        <p:spPr bwMode="auto">
          <a:xfrm>
            <a:off x="1123950" y="1712913"/>
            <a:ext cx="4819650" cy="685800"/>
          </a:xfrm>
          <a:prstGeom prst="rect">
            <a:avLst/>
          </a:prstGeom>
          <a:noFill/>
          <a:ln w="9525">
            <a:noFill/>
            <a:miter lim="800000"/>
            <a:headEnd/>
            <a:tailEnd/>
          </a:ln>
        </p:spPr>
        <p:txBody>
          <a:bodyPr lIns="0" tIns="0" rIns="0" bIns="0">
            <a:spAutoFit/>
          </a:bodyPr>
          <a:lstStyle/>
          <a:p>
            <a:pPr marL="85725" indent="-85725" algn="just">
              <a:lnSpc>
                <a:spcPct val="150000"/>
              </a:lnSpc>
              <a:buFont typeface="Arial" charset="0"/>
              <a:buChar char="•"/>
            </a:pPr>
            <a:r>
              <a:rPr lang="en-US" altLang="ko-KR"/>
              <a:t>According to the survey conducted on the level of satisfaction with the Future Flower Hall among visitors to the 2009 Korea Floritopia, respondents on average gave 5.06, with local residents giving 5.12 and local tourists giving 5.05. </a:t>
            </a:r>
          </a:p>
        </p:txBody>
      </p:sp>
      <p:sp>
        <p:nvSpPr>
          <p:cNvPr id="94211" name="슬라이드 번호 개체 틀 10"/>
          <p:cNvSpPr>
            <a:spLocks noGrp="1"/>
          </p:cNvSpPr>
          <p:nvPr>
            <p:ph type="sldNum" sz="quarter" idx="12"/>
          </p:nvPr>
        </p:nvSpPr>
        <p:spPr>
          <a:noFill/>
        </p:spPr>
        <p:txBody>
          <a:bodyPr/>
          <a:lstStyle/>
          <a:p>
            <a:r>
              <a:rPr lang="en-US" altLang="ko-KR" smtClean="0"/>
              <a:t>56</a:t>
            </a:r>
          </a:p>
        </p:txBody>
      </p:sp>
      <p:sp>
        <p:nvSpPr>
          <p:cNvPr id="94212" name="Rectangle 19"/>
          <p:cNvSpPr>
            <a:spLocks noChangeArrowheads="1"/>
          </p:cNvSpPr>
          <p:nvPr/>
        </p:nvSpPr>
        <p:spPr bwMode="auto">
          <a:xfrm>
            <a:off x="1125538" y="2492375"/>
            <a:ext cx="4819650" cy="685800"/>
          </a:xfrm>
          <a:prstGeom prst="rect">
            <a:avLst/>
          </a:prstGeom>
          <a:noFill/>
          <a:ln w="9525">
            <a:noFill/>
            <a:miter lim="800000"/>
            <a:headEnd/>
            <a:tailEnd/>
          </a:ln>
        </p:spPr>
        <p:txBody>
          <a:bodyPr lIns="0" tIns="0" rIns="0" bIns="0">
            <a:spAutoFit/>
          </a:bodyPr>
          <a:lstStyle/>
          <a:p>
            <a:pPr marL="85725" indent="-85725" algn="just">
              <a:lnSpc>
                <a:spcPct val="150000"/>
              </a:lnSpc>
              <a:buFont typeface="Arial" charset="0"/>
              <a:buChar char="•"/>
            </a:pPr>
            <a:r>
              <a:rPr lang="en-US" altLang="ko-KR"/>
              <a:t>37 provincial and municipal government offices,  the Rural Development Administration, and the Korea Forest Service participated in creating the Future Flower Hall. It offered various festival and local foods and became a field for introducing a variety of other plants. </a:t>
            </a:r>
          </a:p>
        </p:txBody>
      </p:sp>
      <p:sp>
        <p:nvSpPr>
          <p:cNvPr id="94213" name="Rectangle 19"/>
          <p:cNvSpPr>
            <a:spLocks noChangeArrowheads="1"/>
          </p:cNvSpPr>
          <p:nvPr/>
        </p:nvSpPr>
        <p:spPr bwMode="auto">
          <a:xfrm>
            <a:off x="1095375" y="6321425"/>
            <a:ext cx="4870450" cy="2743200"/>
          </a:xfrm>
          <a:prstGeom prst="rect">
            <a:avLst/>
          </a:prstGeom>
          <a:noFill/>
          <a:ln w="9525">
            <a:noFill/>
            <a:miter lim="800000"/>
            <a:headEnd/>
            <a:tailEnd/>
          </a:ln>
        </p:spPr>
        <p:txBody>
          <a:bodyPr lIns="0" tIns="0" rIns="0" bIns="0">
            <a:spAutoFit/>
          </a:bodyPr>
          <a:lstStyle/>
          <a:p>
            <a:pPr marL="85725" indent="-85725" algn="just">
              <a:lnSpc>
                <a:spcPct val="150000"/>
              </a:lnSpc>
              <a:buFont typeface="Arial" charset="0"/>
              <a:buChar char="•"/>
            </a:pPr>
            <a:r>
              <a:rPr lang="en-US" altLang="ko-KR"/>
              <a:t>The Future Flower Hall offered the opportunity to see the current status of and new technology in the domestic floricultural industry. Thirty-seven institutions and local governments from 16 provincial areas nationwide along with 16 local communities from the Chungnam area displayed new technology related to the floricultural industry. Among these, the Chungnam hall, named “baekje’s Garden”, was composed of pink lilies and standard chrysanthemums. Others displayed flowers such as the Green Beauty Rose (green roses) gained a following for the first time in the domestic floricultural industry. The Future Flower Hall was located at the gateway of the exhibition, thus attracting many visitors. Especially during the 25</a:t>
            </a:r>
            <a:r>
              <a:rPr lang="en-US" altLang="ko-KR" baseline="30000"/>
              <a:t>th</a:t>
            </a:r>
            <a:r>
              <a:rPr lang="en-US" altLang="ko-KR"/>
              <a:t> and the 26</a:t>
            </a:r>
            <a:r>
              <a:rPr lang="en-US" altLang="ko-KR" baseline="30000"/>
              <a:t>th</a:t>
            </a:r>
            <a:r>
              <a:rPr lang="en-US" altLang="ko-KR"/>
              <a:t>, lines grew to 500-600m. The organizational committee was prepared to respond to such long lines and were able to actively control and manage the wait system to accommodate visitor needs. This was possible due to the post-production review of the 2002 exhibition. </a:t>
            </a:r>
          </a:p>
        </p:txBody>
      </p:sp>
      <p:pic>
        <p:nvPicPr>
          <p:cNvPr id="94214" name="Picture 6" descr="C:\Documents and Settings\MyHome\바탕 화면\꾸미기_JJH_0959.JPG"/>
          <p:cNvPicPr>
            <a:picLocks noChangeAspect="1" noChangeArrowheads="1"/>
          </p:cNvPicPr>
          <p:nvPr/>
        </p:nvPicPr>
        <p:blipFill>
          <a:blip r:embed="rId2" cstate="print"/>
          <a:srcRect t="13348" r="12082" b="23090"/>
          <a:stretch>
            <a:fillRect/>
          </a:stretch>
        </p:blipFill>
        <p:spPr bwMode="auto">
          <a:xfrm>
            <a:off x="1125538" y="3729038"/>
            <a:ext cx="4818062" cy="2324100"/>
          </a:xfrm>
          <a:prstGeom prst="rect">
            <a:avLst/>
          </a:prstGeom>
          <a:noFill/>
          <a:ln w="9525">
            <a:solidFill>
              <a:schemeClr val="tx1"/>
            </a:solidFill>
            <a:miter lim="800000"/>
            <a:headEnd/>
            <a:tailEnd/>
          </a:ln>
        </p:spPr>
      </p:pic>
      <p:sp>
        <p:nvSpPr>
          <p:cNvPr id="94215" name="직사각형 13"/>
          <p:cNvSpPr>
            <a:spLocks noChangeArrowheads="1"/>
          </p:cNvSpPr>
          <p:nvPr/>
        </p:nvSpPr>
        <p:spPr bwMode="auto">
          <a:xfrm>
            <a:off x="1125538" y="3368675"/>
            <a:ext cx="4967287" cy="304800"/>
          </a:xfrm>
          <a:prstGeom prst="rect">
            <a:avLst/>
          </a:prstGeom>
          <a:noFill/>
          <a:ln w="9525">
            <a:noFill/>
            <a:miter lim="800000"/>
            <a:headEnd/>
            <a:tailEnd/>
          </a:ln>
        </p:spPr>
        <p:txBody>
          <a:bodyPr lIns="0">
            <a:spAutoFit/>
          </a:bodyPr>
          <a:lstStyle/>
          <a:p>
            <a:pPr>
              <a:lnSpc>
                <a:spcPct val="140000"/>
              </a:lnSpc>
            </a:pPr>
            <a:r>
              <a:rPr lang="en-US" altLang="ko-KR"/>
              <a:t>▣ Seosan City:</a:t>
            </a:r>
            <a:r>
              <a:rPr lang="ko-KR" altLang="en-US"/>
              <a:t>  </a:t>
            </a:r>
            <a:r>
              <a:rPr lang="en-US" altLang="ko-KR"/>
              <a:t>Recipient of the Presidential Award, International Management Program</a:t>
            </a:r>
            <a:endParaRPr lang="ko-KR" alt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52"/>
          <p:cNvSpPr>
            <a:spLocks noChangeArrowheads="1"/>
          </p:cNvSpPr>
          <p:nvPr/>
        </p:nvSpPr>
        <p:spPr bwMode="auto">
          <a:xfrm>
            <a:off x="981075" y="1290638"/>
            <a:ext cx="5334000" cy="304800"/>
          </a:xfrm>
          <a:prstGeom prst="rect">
            <a:avLst/>
          </a:prstGeom>
          <a:noFill/>
          <a:ln w="9525">
            <a:noFill/>
            <a:miter lim="800000"/>
            <a:headEnd/>
            <a:tailEnd/>
          </a:ln>
        </p:spPr>
        <p:txBody>
          <a:bodyPr wrap="none" anchor="ctr"/>
          <a:lstStyle/>
          <a:p>
            <a:pPr algn="dist">
              <a:lnSpc>
                <a:spcPct val="140000"/>
              </a:lnSpc>
            </a:pPr>
            <a:r>
              <a:rPr lang="en-US" altLang="ko-KR" sz="1200" b="1"/>
              <a:t>3. Satisfaction Level for the Floral Interaction Hall</a:t>
            </a:r>
            <a:endParaRPr lang="ko-KR" altLang="en-US" sz="1200" b="1"/>
          </a:p>
        </p:txBody>
      </p:sp>
      <p:sp>
        <p:nvSpPr>
          <p:cNvPr id="95234" name="Rectangle 5"/>
          <p:cNvSpPr>
            <a:spLocks noChangeArrowheads="1"/>
          </p:cNvSpPr>
          <p:nvPr/>
        </p:nvSpPr>
        <p:spPr bwMode="auto">
          <a:xfrm>
            <a:off x="0" y="0"/>
            <a:ext cx="0" cy="173038"/>
          </a:xfrm>
          <a:prstGeom prst="rect">
            <a:avLst/>
          </a:prstGeom>
          <a:noFill/>
          <a:ln w="9525">
            <a:noFill/>
            <a:miter lim="800000"/>
            <a:headEnd/>
            <a:tailEnd/>
          </a:ln>
        </p:spPr>
        <p:txBody>
          <a:bodyPr wrap="none" lIns="0" tIns="0" rIns="0" bIns="0" anchor="ctr">
            <a:spAutoFit/>
          </a:bodyPr>
          <a:lstStyle/>
          <a:p>
            <a:pPr algn="ctr">
              <a:lnSpc>
                <a:spcPct val="140000"/>
              </a:lnSpc>
            </a:pPr>
            <a:endParaRPr lang="ko-KR" altLang="en-US" sz="800"/>
          </a:p>
        </p:txBody>
      </p:sp>
      <p:sp>
        <p:nvSpPr>
          <p:cNvPr id="95235" name="Rectangle 1"/>
          <p:cNvSpPr>
            <a:spLocks noChangeArrowheads="1"/>
          </p:cNvSpPr>
          <p:nvPr/>
        </p:nvSpPr>
        <p:spPr bwMode="auto">
          <a:xfrm>
            <a:off x="0" y="0"/>
            <a:ext cx="0" cy="173038"/>
          </a:xfrm>
          <a:prstGeom prst="rect">
            <a:avLst/>
          </a:prstGeom>
          <a:noFill/>
          <a:ln w="9525">
            <a:noFill/>
            <a:miter lim="800000"/>
            <a:headEnd/>
            <a:tailEnd/>
          </a:ln>
        </p:spPr>
        <p:txBody>
          <a:bodyPr wrap="none" lIns="0" tIns="0" rIns="0" bIns="0" anchor="ctr">
            <a:spAutoFit/>
          </a:bodyPr>
          <a:lstStyle/>
          <a:p>
            <a:pPr algn="ctr">
              <a:lnSpc>
                <a:spcPct val="140000"/>
              </a:lnSpc>
            </a:pPr>
            <a:endParaRPr lang="ko-KR" altLang="en-US" sz="800"/>
          </a:p>
        </p:txBody>
      </p:sp>
      <p:sp>
        <p:nvSpPr>
          <p:cNvPr id="95236" name="Rectangle 1"/>
          <p:cNvSpPr>
            <a:spLocks noChangeArrowheads="1"/>
          </p:cNvSpPr>
          <p:nvPr/>
        </p:nvSpPr>
        <p:spPr bwMode="auto">
          <a:xfrm>
            <a:off x="0" y="0"/>
            <a:ext cx="0" cy="173038"/>
          </a:xfrm>
          <a:prstGeom prst="rect">
            <a:avLst/>
          </a:prstGeom>
          <a:noFill/>
          <a:ln w="9525">
            <a:noFill/>
            <a:miter lim="800000"/>
            <a:headEnd/>
            <a:tailEnd/>
          </a:ln>
        </p:spPr>
        <p:txBody>
          <a:bodyPr wrap="none" lIns="0" tIns="0" rIns="0" bIns="0" anchor="ctr">
            <a:spAutoFit/>
          </a:bodyPr>
          <a:lstStyle/>
          <a:p>
            <a:pPr algn="ctr">
              <a:lnSpc>
                <a:spcPct val="140000"/>
              </a:lnSpc>
            </a:pPr>
            <a:endParaRPr lang="ko-KR" altLang="en-US" sz="800"/>
          </a:p>
        </p:txBody>
      </p:sp>
      <p:sp>
        <p:nvSpPr>
          <p:cNvPr id="95237" name="Rectangle 1"/>
          <p:cNvSpPr>
            <a:spLocks noChangeArrowheads="1"/>
          </p:cNvSpPr>
          <p:nvPr/>
        </p:nvSpPr>
        <p:spPr bwMode="auto">
          <a:xfrm>
            <a:off x="0" y="0"/>
            <a:ext cx="0" cy="173038"/>
          </a:xfrm>
          <a:prstGeom prst="rect">
            <a:avLst/>
          </a:prstGeom>
          <a:noFill/>
          <a:ln w="9525">
            <a:noFill/>
            <a:miter lim="800000"/>
            <a:headEnd/>
            <a:tailEnd/>
          </a:ln>
        </p:spPr>
        <p:txBody>
          <a:bodyPr wrap="none" lIns="0" tIns="0" rIns="0" bIns="0" anchor="ctr">
            <a:spAutoFit/>
          </a:bodyPr>
          <a:lstStyle/>
          <a:p>
            <a:pPr algn="ctr">
              <a:lnSpc>
                <a:spcPct val="140000"/>
              </a:lnSpc>
            </a:pPr>
            <a:endParaRPr lang="ko-KR" altLang="en-US" sz="800"/>
          </a:p>
        </p:txBody>
      </p:sp>
      <p:sp>
        <p:nvSpPr>
          <p:cNvPr id="95238" name="Rectangle 1"/>
          <p:cNvSpPr>
            <a:spLocks noChangeArrowheads="1"/>
          </p:cNvSpPr>
          <p:nvPr/>
        </p:nvSpPr>
        <p:spPr bwMode="auto">
          <a:xfrm>
            <a:off x="0" y="0"/>
            <a:ext cx="0" cy="173038"/>
          </a:xfrm>
          <a:prstGeom prst="rect">
            <a:avLst/>
          </a:prstGeom>
          <a:noFill/>
          <a:ln w="9525">
            <a:noFill/>
            <a:miter lim="800000"/>
            <a:headEnd/>
            <a:tailEnd/>
          </a:ln>
        </p:spPr>
        <p:txBody>
          <a:bodyPr wrap="none" lIns="0" tIns="0" rIns="0" bIns="0" anchor="ctr">
            <a:spAutoFit/>
          </a:bodyPr>
          <a:lstStyle/>
          <a:p>
            <a:pPr algn="ctr">
              <a:lnSpc>
                <a:spcPct val="140000"/>
              </a:lnSpc>
            </a:pPr>
            <a:endParaRPr lang="ko-KR" altLang="en-US" sz="800"/>
          </a:p>
        </p:txBody>
      </p:sp>
      <p:sp>
        <p:nvSpPr>
          <p:cNvPr id="95239" name="Rectangle 1"/>
          <p:cNvSpPr>
            <a:spLocks noChangeArrowheads="1"/>
          </p:cNvSpPr>
          <p:nvPr/>
        </p:nvSpPr>
        <p:spPr bwMode="auto">
          <a:xfrm>
            <a:off x="0" y="0"/>
            <a:ext cx="0" cy="173038"/>
          </a:xfrm>
          <a:prstGeom prst="rect">
            <a:avLst/>
          </a:prstGeom>
          <a:noFill/>
          <a:ln w="9525">
            <a:noFill/>
            <a:miter lim="800000"/>
            <a:headEnd/>
            <a:tailEnd/>
          </a:ln>
        </p:spPr>
        <p:txBody>
          <a:bodyPr wrap="none" lIns="0" tIns="0" rIns="0" bIns="0" anchor="ctr">
            <a:spAutoFit/>
          </a:bodyPr>
          <a:lstStyle/>
          <a:p>
            <a:pPr algn="ctr">
              <a:lnSpc>
                <a:spcPct val="140000"/>
              </a:lnSpc>
            </a:pPr>
            <a:endParaRPr lang="ko-KR" altLang="en-US" sz="800"/>
          </a:p>
        </p:txBody>
      </p:sp>
      <p:sp>
        <p:nvSpPr>
          <p:cNvPr id="95240" name="Rectangle 1"/>
          <p:cNvSpPr>
            <a:spLocks noChangeArrowheads="1"/>
          </p:cNvSpPr>
          <p:nvPr/>
        </p:nvSpPr>
        <p:spPr bwMode="auto">
          <a:xfrm>
            <a:off x="0" y="0"/>
            <a:ext cx="0" cy="173038"/>
          </a:xfrm>
          <a:prstGeom prst="rect">
            <a:avLst/>
          </a:prstGeom>
          <a:noFill/>
          <a:ln w="9525">
            <a:noFill/>
            <a:miter lim="800000"/>
            <a:headEnd/>
            <a:tailEnd/>
          </a:ln>
        </p:spPr>
        <p:txBody>
          <a:bodyPr wrap="none" lIns="0" tIns="0" rIns="0" bIns="0" anchor="ctr">
            <a:spAutoFit/>
          </a:bodyPr>
          <a:lstStyle/>
          <a:p>
            <a:pPr algn="ctr">
              <a:lnSpc>
                <a:spcPct val="140000"/>
              </a:lnSpc>
            </a:pPr>
            <a:endParaRPr lang="ko-KR" altLang="en-US" sz="800"/>
          </a:p>
        </p:txBody>
      </p:sp>
      <p:sp>
        <p:nvSpPr>
          <p:cNvPr id="95241" name="Rectangle 1"/>
          <p:cNvSpPr>
            <a:spLocks noChangeArrowheads="1"/>
          </p:cNvSpPr>
          <p:nvPr/>
        </p:nvSpPr>
        <p:spPr bwMode="auto">
          <a:xfrm>
            <a:off x="0" y="0"/>
            <a:ext cx="0" cy="173038"/>
          </a:xfrm>
          <a:prstGeom prst="rect">
            <a:avLst/>
          </a:prstGeom>
          <a:noFill/>
          <a:ln w="9525">
            <a:noFill/>
            <a:miter lim="800000"/>
            <a:headEnd/>
            <a:tailEnd/>
          </a:ln>
        </p:spPr>
        <p:txBody>
          <a:bodyPr wrap="none" lIns="0" tIns="0" rIns="0" bIns="0" anchor="ctr">
            <a:spAutoFit/>
          </a:bodyPr>
          <a:lstStyle/>
          <a:p>
            <a:pPr algn="ctr">
              <a:lnSpc>
                <a:spcPct val="140000"/>
              </a:lnSpc>
            </a:pPr>
            <a:endParaRPr lang="ko-KR" altLang="en-US" sz="800"/>
          </a:p>
        </p:txBody>
      </p:sp>
      <p:sp>
        <p:nvSpPr>
          <p:cNvPr id="95242" name="Rectangle 1"/>
          <p:cNvSpPr>
            <a:spLocks noChangeArrowheads="1"/>
          </p:cNvSpPr>
          <p:nvPr/>
        </p:nvSpPr>
        <p:spPr bwMode="auto">
          <a:xfrm>
            <a:off x="0" y="0"/>
            <a:ext cx="0" cy="173038"/>
          </a:xfrm>
          <a:prstGeom prst="rect">
            <a:avLst/>
          </a:prstGeom>
          <a:noFill/>
          <a:ln w="9525">
            <a:noFill/>
            <a:miter lim="800000"/>
            <a:headEnd/>
            <a:tailEnd/>
          </a:ln>
        </p:spPr>
        <p:txBody>
          <a:bodyPr wrap="none" lIns="0" tIns="0" rIns="0" bIns="0" anchor="ctr">
            <a:spAutoFit/>
          </a:bodyPr>
          <a:lstStyle/>
          <a:p>
            <a:pPr algn="ctr">
              <a:lnSpc>
                <a:spcPct val="140000"/>
              </a:lnSpc>
            </a:pPr>
            <a:endParaRPr lang="ko-KR" altLang="en-US" sz="800"/>
          </a:p>
        </p:txBody>
      </p:sp>
      <p:sp>
        <p:nvSpPr>
          <p:cNvPr id="95243" name="슬라이드 번호 개체 틀 19"/>
          <p:cNvSpPr>
            <a:spLocks noGrp="1"/>
          </p:cNvSpPr>
          <p:nvPr>
            <p:ph type="sldNum" sz="quarter" idx="12"/>
          </p:nvPr>
        </p:nvSpPr>
        <p:spPr>
          <a:noFill/>
        </p:spPr>
        <p:txBody>
          <a:bodyPr/>
          <a:lstStyle/>
          <a:p>
            <a:r>
              <a:rPr lang="en-US" altLang="ko-KR" smtClean="0"/>
              <a:t>57</a:t>
            </a:r>
          </a:p>
        </p:txBody>
      </p:sp>
      <p:sp>
        <p:nvSpPr>
          <p:cNvPr id="95244" name="Rectangle 19"/>
          <p:cNvSpPr>
            <a:spLocks noChangeArrowheads="1"/>
          </p:cNvSpPr>
          <p:nvPr/>
        </p:nvSpPr>
        <p:spPr bwMode="auto">
          <a:xfrm>
            <a:off x="1111250" y="1878013"/>
            <a:ext cx="4819650" cy="914400"/>
          </a:xfrm>
          <a:prstGeom prst="rect">
            <a:avLst/>
          </a:prstGeom>
          <a:noFill/>
          <a:ln w="9525">
            <a:noFill/>
            <a:miter lim="800000"/>
            <a:headEnd/>
            <a:tailEnd/>
          </a:ln>
        </p:spPr>
        <p:txBody>
          <a:bodyPr lIns="0" tIns="0" rIns="0" bIns="0">
            <a:spAutoFit/>
          </a:bodyPr>
          <a:lstStyle/>
          <a:p>
            <a:pPr marL="85725" indent="-85725" algn="just">
              <a:lnSpc>
                <a:spcPct val="150000"/>
              </a:lnSpc>
              <a:buFont typeface="Arial" charset="0"/>
              <a:buChar char="•"/>
            </a:pPr>
            <a:r>
              <a:rPr lang="en-US" altLang="ko-KR"/>
              <a:t>According to the survey conducted on the level of satisfaction with the Floral Interaction Hall among visitors to the 2009 Korea Floritopia, respondents on average gave 5.05, with local residents giving 5.22 and local tourists giving 4.97. </a:t>
            </a:r>
          </a:p>
          <a:p>
            <a:pPr marL="85725" indent="-85725" algn="just">
              <a:lnSpc>
                <a:spcPct val="150000"/>
              </a:lnSpc>
              <a:buFont typeface="Arial" charset="0"/>
              <a:buChar char="•"/>
            </a:pPr>
            <a:endParaRPr lang="en-US" altLang="ko-KR"/>
          </a:p>
        </p:txBody>
      </p:sp>
      <p:sp>
        <p:nvSpPr>
          <p:cNvPr id="95245" name="Rectangle 19"/>
          <p:cNvSpPr>
            <a:spLocks noChangeArrowheads="1"/>
          </p:cNvSpPr>
          <p:nvPr/>
        </p:nvSpPr>
        <p:spPr bwMode="auto">
          <a:xfrm>
            <a:off x="1109663" y="2792413"/>
            <a:ext cx="4819650" cy="2057400"/>
          </a:xfrm>
          <a:prstGeom prst="rect">
            <a:avLst/>
          </a:prstGeom>
          <a:noFill/>
          <a:ln w="9525">
            <a:noFill/>
            <a:miter lim="800000"/>
            <a:headEnd/>
            <a:tailEnd/>
          </a:ln>
        </p:spPr>
        <p:txBody>
          <a:bodyPr lIns="0" tIns="0" rIns="0" bIns="0">
            <a:spAutoFit/>
          </a:bodyPr>
          <a:lstStyle/>
          <a:p>
            <a:pPr marL="85725" indent="-85725" algn="just">
              <a:lnSpc>
                <a:spcPct val="150000"/>
              </a:lnSpc>
              <a:buFont typeface="Arial" charset="0"/>
              <a:buChar char="•"/>
            </a:pPr>
            <a:r>
              <a:rPr lang="en-US" altLang="ko-KR"/>
              <a:t>The Floral Interaction Hall was used to display new and well-known flowers from around the world according to their features. In total, 86 organizations from 22 nations comparatively displayed new and well-known flowers that attracted the attention of may visitors. Blue carnations, developed through genetic manipulation, a ‘magic rose’ that changes color according to the temperature, a ‘space flower’ that was brought back from outer space by Korea’s first astronaut Dr. Lee So-yeon were displayed, to show that this was not a simple display of flowers but a field for  displaying a variety of fascinating ideas to attract attention. </a:t>
            </a:r>
          </a:p>
          <a:p>
            <a:pPr marL="85725" indent="-85725" algn="just">
              <a:lnSpc>
                <a:spcPct val="150000"/>
              </a:lnSpc>
              <a:buFont typeface="Arial" charset="0"/>
              <a:buChar char="•"/>
            </a:pPr>
            <a:endParaRPr lang="en-US" altLang="ko-KR"/>
          </a:p>
        </p:txBody>
      </p:sp>
      <p:sp>
        <p:nvSpPr>
          <p:cNvPr id="95246" name="Rectangle 19"/>
          <p:cNvSpPr>
            <a:spLocks noChangeArrowheads="1"/>
          </p:cNvSpPr>
          <p:nvPr/>
        </p:nvSpPr>
        <p:spPr bwMode="auto">
          <a:xfrm>
            <a:off x="1108075" y="4953000"/>
            <a:ext cx="4841875" cy="2286000"/>
          </a:xfrm>
          <a:prstGeom prst="rect">
            <a:avLst/>
          </a:prstGeom>
          <a:noFill/>
          <a:ln w="9525">
            <a:noFill/>
            <a:miter lim="800000"/>
            <a:headEnd/>
            <a:tailEnd/>
          </a:ln>
        </p:spPr>
        <p:txBody>
          <a:bodyPr lIns="0" tIns="0" rIns="0" bIns="0">
            <a:spAutoFit/>
          </a:bodyPr>
          <a:lstStyle/>
          <a:p>
            <a:pPr marL="85725" indent="-85725" algn="just">
              <a:lnSpc>
                <a:spcPct val="150000"/>
              </a:lnSpc>
              <a:buFont typeface="Arial" charset="0"/>
              <a:buChar char="•"/>
            </a:pPr>
            <a:r>
              <a:rPr lang="en-US" altLang="ko-KR"/>
              <a:t>The Dutch Hall, which attracted as much attention as the Floral Interaction Hall, was located at the gateway of the exhibition. This large venue was an ensemble of Dutch scenery and flowers, creating a unique photo op for visitors. </a:t>
            </a:r>
          </a:p>
          <a:p>
            <a:pPr marL="85725" indent="-85725" algn="just">
              <a:lnSpc>
                <a:spcPct val="150000"/>
              </a:lnSpc>
              <a:buFont typeface="Arial" charset="0"/>
              <a:buChar char="•"/>
            </a:pPr>
            <a:endParaRPr lang="en-US" altLang="ko-KR"/>
          </a:p>
          <a:p>
            <a:pPr marL="85725" indent="-85725" algn="just">
              <a:lnSpc>
                <a:spcPct val="150000"/>
              </a:lnSpc>
              <a:buFont typeface="Arial" charset="0"/>
              <a:buChar char="•"/>
            </a:pPr>
            <a:r>
              <a:rPr lang="en-US" altLang="ko-KR"/>
              <a:t>By placing an information map at the center of the exhibition entrance, visitors were  able to locate where they were and how the exhibition was laid out. Hall signs were written only in English and in the future, to provide more convenience to the visitors, these signs should be written in Korean. To emphasize the participation of various nations, their respective country flags should be used to guide to their halls as well. </a:t>
            </a:r>
            <a:endParaRPr lang="ko-KR" altLang="en-US"/>
          </a:p>
          <a:p>
            <a:pPr marL="85725" indent="-85725" algn="just">
              <a:lnSpc>
                <a:spcPct val="150000"/>
              </a:lnSpc>
              <a:buFont typeface="Arial" charset="0"/>
              <a:buChar char="•"/>
            </a:pPr>
            <a:endParaRPr lang="en-US" altLang="ko-KR"/>
          </a:p>
        </p:txBody>
      </p:sp>
      <p:sp>
        <p:nvSpPr>
          <p:cNvPr id="95247" name="Rectangle 19"/>
          <p:cNvSpPr>
            <a:spLocks noChangeArrowheads="1"/>
          </p:cNvSpPr>
          <p:nvPr/>
        </p:nvSpPr>
        <p:spPr bwMode="auto">
          <a:xfrm>
            <a:off x="1119188" y="7397750"/>
            <a:ext cx="4819650" cy="1371600"/>
          </a:xfrm>
          <a:prstGeom prst="rect">
            <a:avLst/>
          </a:prstGeom>
          <a:noFill/>
          <a:ln w="9525">
            <a:noFill/>
            <a:miter lim="800000"/>
            <a:headEnd/>
            <a:tailEnd/>
          </a:ln>
        </p:spPr>
        <p:txBody>
          <a:bodyPr lIns="0" tIns="0" rIns="0" bIns="0">
            <a:spAutoFit/>
          </a:bodyPr>
          <a:lstStyle/>
          <a:p>
            <a:pPr marL="85725" indent="-85725" algn="just">
              <a:lnSpc>
                <a:spcPct val="150000"/>
              </a:lnSpc>
              <a:buFont typeface="Arial" charset="0"/>
              <a:buChar char="•"/>
            </a:pPr>
            <a:r>
              <a:rPr lang="en-US" altLang="ko-KR"/>
              <a:t>In addition, to commemorate the successful closure of the 2009 Korea Floritopia, a free flower give-away took place on the 20</a:t>
            </a:r>
            <a:r>
              <a:rPr lang="en-US" altLang="ko-KR" baseline="30000"/>
              <a:t>th</a:t>
            </a:r>
            <a:r>
              <a:rPr lang="en-US" altLang="ko-KR"/>
              <a:t>, the closing day of the exhibition. From 1 o’ clock on the closing day, 20 red carnations were given free of charge to 2,000 visitors at the front of the Korea Floral Seed</a:t>
            </a:r>
            <a:r>
              <a:rPr lang="ko-KR" altLang="en-US"/>
              <a:t> </a:t>
            </a:r>
            <a:r>
              <a:rPr lang="en-US" altLang="ko-KR"/>
              <a:t>Company booth. Beginning on the 18</a:t>
            </a:r>
            <a:r>
              <a:rPr lang="en-US" altLang="ko-KR" baseline="30000"/>
              <a:t>th</a:t>
            </a:r>
            <a:r>
              <a:rPr lang="en-US" altLang="ko-KR"/>
              <a:t>, 2000 mini chrysanthemums were handed out per day. A total of 42,000 sets of flowers were given out to 4,000 visitors to heighten interest in flowers.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슬라이드 번호 개체 틀 10"/>
          <p:cNvSpPr>
            <a:spLocks noGrp="1"/>
          </p:cNvSpPr>
          <p:nvPr>
            <p:ph type="sldNum" sz="quarter" idx="12"/>
          </p:nvPr>
        </p:nvSpPr>
        <p:spPr>
          <a:noFill/>
        </p:spPr>
        <p:txBody>
          <a:bodyPr/>
          <a:lstStyle/>
          <a:p>
            <a:r>
              <a:rPr lang="en-US" altLang="ko-KR" smtClean="0"/>
              <a:t>58</a:t>
            </a:r>
          </a:p>
        </p:txBody>
      </p:sp>
      <p:sp>
        <p:nvSpPr>
          <p:cNvPr id="96258" name="Rectangle 52"/>
          <p:cNvSpPr>
            <a:spLocks noChangeArrowheads="1"/>
          </p:cNvSpPr>
          <p:nvPr/>
        </p:nvSpPr>
        <p:spPr bwMode="auto">
          <a:xfrm>
            <a:off x="1123950" y="1479550"/>
            <a:ext cx="5334000" cy="304800"/>
          </a:xfrm>
          <a:prstGeom prst="rect">
            <a:avLst/>
          </a:prstGeom>
          <a:noFill/>
          <a:ln w="9525">
            <a:noFill/>
            <a:miter lim="800000"/>
            <a:headEnd/>
            <a:tailEnd/>
          </a:ln>
        </p:spPr>
        <p:txBody>
          <a:bodyPr wrap="none" anchor="ctr"/>
          <a:lstStyle/>
          <a:p>
            <a:pPr algn="dist">
              <a:lnSpc>
                <a:spcPct val="140000"/>
              </a:lnSpc>
            </a:pPr>
            <a:r>
              <a:rPr lang="en-US" altLang="ko-KR" sz="1200" b="1"/>
              <a:t>4. Satisfaction Level for the Wild Flower Hall</a:t>
            </a:r>
            <a:endParaRPr lang="ko-KR" altLang="en-US" sz="1200" b="1"/>
          </a:p>
        </p:txBody>
      </p:sp>
      <p:sp>
        <p:nvSpPr>
          <p:cNvPr id="96259" name="Rectangle 19"/>
          <p:cNvSpPr>
            <a:spLocks noChangeArrowheads="1"/>
          </p:cNvSpPr>
          <p:nvPr/>
        </p:nvSpPr>
        <p:spPr bwMode="auto">
          <a:xfrm>
            <a:off x="1130300" y="2066925"/>
            <a:ext cx="4819650" cy="869950"/>
          </a:xfrm>
          <a:prstGeom prst="rect">
            <a:avLst/>
          </a:prstGeom>
          <a:noFill/>
          <a:ln w="9525">
            <a:noFill/>
            <a:miter lim="800000"/>
            <a:headEnd/>
            <a:tailEnd/>
          </a:ln>
        </p:spPr>
        <p:txBody>
          <a:bodyPr lIns="0" tIns="0" rIns="0" bIns="0">
            <a:spAutoFit/>
          </a:bodyPr>
          <a:lstStyle/>
          <a:p>
            <a:pPr marL="85725" indent="-85725" algn="just">
              <a:lnSpc>
                <a:spcPct val="150000"/>
              </a:lnSpc>
              <a:buFont typeface="Arial" charset="0"/>
              <a:buChar char="•"/>
            </a:pPr>
            <a:r>
              <a:rPr lang="en-US" altLang="ko-KR"/>
              <a:t>According to the survey conducted on the level of satisfaction with the Wild Flower Hall among visitors to the 2009 Korea Floritopia, respondents on average gave 4.98, with local residents giving 4.98and local tourists giving 4.98.</a:t>
            </a:r>
            <a:r>
              <a:rPr lang="en-US" altLang="ko-KR" sz="800"/>
              <a:t> </a:t>
            </a:r>
          </a:p>
          <a:p>
            <a:pPr marL="85725" indent="-85725" algn="just">
              <a:lnSpc>
                <a:spcPct val="150000"/>
              </a:lnSpc>
              <a:buFont typeface="Arial" charset="0"/>
              <a:buChar char="•"/>
            </a:pPr>
            <a:endParaRPr lang="en-US" altLang="ko-KR" sz="800"/>
          </a:p>
        </p:txBody>
      </p:sp>
      <p:sp>
        <p:nvSpPr>
          <p:cNvPr id="96260" name="Rectangle 19"/>
          <p:cNvSpPr>
            <a:spLocks noChangeArrowheads="1"/>
          </p:cNvSpPr>
          <p:nvPr/>
        </p:nvSpPr>
        <p:spPr bwMode="auto">
          <a:xfrm>
            <a:off x="1130300" y="3076575"/>
            <a:ext cx="4819650" cy="1371600"/>
          </a:xfrm>
          <a:prstGeom prst="rect">
            <a:avLst/>
          </a:prstGeom>
          <a:noFill/>
          <a:ln w="9525">
            <a:noFill/>
            <a:miter lim="800000"/>
            <a:headEnd/>
            <a:tailEnd/>
          </a:ln>
        </p:spPr>
        <p:txBody>
          <a:bodyPr lIns="0" tIns="0" rIns="0" bIns="0">
            <a:spAutoFit/>
          </a:bodyPr>
          <a:lstStyle/>
          <a:p>
            <a:pPr marL="85725" indent="-85725" algn="just">
              <a:lnSpc>
                <a:spcPct val="150000"/>
              </a:lnSpc>
              <a:buFont typeface="Arial" charset="0"/>
              <a:buChar char="•"/>
            </a:pPr>
            <a:r>
              <a:rPr lang="en-US" altLang="ko-KR"/>
              <a:t>The Wild Flower Hall of the 2009 Korea Floritopia was a miniature version of the Baekdu Mountain Chunji and Halla Mountain Baekrokdam. It displayed a variety of authentic wild flowers that can be only found on Baekdu Mountain or Halla Mountain such as the Siberian Chrysanthemum, Hanladolchangpo. The Wild Flower Hall also exhibited 350 pieces of pot flower, miniature garden, that were rigorously selected from throughout the nation, and provided the opportunity for visitors to cherish the wild flowers that grow on our peninsula. </a:t>
            </a:r>
          </a:p>
        </p:txBody>
      </p:sp>
      <p:sp>
        <p:nvSpPr>
          <p:cNvPr id="96261" name="Rectangle 52"/>
          <p:cNvSpPr>
            <a:spLocks noChangeArrowheads="1"/>
          </p:cNvSpPr>
          <p:nvPr/>
        </p:nvSpPr>
        <p:spPr bwMode="auto">
          <a:xfrm>
            <a:off x="1123950" y="4792663"/>
            <a:ext cx="5334000" cy="304800"/>
          </a:xfrm>
          <a:prstGeom prst="rect">
            <a:avLst/>
          </a:prstGeom>
          <a:noFill/>
          <a:ln w="9525">
            <a:noFill/>
            <a:miter lim="800000"/>
            <a:headEnd/>
            <a:tailEnd/>
          </a:ln>
        </p:spPr>
        <p:txBody>
          <a:bodyPr wrap="none" anchor="ctr"/>
          <a:lstStyle/>
          <a:p>
            <a:pPr algn="dist">
              <a:lnSpc>
                <a:spcPct val="140000"/>
              </a:lnSpc>
            </a:pPr>
            <a:r>
              <a:rPr lang="en-US" altLang="ko-KR" sz="1200" b="1"/>
              <a:t>5. Satisfaction Level for the Floral Foods Hall</a:t>
            </a:r>
            <a:endParaRPr lang="ko-KR" altLang="en-US" sz="1200" b="1"/>
          </a:p>
        </p:txBody>
      </p:sp>
      <p:sp>
        <p:nvSpPr>
          <p:cNvPr id="96262" name="Rectangle 19"/>
          <p:cNvSpPr>
            <a:spLocks noChangeArrowheads="1"/>
          </p:cNvSpPr>
          <p:nvPr/>
        </p:nvSpPr>
        <p:spPr bwMode="auto">
          <a:xfrm>
            <a:off x="1123950" y="5346700"/>
            <a:ext cx="4819650" cy="685800"/>
          </a:xfrm>
          <a:prstGeom prst="rect">
            <a:avLst/>
          </a:prstGeom>
          <a:noFill/>
          <a:ln w="9525">
            <a:noFill/>
            <a:miter lim="800000"/>
            <a:headEnd/>
            <a:tailEnd/>
          </a:ln>
        </p:spPr>
        <p:txBody>
          <a:bodyPr lIns="0" tIns="0" rIns="0" bIns="0">
            <a:spAutoFit/>
          </a:bodyPr>
          <a:lstStyle/>
          <a:p>
            <a:pPr marL="85725" indent="-85725" algn="just">
              <a:lnSpc>
                <a:spcPct val="150000"/>
              </a:lnSpc>
              <a:buFont typeface="Arial" charset="0"/>
              <a:buChar char="•"/>
            </a:pPr>
            <a:r>
              <a:rPr lang="en-US" altLang="ko-KR"/>
              <a:t>According to the survey conducted on the level of satisfaction with the Floral Foods Hall among visitors to the 2009 Korea Floritopia, respondents on average gave 4.93, with local residents giving 4.97 and local tourists giving 4.91. </a:t>
            </a:r>
          </a:p>
        </p:txBody>
      </p:sp>
      <p:sp>
        <p:nvSpPr>
          <p:cNvPr id="96263" name="직사각형 16"/>
          <p:cNvSpPr>
            <a:spLocks noChangeArrowheads="1"/>
          </p:cNvSpPr>
          <p:nvPr/>
        </p:nvSpPr>
        <p:spPr bwMode="auto">
          <a:xfrm>
            <a:off x="1108075" y="6251575"/>
            <a:ext cx="4835525" cy="1006475"/>
          </a:xfrm>
          <a:prstGeom prst="rect">
            <a:avLst/>
          </a:prstGeom>
          <a:noFill/>
          <a:ln w="9525">
            <a:noFill/>
            <a:miter lim="800000"/>
            <a:headEnd/>
            <a:tailEnd/>
          </a:ln>
        </p:spPr>
        <p:txBody>
          <a:bodyPr lIns="0" rIns="0">
            <a:spAutoFit/>
          </a:bodyPr>
          <a:lstStyle/>
          <a:p>
            <a:pPr marL="85725" indent="-85725" algn="just">
              <a:lnSpc>
                <a:spcPct val="150000"/>
              </a:lnSpc>
              <a:buFont typeface="Arial" charset="0"/>
              <a:buChar char="•"/>
            </a:pPr>
            <a:r>
              <a:rPr lang="en-US" altLang="ko-KR"/>
              <a:t>The Floral Foods Hall of the 2009 Korea Floritopia displayed 127 different international and local flower-based foods. In the ‘everyday floral foods’ corner, 19 different kind of food that a loving mom might make for her beloved family, including a tofu rape sandwich, multi-floral bibimbab, pansy salad, and rose manchu, were displayed. </a:t>
            </a:r>
          </a:p>
        </p:txBody>
      </p:sp>
      <p:sp>
        <p:nvSpPr>
          <p:cNvPr id="96264" name="Rectangle 19"/>
          <p:cNvSpPr>
            <a:spLocks noChangeArrowheads="1"/>
          </p:cNvSpPr>
          <p:nvPr/>
        </p:nvSpPr>
        <p:spPr bwMode="auto">
          <a:xfrm>
            <a:off x="1130300" y="7362825"/>
            <a:ext cx="4819650" cy="685800"/>
          </a:xfrm>
          <a:prstGeom prst="rect">
            <a:avLst/>
          </a:prstGeom>
          <a:noFill/>
          <a:ln w="9525">
            <a:noFill/>
            <a:miter lim="800000"/>
            <a:headEnd/>
            <a:tailEnd/>
          </a:ln>
        </p:spPr>
        <p:txBody>
          <a:bodyPr lIns="0" tIns="0" rIns="0" bIns="0">
            <a:spAutoFit/>
          </a:bodyPr>
          <a:lstStyle/>
          <a:p>
            <a:pPr marL="85725" indent="-85725" algn="just">
              <a:lnSpc>
                <a:spcPct val="150000"/>
              </a:lnSpc>
              <a:buFont typeface="Arial" charset="0"/>
              <a:buChar char="•"/>
            </a:pPr>
            <a:r>
              <a:rPr lang="en-US" altLang="ko-KR"/>
              <a:t>The ‘five senses satisfaction,’ made so that floral foods can be felt through the 5 senses, and  the ‘imagination table’ corner, made to capture the moment when the flower petal drops from the sky to create harmony with food,  were some of the key attractions for visitors. </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52"/>
          <p:cNvSpPr>
            <a:spLocks noChangeArrowheads="1"/>
          </p:cNvSpPr>
          <p:nvPr/>
        </p:nvSpPr>
        <p:spPr bwMode="auto">
          <a:xfrm>
            <a:off x="1052513" y="1408113"/>
            <a:ext cx="5334000" cy="304800"/>
          </a:xfrm>
          <a:prstGeom prst="rect">
            <a:avLst/>
          </a:prstGeom>
          <a:noFill/>
          <a:ln w="9525">
            <a:noFill/>
            <a:miter lim="800000"/>
            <a:headEnd/>
            <a:tailEnd/>
          </a:ln>
        </p:spPr>
        <p:txBody>
          <a:bodyPr wrap="none" anchor="ctr"/>
          <a:lstStyle/>
          <a:p>
            <a:pPr algn="dist">
              <a:lnSpc>
                <a:spcPct val="140000"/>
              </a:lnSpc>
            </a:pPr>
            <a:r>
              <a:rPr lang="en-US" altLang="ko-KR" sz="1200" b="1"/>
              <a:t>6. Satisfaction Level for the  Nonghyup Hall</a:t>
            </a:r>
            <a:endParaRPr lang="ko-KR" altLang="en-US" sz="1200" b="1"/>
          </a:p>
        </p:txBody>
      </p:sp>
      <p:sp>
        <p:nvSpPr>
          <p:cNvPr id="97282" name="슬라이드 번호 개체 틀 10"/>
          <p:cNvSpPr>
            <a:spLocks noGrp="1"/>
          </p:cNvSpPr>
          <p:nvPr>
            <p:ph type="sldNum" sz="quarter" idx="12"/>
          </p:nvPr>
        </p:nvSpPr>
        <p:spPr>
          <a:noFill/>
        </p:spPr>
        <p:txBody>
          <a:bodyPr/>
          <a:lstStyle/>
          <a:p>
            <a:r>
              <a:rPr lang="en-US" altLang="ko-KR" smtClean="0"/>
              <a:t>59</a:t>
            </a:r>
          </a:p>
        </p:txBody>
      </p:sp>
      <p:sp>
        <p:nvSpPr>
          <p:cNvPr id="97283" name="Rectangle 19"/>
          <p:cNvSpPr>
            <a:spLocks noChangeArrowheads="1"/>
          </p:cNvSpPr>
          <p:nvPr/>
        </p:nvSpPr>
        <p:spPr bwMode="auto">
          <a:xfrm>
            <a:off x="1122363" y="1951038"/>
            <a:ext cx="4819650" cy="914400"/>
          </a:xfrm>
          <a:prstGeom prst="rect">
            <a:avLst/>
          </a:prstGeom>
          <a:noFill/>
          <a:ln w="9525">
            <a:noFill/>
            <a:miter lim="800000"/>
            <a:headEnd/>
            <a:tailEnd/>
          </a:ln>
        </p:spPr>
        <p:txBody>
          <a:bodyPr lIns="0" tIns="0" rIns="0" bIns="0">
            <a:spAutoFit/>
          </a:bodyPr>
          <a:lstStyle/>
          <a:p>
            <a:pPr marL="85725" indent="-85725" algn="just">
              <a:lnSpc>
                <a:spcPct val="150000"/>
              </a:lnSpc>
              <a:buFont typeface="Arial" charset="0"/>
              <a:buChar char="•"/>
            </a:pPr>
            <a:r>
              <a:rPr lang="en-US" altLang="ko-KR"/>
              <a:t>According to the survey conducted on the level of satisfaction with the Nonghyup Hall among visitors to the 2009 Korea Floritopia, respondents on average gave 4.39, with local residents giving 4.45 and local tourists giving 4.38. </a:t>
            </a:r>
          </a:p>
          <a:p>
            <a:pPr marL="85725" indent="-85725" algn="just">
              <a:lnSpc>
                <a:spcPct val="150000"/>
              </a:lnSpc>
              <a:buFont typeface="Arial" charset="0"/>
              <a:buChar char="•"/>
            </a:pPr>
            <a:endParaRPr lang="en-US" altLang="ko-KR"/>
          </a:p>
        </p:txBody>
      </p:sp>
      <p:sp>
        <p:nvSpPr>
          <p:cNvPr id="97284" name="Rectangle 19"/>
          <p:cNvSpPr>
            <a:spLocks noChangeArrowheads="1"/>
          </p:cNvSpPr>
          <p:nvPr/>
        </p:nvSpPr>
        <p:spPr bwMode="auto">
          <a:xfrm>
            <a:off x="1104900" y="2917825"/>
            <a:ext cx="4819650" cy="2971800"/>
          </a:xfrm>
          <a:prstGeom prst="rect">
            <a:avLst/>
          </a:prstGeom>
          <a:noFill/>
          <a:ln w="9525">
            <a:noFill/>
            <a:miter lim="800000"/>
            <a:headEnd/>
            <a:tailEnd/>
          </a:ln>
        </p:spPr>
        <p:txBody>
          <a:bodyPr lIns="0" tIns="0" rIns="0" bIns="0">
            <a:spAutoFit/>
          </a:bodyPr>
          <a:lstStyle/>
          <a:p>
            <a:pPr marL="85725" indent="-85725" algn="just">
              <a:lnSpc>
                <a:spcPct val="150000"/>
              </a:lnSpc>
              <a:buFont typeface="Arial" charset="0"/>
              <a:buChar char="•"/>
            </a:pPr>
            <a:r>
              <a:rPr lang="en-US" altLang="ko-KR"/>
              <a:t>The Nonghyup Hall of the 2009 Korea Floritopia was used to promote the eco-friendly industry, Nonghyup’s co-op management, the agricultural trade industry, farming support projects, and financial projects. In addition, the hall hosted an agricultural product brand day to promote fine agricultural products from each region and prepared a floricultural exhibition floor ranging 130 ㎡ to introduce differentiation, orchids, and Chrysanthemum morifolium Ramatuelle. </a:t>
            </a:r>
          </a:p>
          <a:p>
            <a:pPr marL="85725" indent="-85725" algn="just">
              <a:lnSpc>
                <a:spcPct val="150000"/>
              </a:lnSpc>
              <a:buFont typeface="Arial" charset="0"/>
              <a:buChar char="•"/>
            </a:pPr>
            <a:endParaRPr lang="en-US" altLang="ko-KR"/>
          </a:p>
          <a:p>
            <a:pPr marL="85725" indent="-85725" algn="just">
              <a:lnSpc>
                <a:spcPct val="150000"/>
              </a:lnSpc>
              <a:buFont typeface="Arial" charset="0"/>
              <a:buChar char="•"/>
            </a:pPr>
            <a:r>
              <a:rPr lang="en-US" altLang="ko-KR"/>
              <a:t>In</a:t>
            </a:r>
            <a:r>
              <a:rPr lang="ko-KR" altLang="en-US"/>
              <a:t> </a:t>
            </a:r>
            <a:r>
              <a:rPr lang="en-US" altLang="ko-KR"/>
              <a:t>the case of the Nonghyup Hall, the center was used for landscaping and the sides were used for exhibitions. This allowed for the convenient circulation of visitors as they walked through. In addition, they offered further convenience by providing cellular recharge services as well as handing out health-guide maps (indicating what Korean agricultural products are good for the body) as a means of helping to promote consumption of Korean agricultural products. </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305" name="그룹 28"/>
          <p:cNvGrpSpPr>
            <a:grpSpLocks/>
          </p:cNvGrpSpPr>
          <p:nvPr/>
        </p:nvGrpSpPr>
        <p:grpSpPr bwMode="auto">
          <a:xfrm>
            <a:off x="7938" y="242888"/>
            <a:ext cx="5954712" cy="6654800"/>
            <a:chOff x="0" y="-301780"/>
            <a:chExt cx="5955284" cy="6956580"/>
          </a:xfrm>
        </p:grpSpPr>
        <p:graphicFrame>
          <p:nvGraphicFramePr>
            <p:cNvPr id="33" name="차트 32"/>
            <p:cNvGraphicFramePr/>
            <p:nvPr/>
          </p:nvGraphicFramePr>
          <p:xfrm>
            <a:off x="2056468" y="1763048"/>
            <a:ext cx="3893482" cy="4759990"/>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p:cNvSpPr txBox="1"/>
            <p:nvPr/>
          </p:nvSpPr>
          <p:spPr>
            <a:xfrm>
              <a:off x="5271006" y="6369368"/>
              <a:ext cx="642999" cy="24560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p>
              <a:pPr algn="ctr">
                <a:defRPr/>
              </a:pPr>
              <a:r>
                <a:rPr lang="en-US" altLang="ko-KR" sz="800">
                  <a:solidFill>
                    <a:srgbClr val="000000"/>
                  </a:solidFill>
                </a:rPr>
                <a:t>Unit : %</a:t>
              </a:r>
              <a:endParaRPr lang="ko-KR" altLang="ko-KR" sz="800">
                <a:solidFill>
                  <a:srgbClr val="000000"/>
                </a:solidFill>
              </a:endParaRPr>
            </a:p>
          </p:txBody>
        </p:sp>
        <p:sp>
          <p:nvSpPr>
            <p:cNvPr id="98322" name="TextBox 27"/>
            <p:cNvSpPr txBox="1">
              <a:spLocks noChangeArrowheads="1"/>
            </p:cNvSpPr>
            <p:nvPr/>
          </p:nvSpPr>
          <p:spPr bwMode="auto">
            <a:xfrm>
              <a:off x="1130408" y="6238268"/>
              <a:ext cx="1584478" cy="351812"/>
            </a:xfrm>
            <a:prstGeom prst="rect">
              <a:avLst/>
            </a:prstGeom>
            <a:noFill/>
            <a:ln w="9525">
              <a:noFill/>
              <a:miter lim="800000"/>
              <a:headEnd/>
              <a:tailEnd/>
            </a:ln>
          </p:spPr>
          <p:txBody>
            <a:bodyPr>
              <a:spAutoFit/>
            </a:bodyPr>
            <a:lstStyle/>
            <a:p>
              <a:r>
                <a:rPr lang="en-US" altLang="ko-KR" sz="800"/>
                <a:t>N = 1,467(Multiple Response)</a:t>
              </a:r>
            </a:p>
            <a:p>
              <a:r>
                <a:rPr lang="en-US" altLang="ko-KR" sz="800"/>
                <a:t>Missing = 254</a:t>
              </a:r>
              <a:endParaRPr lang="ko-KR" altLang="en-US" sz="800"/>
            </a:p>
          </p:txBody>
        </p:sp>
        <p:sp>
          <p:nvSpPr>
            <p:cNvPr id="21" name="직사각형 20"/>
            <p:cNvSpPr/>
            <p:nvPr/>
          </p:nvSpPr>
          <p:spPr>
            <a:xfrm>
              <a:off x="1117707" y="1714499"/>
              <a:ext cx="4824875" cy="494030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800">
                <a:solidFill>
                  <a:srgbClr val="FFFFFF"/>
                </a:solidFill>
                <a:latin typeface="Times New Roman" pitchFamily="18" charset="0"/>
                <a:cs typeface="Times New Roman" pitchFamily="18" charset="0"/>
              </a:endParaRPr>
            </a:p>
          </p:txBody>
        </p:sp>
        <p:sp>
          <p:nvSpPr>
            <p:cNvPr id="98324" name="직사각형 21"/>
            <p:cNvSpPr>
              <a:spLocks noChangeArrowheads="1"/>
            </p:cNvSpPr>
            <p:nvPr/>
          </p:nvSpPr>
          <p:spPr bwMode="auto">
            <a:xfrm>
              <a:off x="1214334" y="2086225"/>
              <a:ext cx="1138140" cy="224031"/>
            </a:xfrm>
            <a:prstGeom prst="rect">
              <a:avLst/>
            </a:prstGeom>
            <a:noFill/>
            <a:ln w="9525">
              <a:noFill/>
              <a:miter lim="800000"/>
              <a:headEnd/>
              <a:tailEnd/>
            </a:ln>
          </p:spPr>
          <p:txBody>
            <a:bodyPr wrap="none">
              <a:spAutoFit/>
            </a:bodyPr>
            <a:lstStyle/>
            <a:p>
              <a:pPr algn="dist"/>
              <a:r>
                <a:rPr lang="en-US" altLang="ko-KR" sz="800"/>
                <a:t>Flower Symphony Hall</a:t>
              </a:r>
              <a:endParaRPr lang="ko-KR" altLang="en-US" sz="800"/>
            </a:p>
          </p:txBody>
        </p:sp>
        <p:sp>
          <p:nvSpPr>
            <p:cNvPr id="98325" name="직사각형 22"/>
            <p:cNvSpPr>
              <a:spLocks noChangeArrowheads="1"/>
            </p:cNvSpPr>
            <p:nvPr/>
          </p:nvSpPr>
          <p:spPr bwMode="auto">
            <a:xfrm>
              <a:off x="1214334" y="5624257"/>
              <a:ext cx="788920" cy="224031"/>
            </a:xfrm>
            <a:prstGeom prst="rect">
              <a:avLst/>
            </a:prstGeom>
            <a:noFill/>
            <a:ln w="9525">
              <a:noFill/>
              <a:miter lim="800000"/>
              <a:headEnd/>
              <a:tailEnd/>
            </a:ln>
          </p:spPr>
          <p:txBody>
            <a:bodyPr wrap="none">
              <a:spAutoFit/>
            </a:bodyPr>
            <a:lstStyle/>
            <a:p>
              <a:pPr algn="dist"/>
              <a:r>
                <a:rPr lang="en-US" altLang="ko-KR" sz="800"/>
                <a:t>Other Program</a:t>
              </a:r>
              <a:endParaRPr lang="ko-KR" altLang="en-US" sz="800"/>
            </a:p>
          </p:txBody>
        </p:sp>
        <p:sp>
          <p:nvSpPr>
            <p:cNvPr id="98326" name="직사각형 23"/>
            <p:cNvSpPr>
              <a:spLocks noChangeArrowheads="1"/>
            </p:cNvSpPr>
            <p:nvPr/>
          </p:nvSpPr>
          <p:spPr bwMode="auto">
            <a:xfrm>
              <a:off x="1214334" y="2439697"/>
              <a:ext cx="961943" cy="224031"/>
            </a:xfrm>
            <a:prstGeom prst="rect">
              <a:avLst/>
            </a:prstGeom>
            <a:noFill/>
            <a:ln w="9525">
              <a:noFill/>
              <a:miter lim="800000"/>
              <a:headEnd/>
              <a:tailEnd/>
            </a:ln>
          </p:spPr>
          <p:txBody>
            <a:bodyPr wrap="none">
              <a:spAutoFit/>
            </a:bodyPr>
            <a:lstStyle/>
            <a:p>
              <a:pPr algn="dist"/>
              <a:r>
                <a:rPr lang="en-US" altLang="ko-KR" sz="800"/>
                <a:t>Future Flower Hall</a:t>
              </a:r>
              <a:endParaRPr lang="ko-KR" altLang="en-US" sz="800"/>
            </a:p>
          </p:txBody>
        </p:sp>
        <p:sp>
          <p:nvSpPr>
            <p:cNvPr id="98327" name="직사각형 24"/>
            <p:cNvSpPr>
              <a:spLocks noChangeArrowheads="1"/>
            </p:cNvSpPr>
            <p:nvPr/>
          </p:nvSpPr>
          <p:spPr bwMode="auto">
            <a:xfrm>
              <a:off x="1214334" y="2794827"/>
              <a:ext cx="1106393" cy="224031"/>
            </a:xfrm>
            <a:prstGeom prst="rect">
              <a:avLst/>
            </a:prstGeom>
            <a:noFill/>
            <a:ln w="9525">
              <a:noFill/>
              <a:miter lim="800000"/>
              <a:headEnd/>
              <a:tailEnd/>
            </a:ln>
          </p:spPr>
          <p:txBody>
            <a:bodyPr wrap="none">
              <a:spAutoFit/>
            </a:bodyPr>
            <a:lstStyle/>
            <a:p>
              <a:pPr algn="dist"/>
              <a:r>
                <a:rPr lang="en-US" altLang="ko-KR" sz="800"/>
                <a:t>Floral Experience Hall</a:t>
              </a:r>
              <a:endParaRPr lang="ko-KR" altLang="en-US" sz="800"/>
            </a:p>
          </p:txBody>
        </p:sp>
        <p:sp>
          <p:nvSpPr>
            <p:cNvPr id="98328" name="직사각형 25"/>
            <p:cNvSpPr>
              <a:spLocks noChangeArrowheads="1"/>
            </p:cNvSpPr>
            <p:nvPr/>
          </p:nvSpPr>
          <p:spPr bwMode="auto">
            <a:xfrm>
              <a:off x="1214334" y="3148299"/>
              <a:ext cx="1090519" cy="224031"/>
            </a:xfrm>
            <a:prstGeom prst="rect">
              <a:avLst/>
            </a:prstGeom>
            <a:noFill/>
            <a:ln w="9525">
              <a:noFill/>
              <a:miter lim="800000"/>
              <a:headEnd/>
              <a:tailEnd/>
            </a:ln>
          </p:spPr>
          <p:txBody>
            <a:bodyPr wrap="none">
              <a:spAutoFit/>
            </a:bodyPr>
            <a:lstStyle/>
            <a:p>
              <a:pPr algn="dist"/>
              <a:r>
                <a:rPr lang="en-US" altLang="ko-KR" sz="800"/>
                <a:t>Floral Interaction Hall</a:t>
              </a:r>
              <a:endParaRPr lang="ko-KR" altLang="en-US" sz="800"/>
            </a:p>
          </p:txBody>
        </p:sp>
        <p:sp>
          <p:nvSpPr>
            <p:cNvPr id="98329" name="직사각형 26"/>
            <p:cNvSpPr>
              <a:spLocks noChangeArrowheads="1"/>
            </p:cNvSpPr>
            <p:nvPr/>
          </p:nvSpPr>
          <p:spPr bwMode="auto">
            <a:xfrm>
              <a:off x="1214334" y="3501770"/>
              <a:ext cx="720663" cy="224031"/>
            </a:xfrm>
            <a:prstGeom prst="rect">
              <a:avLst/>
            </a:prstGeom>
            <a:noFill/>
            <a:ln w="9525">
              <a:noFill/>
              <a:miter lim="800000"/>
              <a:headEnd/>
              <a:tailEnd/>
            </a:ln>
          </p:spPr>
          <p:txBody>
            <a:bodyPr wrap="none">
              <a:spAutoFit/>
            </a:bodyPr>
            <a:lstStyle/>
            <a:p>
              <a:pPr algn="dist"/>
              <a:r>
                <a:rPr lang="en-US" altLang="ko-KR" sz="800"/>
                <a:t>Sungnyemun</a:t>
              </a:r>
              <a:endParaRPr lang="ko-KR" altLang="en-US" sz="800"/>
            </a:p>
          </p:txBody>
        </p:sp>
        <p:sp>
          <p:nvSpPr>
            <p:cNvPr id="98330" name="직사각형 27"/>
            <p:cNvSpPr>
              <a:spLocks noChangeArrowheads="1"/>
            </p:cNvSpPr>
            <p:nvPr/>
          </p:nvSpPr>
          <p:spPr bwMode="auto">
            <a:xfrm>
              <a:off x="1214334" y="3855241"/>
              <a:ext cx="861939" cy="224031"/>
            </a:xfrm>
            <a:prstGeom prst="rect">
              <a:avLst/>
            </a:prstGeom>
            <a:noFill/>
            <a:ln w="9525">
              <a:noFill/>
              <a:miter lim="800000"/>
              <a:headEnd/>
              <a:tailEnd/>
            </a:ln>
          </p:spPr>
          <p:txBody>
            <a:bodyPr wrap="none">
              <a:spAutoFit/>
            </a:bodyPr>
            <a:lstStyle/>
            <a:p>
              <a:pPr algn="dist"/>
              <a:r>
                <a:rPr lang="en-US" altLang="ko-KR" sz="800"/>
                <a:t>Floral Food Hall</a:t>
              </a:r>
              <a:endParaRPr lang="ko-KR" altLang="en-US" sz="800"/>
            </a:p>
          </p:txBody>
        </p:sp>
        <p:sp>
          <p:nvSpPr>
            <p:cNvPr id="98331" name="직사각형 28"/>
            <p:cNvSpPr>
              <a:spLocks noChangeArrowheads="1"/>
            </p:cNvSpPr>
            <p:nvPr/>
          </p:nvSpPr>
          <p:spPr bwMode="auto">
            <a:xfrm>
              <a:off x="1214334" y="4208712"/>
              <a:ext cx="752411" cy="224032"/>
            </a:xfrm>
            <a:prstGeom prst="rect">
              <a:avLst/>
            </a:prstGeom>
            <a:noFill/>
            <a:ln w="9525">
              <a:noFill/>
              <a:miter lim="800000"/>
              <a:headEnd/>
              <a:tailEnd/>
            </a:ln>
          </p:spPr>
          <p:txBody>
            <a:bodyPr wrap="none">
              <a:spAutoFit/>
            </a:bodyPr>
            <a:lstStyle/>
            <a:p>
              <a:pPr algn="dist"/>
              <a:r>
                <a:rPr lang="en-US" altLang="ko-KR" sz="800"/>
                <a:t>Tulip Garden </a:t>
              </a:r>
              <a:endParaRPr lang="ko-KR" altLang="en-US" sz="800"/>
            </a:p>
          </p:txBody>
        </p:sp>
        <p:sp>
          <p:nvSpPr>
            <p:cNvPr id="98332" name="직사각형 29"/>
            <p:cNvSpPr>
              <a:spLocks noChangeArrowheads="1"/>
            </p:cNvSpPr>
            <p:nvPr/>
          </p:nvSpPr>
          <p:spPr bwMode="auto">
            <a:xfrm>
              <a:off x="1214334" y="4562184"/>
              <a:ext cx="900036" cy="224031"/>
            </a:xfrm>
            <a:prstGeom prst="rect">
              <a:avLst/>
            </a:prstGeom>
            <a:noFill/>
            <a:ln w="9525">
              <a:noFill/>
              <a:miter lim="800000"/>
              <a:headEnd/>
              <a:tailEnd/>
            </a:ln>
          </p:spPr>
          <p:txBody>
            <a:bodyPr wrap="none">
              <a:spAutoFit/>
            </a:bodyPr>
            <a:lstStyle/>
            <a:p>
              <a:pPr algn="dist"/>
              <a:r>
                <a:rPr lang="en-US" altLang="ko-KR" sz="800"/>
                <a:t>Wild Flower Hall</a:t>
              </a:r>
              <a:endParaRPr lang="ko-KR" altLang="en-US" sz="800"/>
            </a:p>
          </p:txBody>
        </p:sp>
        <p:sp>
          <p:nvSpPr>
            <p:cNvPr id="98333" name="직사각형 31"/>
            <p:cNvSpPr>
              <a:spLocks noChangeArrowheads="1"/>
            </p:cNvSpPr>
            <p:nvPr/>
          </p:nvSpPr>
          <p:spPr bwMode="auto">
            <a:xfrm>
              <a:off x="1214334" y="4917314"/>
              <a:ext cx="1030200" cy="224032"/>
            </a:xfrm>
            <a:prstGeom prst="rect">
              <a:avLst/>
            </a:prstGeom>
            <a:noFill/>
            <a:ln w="9525">
              <a:noFill/>
              <a:miter lim="800000"/>
              <a:headEnd/>
              <a:tailEnd/>
            </a:ln>
          </p:spPr>
          <p:txBody>
            <a:bodyPr wrap="none">
              <a:spAutoFit/>
            </a:bodyPr>
            <a:lstStyle/>
            <a:p>
              <a:pPr algn="dist"/>
              <a:r>
                <a:rPr lang="en-US" altLang="ko-KR" sz="800"/>
                <a:t>Bottle Gourd Tunnel</a:t>
              </a:r>
              <a:endParaRPr lang="ko-KR" altLang="en-US" sz="800"/>
            </a:p>
          </p:txBody>
        </p:sp>
        <p:sp>
          <p:nvSpPr>
            <p:cNvPr id="98334" name="직사각형 32"/>
            <p:cNvSpPr>
              <a:spLocks noChangeArrowheads="1"/>
            </p:cNvSpPr>
            <p:nvPr/>
          </p:nvSpPr>
          <p:spPr bwMode="auto">
            <a:xfrm>
              <a:off x="1214334" y="5270786"/>
              <a:ext cx="763522" cy="224031"/>
            </a:xfrm>
            <a:prstGeom prst="rect">
              <a:avLst/>
            </a:prstGeom>
            <a:noFill/>
            <a:ln w="9525">
              <a:noFill/>
              <a:miter lim="800000"/>
              <a:headEnd/>
              <a:tailEnd/>
            </a:ln>
          </p:spPr>
          <p:txBody>
            <a:bodyPr wrap="none">
              <a:spAutoFit/>
            </a:bodyPr>
            <a:lstStyle/>
            <a:p>
              <a:pPr algn="dist"/>
              <a:r>
                <a:rPr lang="en-US" altLang="ko-KR" sz="800"/>
                <a:t>Ocean Garden</a:t>
              </a:r>
              <a:endParaRPr lang="ko-KR" altLang="en-US" sz="800"/>
            </a:p>
          </p:txBody>
        </p:sp>
      </p:grpSp>
      <p:sp>
        <p:nvSpPr>
          <p:cNvPr id="98306" name="Rectangle 52"/>
          <p:cNvSpPr>
            <a:spLocks noChangeArrowheads="1"/>
          </p:cNvSpPr>
          <p:nvPr/>
        </p:nvSpPr>
        <p:spPr bwMode="auto">
          <a:xfrm>
            <a:off x="1123950" y="1290638"/>
            <a:ext cx="5334000" cy="304800"/>
          </a:xfrm>
          <a:prstGeom prst="rect">
            <a:avLst/>
          </a:prstGeom>
          <a:noFill/>
          <a:ln w="9525">
            <a:noFill/>
            <a:miter lim="800000"/>
            <a:headEnd/>
            <a:tailEnd/>
          </a:ln>
        </p:spPr>
        <p:txBody>
          <a:bodyPr wrap="none" anchor="ctr"/>
          <a:lstStyle/>
          <a:p>
            <a:pPr algn="dist">
              <a:lnSpc>
                <a:spcPct val="140000"/>
              </a:lnSpc>
            </a:pPr>
            <a:r>
              <a:rPr lang="en-US" altLang="ko-KR" sz="1200" b="1"/>
              <a:t>7.  The Most Memorable Exhibition Program</a:t>
            </a:r>
            <a:endParaRPr lang="ko-KR" altLang="en-US" sz="1200" b="1"/>
          </a:p>
        </p:txBody>
      </p:sp>
      <p:sp>
        <p:nvSpPr>
          <p:cNvPr id="98307" name="Rectangle 5"/>
          <p:cNvSpPr>
            <a:spLocks noChangeArrowheads="1"/>
          </p:cNvSpPr>
          <p:nvPr/>
        </p:nvSpPr>
        <p:spPr bwMode="auto">
          <a:xfrm>
            <a:off x="0" y="0"/>
            <a:ext cx="0" cy="173038"/>
          </a:xfrm>
          <a:prstGeom prst="rect">
            <a:avLst/>
          </a:prstGeom>
          <a:noFill/>
          <a:ln w="9525">
            <a:noFill/>
            <a:miter lim="800000"/>
            <a:headEnd/>
            <a:tailEnd/>
          </a:ln>
        </p:spPr>
        <p:txBody>
          <a:bodyPr wrap="none" lIns="0" tIns="0" rIns="0" bIns="0" anchor="ctr">
            <a:spAutoFit/>
          </a:bodyPr>
          <a:lstStyle/>
          <a:p>
            <a:pPr algn="ctr">
              <a:lnSpc>
                <a:spcPct val="140000"/>
              </a:lnSpc>
            </a:pPr>
            <a:endParaRPr lang="ko-KR" altLang="en-US" sz="800"/>
          </a:p>
        </p:txBody>
      </p:sp>
      <p:sp>
        <p:nvSpPr>
          <p:cNvPr id="98308" name="Rectangle 1"/>
          <p:cNvSpPr>
            <a:spLocks noChangeArrowheads="1"/>
          </p:cNvSpPr>
          <p:nvPr/>
        </p:nvSpPr>
        <p:spPr bwMode="auto">
          <a:xfrm>
            <a:off x="0" y="0"/>
            <a:ext cx="0" cy="173038"/>
          </a:xfrm>
          <a:prstGeom prst="rect">
            <a:avLst/>
          </a:prstGeom>
          <a:noFill/>
          <a:ln w="9525">
            <a:noFill/>
            <a:miter lim="800000"/>
            <a:headEnd/>
            <a:tailEnd/>
          </a:ln>
        </p:spPr>
        <p:txBody>
          <a:bodyPr wrap="none" lIns="0" tIns="0" rIns="0" bIns="0" anchor="ctr">
            <a:spAutoFit/>
          </a:bodyPr>
          <a:lstStyle/>
          <a:p>
            <a:pPr algn="ctr">
              <a:lnSpc>
                <a:spcPct val="140000"/>
              </a:lnSpc>
            </a:pPr>
            <a:endParaRPr lang="ko-KR" altLang="en-US" sz="800"/>
          </a:p>
        </p:txBody>
      </p:sp>
      <p:sp>
        <p:nvSpPr>
          <p:cNvPr id="98309" name="Rectangle 1"/>
          <p:cNvSpPr>
            <a:spLocks noChangeArrowheads="1"/>
          </p:cNvSpPr>
          <p:nvPr/>
        </p:nvSpPr>
        <p:spPr bwMode="auto">
          <a:xfrm>
            <a:off x="0" y="0"/>
            <a:ext cx="0" cy="173038"/>
          </a:xfrm>
          <a:prstGeom prst="rect">
            <a:avLst/>
          </a:prstGeom>
          <a:noFill/>
          <a:ln w="9525">
            <a:noFill/>
            <a:miter lim="800000"/>
            <a:headEnd/>
            <a:tailEnd/>
          </a:ln>
        </p:spPr>
        <p:txBody>
          <a:bodyPr wrap="none" lIns="0" tIns="0" rIns="0" bIns="0" anchor="ctr">
            <a:spAutoFit/>
          </a:bodyPr>
          <a:lstStyle/>
          <a:p>
            <a:pPr algn="ctr">
              <a:lnSpc>
                <a:spcPct val="140000"/>
              </a:lnSpc>
            </a:pPr>
            <a:endParaRPr lang="ko-KR" altLang="en-US" sz="800"/>
          </a:p>
        </p:txBody>
      </p:sp>
      <p:sp>
        <p:nvSpPr>
          <p:cNvPr id="98310" name="Rectangle 1"/>
          <p:cNvSpPr>
            <a:spLocks noChangeArrowheads="1"/>
          </p:cNvSpPr>
          <p:nvPr/>
        </p:nvSpPr>
        <p:spPr bwMode="auto">
          <a:xfrm>
            <a:off x="0" y="0"/>
            <a:ext cx="0" cy="173038"/>
          </a:xfrm>
          <a:prstGeom prst="rect">
            <a:avLst/>
          </a:prstGeom>
          <a:noFill/>
          <a:ln w="9525">
            <a:noFill/>
            <a:miter lim="800000"/>
            <a:headEnd/>
            <a:tailEnd/>
          </a:ln>
        </p:spPr>
        <p:txBody>
          <a:bodyPr wrap="none" lIns="0" tIns="0" rIns="0" bIns="0" anchor="ctr">
            <a:spAutoFit/>
          </a:bodyPr>
          <a:lstStyle/>
          <a:p>
            <a:pPr algn="ctr">
              <a:lnSpc>
                <a:spcPct val="140000"/>
              </a:lnSpc>
            </a:pPr>
            <a:endParaRPr lang="ko-KR" altLang="en-US" sz="800"/>
          </a:p>
        </p:txBody>
      </p:sp>
      <p:sp>
        <p:nvSpPr>
          <p:cNvPr id="98311" name="Rectangle 1"/>
          <p:cNvSpPr>
            <a:spLocks noChangeArrowheads="1"/>
          </p:cNvSpPr>
          <p:nvPr/>
        </p:nvSpPr>
        <p:spPr bwMode="auto">
          <a:xfrm>
            <a:off x="0" y="0"/>
            <a:ext cx="0" cy="173038"/>
          </a:xfrm>
          <a:prstGeom prst="rect">
            <a:avLst/>
          </a:prstGeom>
          <a:noFill/>
          <a:ln w="9525">
            <a:noFill/>
            <a:miter lim="800000"/>
            <a:headEnd/>
            <a:tailEnd/>
          </a:ln>
        </p:spPr>
        <p:txBody>
          <a:bodyPr wrap="none" lIns="0" tIns="0" rIns="0" bIns="0" anchor="ctr">
            <a:spAutoFit/>
          </a:bodyPr>
          <a:lstStyle/>
          <a:p>
            <a:pPr algn="ctr">
              <a:lnSpc>
                <a:spcPct val="140000"/>
              </a:lnSpc>
            </a:pPr>
            <a:endParaRPr lang="ko-KR" altLang="en-US" sz="800"/>
          </a:p>
        </p:txBody>
      </p:sp>
      <p:sp>
        <p:nvSpPr>
          <p:cNvPr id="98312" name="Rectangle 1"/>
          <p:cNvSpPr>
            <a:spLocks noChangeArrowheads="1"/>
          </p:cNvSpPr>
          <p:nvPr/>
        </p:nvSpPr>
        <p:spPr bwMode="auto">
          <a:xfrm>
            <a:off x="0" y="0"/>
            <a:ext cx="0" cy="173038"/>
          </a:xfrm>
          <a:prstGeom prst="rect">
            <a:avLst/>
          </a:prstGeom>
          <a:noFill/>
          <a:ln w="9525">
            <a:noFill/>
            <a:miter lim="800000"/>
            <a:headEnd/>
            <a:tailEnd/>
          </a:ln>
        </p:spPr>
        <p:txBody>
          <a:bodyPr wrap="none" lIns="0" tIns="0" rIns="0" bIns="0" anchor="ctr">
            <a:spAutoFit/>
          </a:bodyPr>
          <a:lstStyle/>
          <a:p>
            <a:pPr algn="ctr">
              <a:lnSpc>
                <a:spcPct val="140000"/>
              </a:lnSpc>
            </a:pPr>
            <a:endParaRPr lang="ko-KR" altLang="en-US" sz="800"/>
          </a:p>
        </p:txBody>
      </p:sp>
      <p:sp>
        <p:nvSpPr>
          <p:cNvPr id="98313" name="Rectangle 1"/>
          <p:cNvSpPr>
            <a:spLocks noChangeArrowheads="1"/>
          </p:cNvSpPr>
          <p:nvPr/>
        </p:nvSpPr>
        <p:spPr bwMode="auto">
          <a:xfrm>
            <a:off x="0" y="0"/>
            <a:ext cx="0" cy="173038"/>
          </a:xfrm>
          <a:prstGeom prst="rect">
            <a:avLst/>
          </a:prstGeom>
          <a:noFill/>
          <a:ln w="9525">
            <a:noFill/>
            <a:miter lim="800000"/>
            <a:headEnd/>
            <a:tailEnd/>
          </a:ln>
        </p:spPr>
        <p:txBody>
          <a:bodyPr wrap="none" lIns="0" tIns="0" rIns="0" bIns="0" anchor="ctr">
            <a:spAutoFit/>
          </a:bodyPr>
          <a:lstStyle/>
          <a:p>
            <a:pPr algn="ctr">
              <a:lnSpc>
                <a:spcPct val="140000"/>
              </a:lnSpc>
            </a:pPr>
            <a:endParaRPr lang="ko-KR" altLang="en-US" sz="800"/>
          </a:p>
        </p:txBody>
      </p:sp>
      <p:sp>
        <p:nvSpPr>
          <p:cNvPr id="98314" name="Rectangle 1"/>
          <p:cNvSpPr>
            <a:spLocks noChangeArrowheads="1"/>
          </p:cNvSpPr>
          <p:nvPr/>
        </p:nvSpPr>
        <p:spPr bwMode="auto">
          <a:xfrm>
            <a:off x="0" y="0"/>
            <a:ext cx="0" cy="173038"/>
          </a:xfrm>
          <a:prstGeom prst="rect">
            <a:avLst/>
          </a:prstGeom>
          <a:noFill/>
          <a:ln w="9525">
            <a:noFill/>
            <a:miter lim="800000"/>
            <a:headEnd/>
            <a:tailEnd/>
          </a:ln>
        </p:spPr>
        <p:txBody>
          <a:bodyPr wrap="none" lIns="0" tIns="0" rIns="0" bIns="0" anchor="ctr">
            <a:spAutoFit/>
          </a:bodyPr>
          <a:lstStyle/>
          <a:p>
            <a:pPr algn="ctr">
              <a:lnSpc>
                <a:spcPct val="140000"/>
              </a:lnSpc>
            </a:pPr>
            <a:endParaRPr lang="ko-KR" altLang="en-US" sz="800"/>
          </a:p>
        </p:txBody>
      </p:sp>
      <p:sp>
        <p:nvSpPr>
          <p:cNvPr id="98315" name="Rectangle 1"/>
          <p:cNvSpPr>
            <a:spLocks noChangeArrowheads="1"/>
          </p:cNvSpPr>
          <p:nvPr/>
        </p:nvSpPr>
        <p:spPr bwMode="auto">
          <a:xfrm>
            <a:off x="0" y="0"/>
            <a:ext cx="0" cy="173038"/>
          </a:xfrm>
          <a:prstGeom prst="rect">
            <a:avLst/>
          </a:prstGeom>
          <a:noFill/>
          <a:ln w="9525">
            <a:noFill/>
            <a:miter lim="800000"/>
            <a:headEnd/>
            <a:tailEnd/>
          </a:ln>
        </p:spPr>
        <p:txBody>
          <a:bodyPr wrap="none" lIns="0" tIns="0" rIns="0" bIns="0" anchor="ctr">
            <a:spAutoFit/>
          </a:bodyPr>
          <a:lstStyle/>
          <a:p>
            <a:pPr algn="ctr">
              <a:lnSpc>
                <a:spcPct val="140000"/>
              </a:lnSpc>
            </a:pPr>
            <a:endParaRPr lang="ko-KR" altLang="en-US" sz="800"/>
          </a:p>
        </p:txBody>
      </p:sp>
      <p:sp>
        <p:nvSpPr>
          <p:cNvPr id="98316" name="Rectangle 19"/>
          <p:cNvSpPr>
            <a:spLocks noChangeArrowheads="1"/>
          </p:cNvSpPr>
          <p:nvPr/>
        </p:nvSpPr>
        <p:spPr bwMode="auto">
          <a:xfrm>
            <a:off x="1130300" y="7385050"/>
            <a:ext cx="4819650" cy="1600200"/>
          </a:xfrm>
          <a:prstGeom prst="rect">
            <a:avLst/>
          </a:prstGeom>
          <a:noFill/>
          <a:ln w="9525">
            <a:noFill/>
            <a:miter lim="800000"/>
            <a:headEnd/>
            <a:tailEnd/>
          </a:ln>
        </p:spPr>
        <p:txBody>
          <a:bodyPr lIns="0" tIns="0" rIns="0" bIns="0">
            <a:spAutoFit/>
          </a:bodyPr>
          <a:lstStyle/>
          <a:p>
            <a:pPr marL="85725" indent="-85725" algn="just">
              <a:lnSpc>
                <a:spcPct val="150000"/>
              </a:lnSpc>
              <a:buFont typeface="Arial" charset="0"/>
              <a:buChar char="•"/>
            </a:pPr>
            <a:r>
              <a:rPr lang="en-US" altLang="ko-KR"/>
              <a:t>The results of the survey on the most memorable exhibition hall at the 2009 Korea Floritopia showed that 20.1% of all respondents chose the Flower Symphony as their number one favorite, followed by the Future Flower Hall (10.5), Floral Experience Hall (10.5%), Floral Interaction Hall (9.2%), Sungnyemun (7.4%), Floral Foods Hall (7.0%), Tulip Garden (6.6%) and the Wild Flower Hall (6.2). This was followed by the Bottle Gourd Tunnel (2.9%) and Ocean Garden (2.9%), respectively, while other programs constituted 16.2% of responses.</a:t>
            </a:r>
            <a:r>
              <a:rPr lang="en-US" altLang="ko-KR" sz="800"/>
              <a:t> </a:t>
            </a:r>
          </a:p>
        </p:txBody>
      </p:sp>
      <p:sp>
        <p:nvSpPr>
          <p:cNvPr id="98317" name="직사각형 18"/>
          <p:cNvSpPr>
            <a:spLocks noChangeArrowheads="1"/>
          </p:cNvSpPr>
          <p:nvPr/>
        </p:nvSpPr>
        <p:spPr bwMode="auto">
          <a:xfrm>
            <a:off x="1000125" y="7096125"/>
            <a:ext cx="2212975" cy="304800"/>
          </a:xfrm>
          <a:prstGeom prst="rect">
            <a:avLst/>
          </a:prstGeom>
          <a:noFill/>
          <a:ln w="9525">
            <a:noFill/>
            <a:miter lim="800000"/>
            <a:headEnd/>
            <a:tailEnd/>
          </a:ln>
        </p:spPr>
        <p:txBody>
          <a:bodyPr wrap="none">
            <a:spAutoFit/>
          </a:bodyPr>
          <a:lstStyle/>
          <a:p>
            <a:pPr algn="ctr">
              <a:lnSpc>
                <a:spcPct val="140000"/>
              </a:lnSpc>
            </a:pPr>
            <a:r>
              <a:rPr lang="ko-KR" altLang="en-US" b="1"/>
              <a:t>▣ </a:t>
            </a:r>
            <a:r>
              <a:rPr lang="en-US" altLang="ko-KR" b="1"/>
              <a:t>Results of the Survey and Analysis</a:t>
            </a:r>
            <a:endParaRPr lang="ko-KR" altLang="en-US" b="1"/>
          </a:p>
        </p:txBody>
      </p:sp>
      <p:sp>
        <p:nvSpPr>
          <p:cNvPr id="98318" name="직사각형 29"/>
          <p:cNvSpPr>
            <a:spLocks noChangeArrowheads="1"/>
          </p:cNvSpPr>
          <p:nvPr/>
        </p:nvSpPr>
        <p:spPr bwMode="auto">
          <a:xfrm>
            <a:off x="1117600" y="1768475"/>
            <a:ext cx="3201988" cy="304800"/>
          </a:xfrm>
          <a:prstGeom prst="rect">
            <a:avLst/>
          </a:prstGeom>
          <a:noFill/>
          <a:ln w="9525">
            <a:noFill/>
            <a:miter lim="800000"/>
            <a:headEnd/>
            <a:tailEnd/>
          </a:ln>
        </p:spPr>
        <p:txBody>
          <a:bodyPr wrap="none">
            <a:spAutoFit/>
          </a:bodyPr>
          <a:lstStyle/>
          <a:p>
            <a:pPr>
              <a:lnSpc>
                <a:spcPct val="140000"/>
              </a:lnSpc>
            </a:pPr>
            <a:r>
              <a:rPr lang="en-US" altLang="ko-KR"/>
              <a:t>[Diagram</a:t>
            </a:r>
            <a:r>
              <a:rPr lang="ko-KR" altLang="en-US"/>
              <a:t> </a:t>
            </a:r>
            <a:r>
              <a:rPr lang="en-US" altLang="ko-KR"/>
              <a:t>4-1-1]</a:t>
            </a:r>
            <a:r>
              <a:rPr lang="ko-KR" altLang="en-US"/>
              <a:t> </a:t>
            </a:r>
            <a:r>
              <a:rPr lang="en-US" altLang="ko-KR"/>
              <a:t>The Most Memorable Exhibition Program</a:t>
            </a:r>
            <a:endParaRPr lang="ko-KR" altLang="en-US"/>
          </a:p>
        </p:txBody>
      </p:sp>
      <p:sp>
        <p:nvSpPr>
          <p:cNvPr id="98319" name="슬라이드 번호 개체 틀 30"/>
          <p:cNvSpPr>
            <a:spLocks noGrp="1"/>
          </p:cNvSpPr>
          <p:nvPr>
            <p:ph type="sldNum" sz="quarter" idx="12"/>
          </p:nvPr>
        </p:nvSpPr>
        <p:spPr>
          <a:noFill/>
        </p:spPr>
        <p:txBody>
          <a:bodyPr/>
          <a:lstStyle/>
          <a:p>
            <a:r>
              <a:rPr lang="en-US" altLang="ko-KR" smtClean="0"/>
              <a:t>60</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차트 18"/>
          <p:cNvGraphicFramePr/>
          <p:nvPr/>
        </p:nvGraphicFramePr>
        <p:xfrm>
          <a:off x="1090613" y="2195938"/>
          <a:ext cx="4824412" cy="4614154"/>
        </p:xfrm>
        <a:graphic>
          <a:graphicData uri="http://schemas.openxmlformats.org/drawingml/2006/chart">
            <c:chart xmlns:c="http://schemas.openxmlformats.org/drawingml/2006/chart" xmlns:r="http://schemas.openxmlformats.org/officeDocument/2006/relationships" r:id="rId2"/>
          </a:graphicData>
        </a:graphic>
      </p:graphicFrame>
      <p:sp>
        <p:nvSpPr>
          <p:cNvPr id="99330" name="Rectangle 52"/>
          <p:cNvSpPr>
            <a:spLocks noChangeArrowheads="1"/>
          </p:cNvSpPr>
          <p:nvPr/>
        </p:nvSpPr>
        <p:spPr bwMode="auto">
          <a:xfrm>
            <a:off x="1123950" y="1290638"/>
            <a:ext cx="5334000" cy="304800"/>
          </a:xfrm>
          <a:prstGeom prst="rect">
            <a:avLst/>
          </a:prstGeom>
          <a:noFill/>
          <a:ln w="9525">
            <a:noFill/>
            <a:miter lim="800000"/>
            <a:headEnd/>
            <a:tailEnd/>
          </a:ln>
        </p:spPr>
        <p:txBody>
          <a:bodyPr wrap="none" anchor="ctr"/>
          <a:lstStyle/>
          <a:p>
            <a:pPr algn="dist">
              <a:lnSpc>
                <a:spcPct val="140000"/>
              </a:lnSpc>
            </a:pPr>
            <a:r>
              <a:rPr lang="en-US" altLang="ko-KR" sz="1200" b="1"/>
              <a:t>8. The Most Entertaining Exhibition Program</a:t>
            </a:r>
            <a:endParaRPr lang="ko-KR" altLang="en-US" sz="1200" b="1"/>
          </a:p>
        </p:txBody>
      </p:sp>
      <p:sp>
        <p:nvSpPr>
          <p:cNvPr id="99331" name="Rectangle 5"/>
          <p:cNvSpPr>
            <a:spLocks noChangeArrowheads="1"/>
          </p:cNvSpPr>
          <p:nvPr/>
        </p:nvSpPr>
        <p:spPr bwMode="auto">
          <a:xfrm>
            <a:off x="0" y="0"/>
            <a:ext cx="0" cy="173038"/>
          </a:xfrm>
          <a:prstGeom prst="rect">
            <a:avLst/>
          </a:prstGeom>
          <a:noFill/>
          <a:ln w="9525">
            <a:noFill/>
            <a:miter lim="800000"/>
            <a:headEnd/>
            <a:tailEnd/>
          </a:ln>
        </p:spPr>
        <p:txBody>
          <a:bodyPr wrap="none" lIns="0" tIns="0" rIns="0" bIns="0" anchor="ctr">
            <a:spAutoFit/>
          </a:bodyPr>
          <a:lstStyle/>
          <a:p>
            <a:pPr algn="ctr">
              <a:lnSpc>
                <a:spcPct val="140000"/>
              </a:lnSpc>
            </a:pPr>
            <a:endParaRPr lang="ko-KR" altLang="en-US" sz="800"/>
          </a:p>
        </p:txBody>
      </p:sp>
      <p:sp>
        <p:nvSpPr>
          <p:cNvPr id="99332" name="Rectangle 1"/>
          <p:cNvSpPr>
            <a:spLocks noChangeArrowheads="1"/>
          </p:cNvSpPr>
          <p:nvPr/>
        </p:nvSpPr>
        <p:spPr bwMode="auto">
          <a:xfrm>
            <a:off x="0" y="0"/>
            <a:ext cx="0" cy="173038"/>
          </a:xfrm>
          <a:prstGeom prst="rect">
            <a:avLst/>
          </a:prstGeom>
          <a:noFill/>
          <a:ln w="9525">
            <a:noFill/>
            <a:miter lim="800000"/>
            <a:headEnd/>
            <a:tailEnd/>
          </a:ln>
        </p:spPr>
        <p:txBody>
          <a:bodyPr wrap="none" lIns="0" tIns="0" rIns="0" bIns="0" anchor="ctr">
            <a:spAutoFit/>
          </a:bodyPr>
          <a:lstStyle/>
          <a:p>
            <a:pPr algn="ctr">
              <a:lnSpc>
                <a:spcPct val="140000"/>
              </a:lnSpc>
            </a:pPr>
            <a:endParaRPr lang="ko-KR" altLang="en-US" sz="800"/>
          </a:p>
        </p:txBody>
      </p:sp>
      <p:sp>
        <p:nvSpPr>
          <p:cNvPr id="99333" name="Rectangle 1"/>
          <p:cNvSpPr>
            <a:spLocks noChangeArrowheads="1"/>
          </p:cNvSpPr>
          <p:nvPr/>
        </p:nvSpPr>
        <p:spPr bwMode="auto">
          <a:xfrm>
            <a:off x="0" y="0"/>
            <a:ext cx="0" cy="173038"/>
          </a:xfrm>
          <a:prstGeom prst="rect">
            <a:avLst/>
          </a:prstGeom>
          <a:noFill/>
          <a:ln w="9525">
            <a:noFill/>
            <a:miter lim="800000"/>
            <a:headEnd/>
            <a:tailEnd/>
          </a:ln>
        </p:spPr>
        <p:txBody>
          <a:bodyPr wrap="none" lIns="0" tIns="0" rIns="0" bIns="0" anchor="ctr">
            <a:spAutoFit/>
          </a:bodyPr>
          <a:lstStyle/>
          <a:p>
            <a:pPr algn="ctr">
              <a:lnSpc>
                <a:spcPct val="140000"/>
              </a:lnSpc>
            </a:pPr>
            <a:endParaRPr lang="ko-KR" altLang="en-US" sz="800"/>
          </a:p>
        </p:txBody>
      </p:sp>
      <p:sp>
        <p:nvSpPr>
          <p:cNvPr id="16" name="TextBox 15"/>
          <p:cNvSpPr txBox="1"/>
          <p:nvPr/>
        </p:nvSpPr>
        <p:spPr>
          <a:xfrm>
            <a:off x="5272088" y="6437313"/>
            <a:ext cx="642937" cy="2444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800" dirty="0" smtClean="0"/>
              <a:t>Unit:%</a:t>
            </a:r>
            <a:endParaRPr lang="ko-KR" sz="800" dirty="0"/>
          </a:p>
        </p:txBody>
      </p:sp>
      <p:sp>
        <p:nvSpPr>
          <p:cNvPr id="99335" name="Rectangle 1"/>
          <p:cNvSpPr>
            <a:spLocks noChangeArrowheads="1"/>
          </p:cNvSpPr>
          <p:nvPr/>
        </p:nvSpPr>
        <p:spPr bwMode="auto">
          <a:xfrm>
            <a:off x="0" y="0"/>
            <a:ext cx="0" cy="173038"/>
          </a:xfrm>
          <a:prstGeom prst="rect">
            <a:avLst/>
          </a:prstGeom>
          <a:noFill/>
          <a:ln w="9525">
            <a:noFill/>
            <a:miter lim="800000"/>
            <a:headEnd/>
            <a:tailEnd/>
          </a:ln>
        </p:spPr>
        <p:txBody>
          <a:bodyPr wrap="none" lIns="0" tIns="0" rIns="0" bIns="0" anchor="ctr">
            <a:spAutoFit/>
          </a:bodyPr>
          <a:lstStyle/>
          <a:p>
            <a:pPr algn="ctr">
              <a:lnSpc>
                <a:spcPct val="140000"/>
              </a:lnSpc>
            </a:pPr>
            <a:endParaRPr lang="ko-KR" altLang="en-US" sz="800"/>
          </a:p>
        </p:txBody>
      </p:sp>
      <p:sp>
        <p:nvSpPr>
          <p:cNvPr id="99336" name="Rectangle 1"/>
          <p:cNvSpPr>
            <a:spLocks noChangeArrowheads="1"/>
          </p:cNvSpPr>
          <p:nvPr/>
        </p:nvSpPr>
        <p:spPr bwMode="auto">
          <a:xfrm>
            <a:off x="0" y="0"/>
            <a:ext cx="0" cy="173038"/>
          </a:xfrm>
          <a:prstGeom prst="rect">
            <a:avLst/>
          </a:prstGeom>
          <a:noFill/>
          <a:ln w="9525">
            <a:noFill/>
            <a:miter lim="800000"/>
            <a:headEnd/>
            <a:tailEnd/>
          </a:ln>
        </p:spPr>
        <p:txBody>
          <a:bodyPr wrap="none" lIns="0" tIns="0" rIns="0" bIns="0" anchor="ctr">
            <a:spAutoFit/>
          </a:bodyPr>
          <a:lstStyle/>
          <a:p>
            <a:pPr algn="ctr">
              <a:lnSpc>
                <a:spcPct val="140000"/>
              </a:lnSpc>
            </a:pPr>
            <a:endParaRPr lang="ko-KR" altLang="en-US" sz="800"/>
          </a:p>
        </p:txBody>
      </p:sp>
      <p:sp>
        <p:nvSpPr>
          <p:cNvPr id="99337" name="Rectangle 1"/>
          <p:cNvSpPr>
            <a:spLocks noChangeArrowheads="1"/>
          </p:cNvSpPr>
          <p:nvPr/>
        </p:nvSpPr>
        <p:spPr bwMode="auto">
          <a:xfrm>
            <a:off x="0" y="0"/>
            <a:ext cx="0" cy="173038"/>
          </a:xfrm>
          <a:prstGeom prst="rect">
            <a:avLst/>
          </a:prstGeom>
          <a:noFill/>
          <a:ln w="9525">
            <a:noFill/>
            <a:miter lim="800000"/>
            <a:headEnd/>
            <a:tailEnd/>
          </a:ln>
        </p:spPr>
        <p:txBody>
          <a:bodyPr wrap="none" lIns="0" tIns="0" rIns="0" bIns="0" anchor="ctr">
            <a:spAutoFit/>
          </a:bodyPr>
          <a:lstStyle/>
          <a:p>
            <a:pPr algn="ctr">
              <a:lnSpc>
                <a:spcPct val="140000"/>
              </a:lnSpc>
            </a:pPr>
            <a:endParaRPr lang="ko-KR" altLang="en-US" sz="800"/>
          </a:p>
        </p:txBody>
      </p:sp>
      <p:sp>
        <p:nvSpPr>
          <p:cNvPr id="99338" name="Rectangle 1"/>
          <p:cNvSpPr>
            <a:spLocks noChangeArrowheads="1"/>
          </p:cNvSpPr>
          <p:nvPr/>
        </p:nvSpPr>
        <p:spPr bwMode="auto">
          <a:xfrm>
            <a:off x="0" y="0"/>
            <a:ext cx="0" cy="173038"/>
          </a:xfrm>
          <a:prstGeom prst="rect">
            <a:avLst/>
          </a:prstGeom>
          <a:noFill/>
          <a:ln w="9525">
            <a:noFill/>
            <a:miter lim="800000"/>
            <a:headEnd/>
            <a:tailEnd/>
          </a:ln>
        </p:spPr>
        <p:txBody>
          <a:bodyPr wrap="none" lIns="0" tIns="0" rIns="0" bIns="0" anchor="ctr">
            <a:spAutoFit/>
          </a:bodyPr>
          <a:lstStyle/>
          <a:p>
            <a:pPr algn="ctr">
              <a:lnSpc>
                <a:spcPct val="140000"/>
              </a:lnSpc>
            </a:pPr>
            <a:endParaRPr lang="ko-KR" altLang="en-US" sz="800"/>
          </a:p>
        </p:txBody>
      </p:sp>
      <p:sp>
        <p:nvSpPr>
          <p:cNvPr id="99339" name="Rectangle 1"/>
          <p:cNvSpPr>
            <a:spLocks noChangeArrowheads="1"/>
          </p:cNvSpPr>
          <p:nvPr/>
        </p:nvSpPr>
        <p:spPr bwMode="auto">
          <a:xfrm>
            <a:off x="0" y="0"/>
            <a:ext cx="0" cy="173038"/>
          </a:xfrm>
          <a:prstGeom prst="rect">
            <a:avLst/>
          </a:prstGeom>
          <a:noFill/>
          <a:ln w="9525">
            <a:noFill/>
            <a:miter lim="800000"/>
            <a:headEnd/>
            <a:tailEnd/>
          </a:ln>
        </p:spPr>
        <p:txBody>
          <a:bodyPr wrap="none" lIns="0" tIns="0" rIns="0" bIns="0" anchor="ctr">
            <a:spAutoFit/>
          </a:bodyPr>
          <a:lstStyle/>
          <a:p>
            <a:pPr algn="ctr">
              <a:lnSpc>
                <a:spcPct val="140000"/>
              </a:lnSpc>
            </a:pPr>
            <a:endParaRPr lang="ko-KR" altLang="en-US" sz="800"/>
          </a:p>
        </p:txBody>
      </p:sp>
      <p:sp>
        <p:nvSpPr>
          <p:cNvPr id="99340" name="Rectangle 1"/>
          <p:cNvSpPr>
            <a:spLocks noChangeArrowheads="1"/>
          </p:cNvSpPr>
          <p:nvPr/>
        </p:nvSpPr>
        <p:spPr bwMode="auto">
          <a:xfrm>
            <a:off x="0" y="0"/>
            <a:ext cx="0" cy="173038"/>
          </a:xfrm>
          <a:prstGeom prst="rect">
            <a:avLst/>
          </a:prstGeom>
          <a:noFill/>
          <a:ln w="9525">
            <a:noFill/>
            <a:miter lim="800000"/>
            <a:headEnd/>
            <a:tailEnd/>
          </a:ln>
        </p:spPr>
        <p:txBody>
          <a:bodyPr wrap="none" lIns="0" tIns="0" rIns="0" bIns="0" anchor="ctr">
            <a:spAutoFit/>
          </a:bodyPr>
          <a:lstStyle/>
          <a:p>
            <a:pPr algn="ctr">
              <a:lnSpc>
                <a:spcPct val="140000"/>
              </a:lnSpc>
            </a:pPr>
            <a:endParaRPr lang="ko-KR" altLang="en-US" sz="800"/>
          </a:p>
        </p:txBody>
      </p:sp>
      <p:sp>
        <p:nvSpPr>
          <p:cNvPr id="99341" name="Rectangle 19"/>
          <p:cNvSpPr>
            <a:spLocks noChangeArrowheads="1"/>
          </p:cNvSpPr>
          <p:nvPr/>
        </p:nvSpPr>
        <p:spPr bwMode="auto">
          <a:xfrm>
            <a:off x="1130300" y="7456488"/>
            <a:ext cx="4819650" cy="1600200"/>
          </a:xfrm>
          <a:prstGeom prst="rect">
            <a:avLst/>
          </a:prstGeom>
          <a:noFill/>
          <a:ln w="9525">
            <a:noFill/>
            <a:miter lim="800000"/>
            <a:headEnd/>
            <a:tailEnd/>
          </a:ln>
        </p:spPr>
        <p:txBody>
          <a:bodyPr lIns="0" tIns="0" rIns="0" bIns="0">
            <a:spAutoFit/>
          </a:bodyPr>
          <a:lstStyle/>
          <a:p>
            <a:pPr marL="85725" indent="-85725" algn="just">
              <a:lnSpc>
                <a:spcPct val="150000"/>
              </a:lnSpc>
              <a:buFont typeface="Arial" charset="0"/>
              <a:buChar char="•"/>
            </a:pPr>
            <a:r>
              <a:rPr lang="en-US" altLang="ko-KR"/>
              <a:t>The results of the survey on “which program was most entertaining,” showed that the Flower Symphony Hall (14.2%) was viewed as the most entertaining program at the exhibition, followed by Sungnyemun (8.8%), the Tulip Garden (8.3%), the Future Flower Hall (7.4%), the Floral Foods Hall (6.3%), the Floral Experience Hall (6.2%), the Floral Interaction Hall (6.1%), the Wild Flower Hall (4.9%), the Bottle Gourd Tunnel (4.3%) and the Rose Garden (3.1%). 30.4% of respondents chose other programs as their choice as the most entertaining program at the exhibition. </a:t>
            </a:r>
          </a:p>
        </p:txBody>
      </p:sp>
      <p:sp>
        <p:nvSpPr>
          <p:cNvPr id="99342" name="직사각형 18"/>
          <p:cNvSpPr>
            <a:spLocks noChangeArrowheads="1"/>
          </p:cNvSpPr>
          <p:nvPr/>
        </p:nvSpPr>
        <p:spPr bwMode="auto">
          <a:xfrm>
            <a:off x="1052513" y="7024688"/>
            <a:ext cx="2262187" cy="304800"/>
          </a:xfrm>
          <a:prstGeom prst="rect">
            <a:avLst/>
          </a:prstGeom>
          <a:noFill/>
          <a:ln w="9525">
            <a:noFill/>
            <a:miter lim="800000"/>
            <a:headEnd/>
            <a:tailEnd/>
          </a:ln>
        </p:spPr>
        <p:txBody>
          <a:bodyPr>
            <a:spAutoFit/>
          </a:bodyPr>
          <a:lstStyle/>
          <a:p>
            <a:pPr algn="ctr">
              <a:lnSpc>
                <a:spcPct val="140000"/>
              </a:lnSpc>
            </a:pPr>
            <a:r>
              <a:rPr lang="ko-KR" altLang="en-US" b="1"/>
              <a:t>▣  </a:t>
            </a:r>
            <a:r>
              <a:rPr lang="en-US" altLang="ko-KR" b="1"/>
              <a:t>Results of the Survey and Analysis</a:t>
            </a:r>
            <a:endParaRPr lang="ko-KR" altLang="en-US" b="1"/>
          </a:p>
        </p:txBody>
      </p:sp>
      <p:sp>
        <p:nvSpPr>
          <p:cNvPr id="99343" name="TextBox 27"/>
          <p:cNvSpPr txBox="1">
            <a:spLocks noChangeArrowheads="1"/>
          </p:cNvSpPr>
          <p:nvPr/>
        </p:nvSpPr>
        <p:spPr bwMode="auto">
          <a:xfrm>
            <a:off x="1196975" y="6415088"/>
            <a:ext cx="1727200" cy="338137"/>
          </a:xfrm>
          <a:prstGeom prst="rect">
            <a:avLst/>
          </a:prstGeom>
          <a:noFill/>
          <a:ln w="9525">
            <a:noFill/>
            <a:miter lim="800000"/>
            <a:headEnd/>
            <a:tailEnd/>
          </a:ln>
        </p:spPr>
        <p:txBody>
          <a:bodyPr>
            <a:spAutoFit/>
          </a:bodyPr>
          <a:lstStyle/>
          <a:p>
            <a:r>
              <a:rPr lang="en-US" altLang="ko-KR" sz="800"/>
              <a:t>N = 1,388(Multiple Response)</a:t>
            </a:r>
          </a:p>
          <a:p>
            <a:r>
              <a:rPr lang="en-US" altLang="ko-KR" sz="800"/>
              <a:t>Missing = 288</a:t>
            </a:r>
            <a:endParaRPr lang="ko-KR" altLang="en-US" sz="800"/>
          </a:p>
        </p:txBody>
      </p:sp>
      <p:sp>
        <p:nvSpPr>
          <p:cNvPr id="99344" name="직사각형 16"/>
          <p:cNvSpPr>
            <a:spLocks noChangeArrowheads="1"/>
          </p:cNvSpPr>
          <p:nvPr/>
        </p:nvSpPr>
        <p:spPr bwMode="auto">
          <a:xfrm>
            <a:off x="1212850" y="2541588"/>
            <a:ext cx="1138238" cy="263525"/>
          </a:xfrm>
          <a:prstGeom prst="rect">
            <a:avLst/>
          </a:prstGeom>
          <a:noFill/>
          <a:ln w="9525">
            <a:noFill/>
            <a:miter lim="800000"/>
            <a:headEnd/>
            <a:tailEnd/>
          </a:ln>
        </p:spPr>
        <p:txBody>
          <a:bodyPr wrap="none">
            <a:spAutoFit/>
          </a:bodyPr>
          <a:lstStyle/>
          <a:p>
            <a:pPr algn="dist">
              <a:lnSpc>
                <a:spcPct val="140000"/>
              </a:lnSpc>
            </a:pPr>
            <a:r>
              <a:rPr lang="en-US" altLang="ko-KR" sz="800"/>
              <a:t>Flower Symphony Hall</a:t>
            </a:r>
            <a:endParaRPr lang="ko-KR" altLang="en-US" sz="800"/>
          </a:p>
        </p:txBody>
      </p:sp>
      <p:sp>
        <p:nvSpPr>
          <p:cNvPr id="99345" name="직사각형 17"/>
          <p:cNvSpPr>
            <a:spLocks noChangeArrowheads="1"/>
          </p:cNvSpPr>
          <p:nvPr/>
        </p:nvSpPr>
        <p:spPr bwMode="auto">
          <a:xfrm>
            <a:off x="1212850" y="2863850"/>
            <a:ext cx="720725" cy="263525"/>
          </a:xfrm>
          <a:prstGeom prst="rect">
            <a:avLst/>
          </a:prstGeom>
          <a:noFill/>
          <a:ln w="9525">
            <a:noFill/>
            <a:miter lim="800000"/>
            <a:headEnd/>
            <a:tailEnd/>
          </a:ln>
        </p:spPr>
        <p:txBody>
          <a:bodyPr wrap="none">
            <a:spAutoFit/>
          </a:bodyPr>
          <a:lstStyle/>
          <a:p>
            <a:pPr algn="dist">
              <a:lnSpc>
                <a:spcPct val="140000"/>
              </a:lnSpc>
            </a:pPr>
            <a:r>
              <a:rPr lang="en-US" altLang="ko-KR" sz="800"/>
              <a:t>Sungnyemun</a:t>
            </a:r>
            <a:endParaRPr lang="ko-KR" altLang="en-US" sz="800"/>
          </a:p>
        </p:txBody>
      </p:sp>
      <p:sp>
        <p:nvSpPr>
          <p:cNvPr id="99346" name="직사각형 19"/>
          <p:cNvSpPr>
            <a:spLocks noChangeArrowheads="1"/>
          </p:cNvSpPr>
          <p:nvPr/>
        </p:nvSpPr>
        <p:spPr bwMode="auto">
          <a:xfrm>
            <a:off x="1212850" y="3186113"/>
            <a:ext cx="727075" cy="263525"/>
          </a:xfrm>
          <a:prstGeom prst="rect">
            <a:avLst/>
          </a:prstGeom>
          <a:noFill/>
          <a:ln w="9525">
            <a:noFill/>
            <a:miter lim="800000"/>
            <a:headEnd/>
            <a:tailEnd/>
          </a:ln>
        </p:spPr>
        <p:txBody>
          <a:bodyPr wrap="none">
            <a:spAutoFit/>
          </a:bodyPr>
          <a:lstStyle/>
          <a:p>
            <a:pPr algn="dist">
              <a:lnSpc>
                <a:spcPct val="140000"/>
              </a:lnSpc>
            </a:pPr>
            <a:r>
              <a:rPr lang="en-US" altLang="ko-KR" sz="800"/>
              <a:t>Tulip Garden</a:t>
            </a:r>
            <a:endParaRPr lang="ko-KR" altLang="en-US" sz="800"/>
          </a:p>
        </p:txBody>
      </p:sp>
      <p:sp>
        <p:nvSpPr>
          <p:cNvPr id="99347" name="직사각형 20"/>
          <p:cNvSpPr>
            <a:spLocks noChangeArrowheads="1"/>
          </p:cNvSpPr>
          <p:nvPr/>
        </p:nvSpPr>
        <p:spPr bwMode="auto">
          <a:xfrm>
            <a:off x="1212850" y="3509963"/>
            <a:ext cx="962025" cy="263525"/>
          </a:xfrm>
          <a:prstGeom prst="rect">
            <a:avLst/>
          </a:prstGeom>
          <a:noFill/>
          <a:ln w="9525">
            <a:noFill/>
            <a:miter lim="800000"/>
            <a:headEnd/>
            <a:tailEnd/>
          </a:ln>
        </p:spPr>
        <p:txBody>
          <a:bodyPr wrap="none">
            <a:spAutoFit/>
          </a:bodyPr>
          <a:lstStyle/>
          <a:p>
            <a:pPr algn="dist">
              <a:lnSpc>
                <a:spcPct val="140000"/>
              </a:lnSpc>
            </a:pPr>
            <a:r>
              <a:rPr lang="en-US" altLang="ko-KR" sz="800"/>
              <a:t>Future Flower Hall</a:t>
            </a:r>
            <a:endParaRPr lang="ko-KR" altLang="en-US" sz="800"/>
          </a:p>
        </p:txBody>
      </p:sp>
      <p:sp>
        <p:nvSpPr>
          <p:cNvPr id="99348" name="직사각형 21"/>
          <p:cNvSpPr>
            <a:spLocks noChangeArrowheads="1"/>
          </p:cNvSpPr>
          <p:nvPr/>
        </p:nvSpPr>
        <p:spPr bwMode="auto">
          <a:xfrm>
            <a:off x="1212850" y="3832225"/>
            <a:ext cx="862013" cy="263525"/>
          </a:xfrm>
          <a:prstGeom prst="rect">
            <a:avLst/>
          </a:prstGeom>
          <a:noFill/>
          <a:ln w="9525">
            <a:noFill/>
            <a:miter lim="800000"/>
            <a:headEnd/>
            <a:tailEnd/>
          </a:ln>
        </p:spPr>
        <p:txBody>
          <a:bodyPr wrap="none">
            <a:spAutoFit/>
          </a:bodyPr>
          <a:lstStyle/>
          <a:p>
            <a:pPr algn="dist">
              <a:lnSpc>
                <a:spcPct val="140000"/>
              </a:lnSpc>
            </a:pPr>
            <a:r>
              <a:rPr lang="en-US" altLang="ko-KR" sz="800"/>
              <a:t>Floral Food Hall</a:t>
            </a:r>
            <a:endParaRPr lang="ko-KR" altLang="en-US" sz="800"/>
          </a:p>
        </p:txBody>
      </p:sp>
      <p:sp>
        <p:nvSpPr>
          <p:cNvPr id="99349" name="직사각형 22"/>
          <p:cNvSpPr>
            <a:spLocks noChangeArrowheads="1"/>
          </p:cNvSpPr>
          <p:nvPr/>
        </p:nvSpPr>
        <p:spPr bwMode="auto">
          <a:xfrm>
            <a:off x="1212850" y="4154488"/>
            <a:ext cx="1106488" cy="263525"/>
          </a:xfrm>
          <a:prstGeom prst="rect">
            <a:avLst/>
          </a:prstGeom>
          <a:noFill/>
          <a:ln w="9525">
            <a:noFill/>
            <a:miter lim="800000"/>
            <a:headEnd/>
            <a:tailEnd/>
          </a:ln>
        </p:spPr>
        <p:txBody>
          <a:bodyPr wrap="none">
            <a:spAutoFit/>
          </a:bodyPr>
          <a:lstStyle/>
          <a:p>
            <a:pPr algn="dist">
              <a:lnSpc>
                <a:spcPct val="140000"/>
              </a:lnSpc>
            </a:pPr>
            <a:r>
              <a:rPr lang="en-US" altLang="ko-KR" sz="800"/>
              <a:t>Floral Experience Hall</a:t>
            </a:r>
            <a:endParaRPr lang="ko-KR" altLang="en-US" sz="800"/>
          </a:p>
        </p:txBody>
      </p:sp>
      <p:sp>
        <p:nvSpPr>
          <p:cNvPr id="99350" name="직사각형 23"/>
          <p:cNvSpPr>
            <a:spLocks noChangeArrowheads="1"/>
          </p:cNvSpPr>
          <p:nvPr/>
        </p:nvSpPr>
        <p:spPr bwMode="auto">
          <a:xfrm>
            <a:off x="1212850" y="4476750"/>
            <a:ext cx="1090613" cy="263525"/>
          </a:xfrm>
          <a:prstGeom prst="rect">
            <a:avLst/>
          </a:prstGeom>
          <a:noFill/>
          <a:ln w="9525">
            <a:noFill/>
            <a:miter lim="800000"/>
            <a:headEnd/>
            <a:tailEnd/>
          </a:ln>
        </p:spPr>
        <p:txBody>
          <a:bodyPr wrap="none">
            <a:spAutoFit/>
          </a:bodyPr>
          <a:lstStyle/>
          <a:p>
            <a:pPr algn="dist">
              <a:lnSpc>
                <a:spcPct val="140000"/>
              </a:lnSpc>
            </a:pPr>
            <a:r>
              <a:rPr lang="en-US" altLang="ko-KR" sz="800"/>
              <a:t>Floral Interaction Hall</a:t>
            </a:r>
            <a:endParaRPr lang="ko-KR" altLang="en-US" sz="800"/>
          </a:p>
        </p:txBody>
      </p:sp>
      <p:sp>
        <p:nvSpPr>
          <p:cNvPr id="99351" name="직사각형 24"/>
          <p:cNvSpPr>
            <a:spLocks noChangeArrowheads="1"/>
          </p:cNvSpPr>
          <p:nvPr/>
        </p:nvSpPr>
        <p:spPr bwMode="auto">
          <a:xfrm>
            <a:off x="1212850" y="4800600"/>
            <a:ext cx="900113" cy="263525"/>
          </a:xfrm>
          <a:prstGeom prst="rect">
            <a:avLst/>
          </a:prstGeom>
          <a:noFill/>
          <a:ln w="9525">
            <a:noFill/>
            <a:miter lim="800000"/>
            <a:headEnd/>
            <a:tailEnd/>
          </a:ln>
        </p:spPr>
        <p:txBody>
          <a:bodyPr wrap="none">
            <a:spAutoFit/>
          </a:bodyPr>
          <a:lstStyle/>
          <a:p>
            <a:pPr algn="dist">
              <a:lnSpc>
                <a:spcPct val="140000"/>
              </a:lnSpc>
            </a:pPr>
            <a:r>
              <a:rPr lang="en-US" altLang="ko-KR" sz="800"/>
              <a:t>Wild Flower Hall</a:t>
            </a:r>
            <a:endParaRPr lang="ko-KR" altLang="en-US" sz="800"/>
          </a:p>
        </p:txBody>
      </p:sp>
      <p:sp>
        <p:nvSpPr>
          <p:cNvPr id="99352" name="직사각형 25"/>
          <p:cNvSpPr>
            <a:spLocks noChangeArrowheads="1"/>
          </p:cNvSpPr>
          <p:nvPr/>
        </p:nvSpPr>
        <p:spPr bwMode="auto">
          <a:xfrm>
            <a:off x="1212850" y="5122863"/>
            <a:ext cx="1030288" cy="263525"/>
          </a:xfrm>
          <a:prstGeom prst="rect">
            <a:avLst/>
          </a:prstGeom>
          <a:noFill/>
          <a:ln w="9525">
            <a:noFill/>
            <a:miter lim="800000"/>
            <a:headEnd/>
            <a:tailEnd/>
          </a:ln>
        </p:spPr>
        <p:txBody>
          <a:bodyPr wrap="none">
            <a:spAutoFit/>
          </a:bodyPr>
          <a:lstStyle/>
          <a:p>
            <a:pPr algn="dist">
              <a:lnSpc>
                <a:spcPct val="140000"/>
              </a:lnSpc>
            </a:pPr>
            <a:r>
              <a:rPr lang="en-US" altLang="ko-KR" sz="800"/>
              <a:t>Bottle Gourd Tunnel</a:t>
            </a:r>
            <a:endParaRPr lang="ko-KR" altLang="en-US" sz="800"/>
          </a:p>
        </p:txBody>
      </p:sp>
      <p:sp>
        <p:nvSpPr>
          <p:cNvPr id="99353" name="직사각형 26"/>
          <p:cNvSpPr>
            <a:spLocks noChangeArrowheads="1"/>
          </p:cNvSpPr>
          <p:nvPr/>
        </p:nvSpPr>
        <p:spPr bwMode="auto">
          <a:xfrm>
            <a:off x="1212850" y="5445125"/>
            <a:ext cx="709613" cy="263525"/>
          </a:xfrm>
          <a:prstGeom prst="rect">
            <a:avLst/>
          </a:prstGeom>
          <a:noFill/>
          <a:ln w="9525">
            <a:noFill/>
            <a:miter lim="800000"/>
            <a:headEnd/>
            <a:tailEnd/>
          </a:ln>
        </p:spPr>
        <p:txBody>
          <a:bodyPr wrap="none">
            <a:spAutoFit/>
          </a:bodyPr>
          <a:lstStyle/>
          <a:p>
            <a:pPr algn="dist">
              <a:lnSpc>
                <a:spcPct val="140000"/>
              </a:lnSpc>
            </a:pPr>
            <a:r>
              <a:rPr lang="en-US" altLang="ko-KR" sz="800"/>
              <a:t>Rose Garden</a:t>
            </a:r>
            <a:endParaRPr lang="ko-KR" altLang="en-US" sz="800"/>
          </a:p>
        </p:txBody>
      </p:sp>
      <p:sp>
        <p:nvSpPr>
          <p:cNvPr id="99354" name="직사각형 27"/>
          <p:cNvSpPr>
            <a:spLocks noChangeArrowheads="1"/>
          </p:cNvSpPr>
          <p:nvPr/>
        </p:nvSpPr>
        <p:spPr bwMode="auto">
          <a:xfrm>
            <a:off x="1212850" y="5768975"/>
            <a:ext cx="788988" cy="263525"/>
          </a:xfrm>
          <a:prstGeom prst="rect">
            <a:avLst/>
          </a:prstGeom>
          <a:noFill/>
          <a:ln w="9525">
            <a:noFill/>
            <a:miter lim="800000"/>
            <a:headEnd/>
            <a:tailEnd/>
          </a:ln>
        </p:spPr>
        <p:txBody>
          <a:bodyPr wrap="none">
            <a:spAutoFit/>
          </a:bodyPr>
          <a:lstStyle/>
          <a:p>
            <a:pPr algn="dist">
              <a:lnSpc>
                <a:spcPct val="140000"/>
              </a:lnSpc>
            </a:pPr>
            <a:r>
              <a:rPr lang="en-US" altLang="ko-KR" sz="800"/>
              <a:t>Other Program</a:t>
            </a:r>
            <a:endParaRPr lang="ko-KR" altLang="en-US" sz="800"/>
          </a:p>
        </p:txBody>
      </p:sp>
      <p:sp>
        <p:nvSpPr>
          <p:cNvPr id="99355" name="직사각형 27"/>
          <p:cNvSpPr>
            <a:spLocks noChangeArrowheads="1"/>
          </p:cNvSpPr>
          <p:nvPr/>
        </p:nvSpPr>
        <p:spPr bwMode="auto">
          <a:xfrm>
            <a:off x="1090613" y="1784350"/>
            <a:ext cx="3243262" cy="304800"/>
          </a:xfrm>
          <a:prstGeom prst="rect">
            <a:avLst/>
          </a:prstGeom>
          <a:noFill/>
          <a:ln w="9525">
            <a:noFill/>
            <a:miter lim="800000"/>
            <a:headEnd/>
            <a:tailEnd/>
          </a:ln>
        </p:spPr>
        <p:txBody>
          <a:bodyPr wrap="none">
            <a:spAutoFit/>
          </a:bodyPr>
          <a:lstStyle/>
          <a:p>
            <a:pPr>
              <a:lnSpc>
                <a:spcPct val="140000"/>
              </a:lnSpc>
            </a:pPr>
            <a:r>
              <a:rPr lang="en-US" altLang="ko-KR"/>
              <a:t>[Diagram</a:t>
            </a:r>
            <a:r>
              <a:rPr lang="ko-KR" altLang="en-US"/>
              <a:t> </a:t>
            </a:r>
            <a:r>
              <a:rPr lang="en-US" altLang="ko-KR"/>
              <a:t>4-1-2]</a:t>
            </a:r>
            <a:r>
              <a:rPr lang="ko-KR" altLang="en-US"/>
              <a:t> </a:t>
            </a:r>
            <a:r>
              <a:rPr lang="en-US" altLang="ko-KR"/>
              <a:t>The Most Entertaining Exhibition Program</a:t>
            </a:r>
            <a:endParaRPr lang="ko-KR" altLang="en-US"/>
          </a:p>
        </p:txBody>
      </p:sp>
      <p:sp>
        <p:nvSpPr>
          <p:cNvPr id="99356" name="슬라이드 번호 개체 틀 28"/>
          <p:cNvSpPr>
            <a:spLocks noGrp="1"/>
          </p:cNvSpPr>
          <p:nvPr>
            <p:ph type="sldNum" sz="quarter" idx="12"/>
          </p:nvPr>
        </p:nvSpPr>
        <p:spPr>
          <a:noFill/>
        </p:spPr>
        <p:txBody>
          <a:bodyPr/>
          <a:lstStyle/>
          <a:p>
            <a:r>
              <a:rPr lang="en-US" altLang="ko-KR" smtClean="0"/>
              <a:t>61</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슬라이드 번호 개체 틀 1"/>
          <p:cNvSpPr txBox="1">
            <a:spLocks noGrp="1"/>
          </p:cNvSpPr>
          <p:nvPr/>
        </p:nvSpPr>
        <p:spPr bwMode="auto">
          <a:xfrm>
            <a:off x="3062288" y="9501188"/>
            <a:ext cx="514350" cy="381000"/>
          </a:xfrm>
          <a:prstGeom prst="rect">
            <a:avLst/>
          </a:prstGeom>
          <a:noFill/>
          <a:ln w="9525">
            <a:noFill/>
            <a:miter lim="800000"/>
            <a:headEnd/>
            <a:tailEnd/>
          </a:ln>
        </p:spPr>
        <p:txBody>
          <a:bodyPr/>
          <a:lstStyle/>
          <a:p>
            <a:pPr algn="r"/>
            <a:r>
              <a:rPr lang="en-US" altLang="ko-KR">
                <a:latin typeface="HY헤드라인M" pitchFamily="18" charset="-127"/>
              </a:rPr>
              <a:t>6</a:t>
            </a:r>
          </a:p>
        </p:txBody>
      </p:sp>
      <p:sp>
        <p:nvSpPr>
          <p:cNvPr id="3" name="모서리가 둥근 직사각형 2"/>
          <p:cNvSpPr/>
          <p:nvPr/>
        </p:nvSpPr>
        <p:spPr bwMode="auto">
          <a:xfrm>
            <a:off x="1125538" y="1281113"/>
            <a:ext cx="3024187" cy="431800"/>
          </a:xfrm>
          <a:prstGeom prst="roundRect">
            <a:avLst/>
          </a:prstGeom>
          <a:solidFill>
            <a:schemeClr val="bg1">
              <a:lumMod val="95000"/>
            </a:schemeClr>
          </a:solidFill>
          <a:ln w="9525" cap="flat" cmpd="sng" algn="ctr">
            <a:solidFill>
              <a:srgbClr val="000000"/>
            </a:solidFill>
            <a:prstDash val="solid"/>
            <a:round/>
            <a:headEnd type="none" w="med" len="med"/>
            <a:tailEnd type="none" w="med" len="med"/>
          </a:ln>
          <a:effectLst/>
        </p:spPr>
        <p:txBody>
          <a:bodyPr lIns="0" tIns="0" rIns="0" bIns="0" anchor="ctr"/>
          <a:lstStyle/>
          <a:p>
            <a:pPr algn="ctr">
              <a:lnSpc>
                <a:spcPct val="140000"/>
              </a:lnSpc>
              <a:defRPr/>
            </a:pPr>
            <a:r>
              <a:rPr lang="en-US" altLang="ko-KR" sz="1400"/>
              <a:t>List  of  Diagrams</a:t>
            </a:r>
            <a:endParaRPr lang="ko-KR" altLang="en-US" sz="1400"/>
          </a:p>
        </p:txBody>
      </p:sp>
      <p:grpSp>
        <p:nvGrpSpPr>
          <p:cNvPr id="34819" name="Group 49"/>
          <p:cNvGrpSpPr>
            <a:grpSpLocks/>
          </p:cNvGrpSpPr>
          <p:nvPr/>
        </p:nvGrpSpPr>
        <p:grpSpPr bwMode="auto">
          <a:xfrm>
            <a:off x="1125538" y="1839913"/>
            <a:ext cx="5256212" cy="6916737"/>
            <a:chOff x="727" y="1151"/>
            <a:chExt cx="3311" cy="4357"/>
          </a:xfrm>
        </p:grpSpPr>
        <p:sp>
          <p:nvSpPr>
            <p:cNvPr id="34874" name="직사각형 14"/>
            <p:cNvSpPr>
              <a:spLocks noChangeArrowheads="1"/>
            </p:cNvSpPr>
            <p:nvPr/>
          </p:nvSpPr>
          <p:spPr bwMode="auto">
            <a:xfrm>
              <a:off x="727" y="1151"/>
              <a:ext cx="3028" cy="136"/>
            </a:xfrm>
            <a:prstGeom prst="rect">
              <a:avLst/>
            </a:prstGeom>
            <a:noFill/>
            <a:ln w="9525">
              <a:noFill/>
              <a:miter lim="800000"/>
              <a:headEnd/>
              <a:tailEnd/>
            </a:ln>
          </p:spPr>
          <p:txBody>
            <a:bodyPr lIns="0">
              <a:spAutoFit/>
            </a:bodyPr>
            <a:lstStyle/>
            <a:p>
              <a:r>
                <a:rPr lang="en-US" altLang="ko-KR" sz="800"/>
                <a:t>[Diagram</a:t>
              </a:r>
              <a:r>
                <a:rPr lang="ko-KR" altLang="en-US" sz="800"/>
                <a:t> </a:t>
              </a:r>
              <a:r>
                <a:rPr lang="en-US" altLang="ko-KR" sz="800"/>
                <a:t>2-1-1] Survey of impressions of Taean after visiting the 2009 Korea Floritopia</a:t>
              </a:r>
              <a:endParaRPr lang="ko-KR" altLang="en-US" sz="800">
                <a:ea typeface="굴림" charset="-127"/>
              </a:endParaRPr>
            </a:p>
          </p:txBody>
        </p:sp>
        <p:sp>
          <p:nvSpPr>
            <p:cNvPr id="34875" name="직사각형 24"/>
            <p:cNvSpPr>
              <a:spLocks noChangeArrowheads="1"/>
            </p:cNvSpPr>
            <p:nvPr/>
          </p:nvSpPr>
          <p:spPr bwMode="auto">
            <a:xfrm>
              <a:off x="727" y="1313"/>
              <a:ext cx="2615" cy="136"/>
            </a:xfrm>
            <a:prstGeom prst="rect">
              <a:avLst/>
            </a:prstGeom>
            <a:noFill/>
            <a:ln w="9525">
              <a:noFill/>
              <a:miter lim="800000"/>
              <a:headEnd/>
              <a:tailEnd/>
            </a:ln>
          </p:spPr>
          <p:txBody>
            <a:bodyPr lIns="0">
              <a:spAutoFit/>
            </a:bodyPr>
            <a:lstStyle/>
            <a:p>
              <a:r>
                <a:rPr lang="en-US" altLang="ko-KR" sz="800"/>
                <a:t>[Diagram</a:t>
              </a:r>
              <a:r>
                <a:rPr lang="ko-KR" altLang="en-US" sz="800"/>
                <a:t> </a:t>
              </a:r>
              <a:r>
                <a:rPr lang="en-US" altLang="ko-KR" sz="800"/>
                <a:t>2-2-1] Analysis of the investment-efficiency ratio of the 2009 Korea Floritopia</a:t>
              </a:r>
              <a:endParaRPr lang="ko-KR" altLang="en-US" sz="800">
                <a:ea typeface="굴림" charset="-127"/>
              </a:endParaRPr>
            </a:p>
          </p:txBody>
        </p:sp>
        <p:sp>
          <p:nvSpPr>
            <p:cNvPr id="34876" name="직사각형 25"/>
            <p:cNvSpPr>
              <a:spLocks noChangeArrowheads="1"/>
            </p:cNvSpPr>
            <p:nvPr/>
          </p:nvSpPr>
          <p:spPr bwMode="auto">
            <a:xfrm>
              <a:off x="727" y="1475"/>
              <a:ext cx="3039" cy="136"/>
            </a:xfrm>
            <a:prstGeom prst="rect">
              <a:avLst/>
            </a:prstGeom>
            <a:noFill/>
            <a:ln w="9525">
              <a:noFill/>
              <a:miter lim="800000"/>
              <a:headEnd/>
              <a:tailEnd/>
            </a:ln>
          </p:spPr>
          <p:txBody>
            <a:bodyPr lIns="0">
              <a:spAutoFit/>
            </a:bodyPr>
            <a:lstStyle/>
            <a:p>
              <a:r>
                <a:rPr lang="en-US" altLang="ko-KR" sz="800"/>
                <a:t>[Diagram</a:t>
              </a:r>
              <a:r>
                <a:rPr lang="ko-KR" altLang="en-US" sz="800"/>
                <a:t> </a:t>
              </a:r>
              <a:r>
                <a:rPr lang="en-US" altLang="ko-KR" sz="800"/>
                <a:t>2-2-2] Comparison of the economic effects of the 2009 Korea Floritopia</a:t>
              </a:r>
              <a:endParaRPr lang="ko-KR" altLang="en-US" sz="800">
                <a:ea typeface="굴림" charset="-127"/>
              </a:endParaRPr>
            </a:p>
          </p:txBody>
        </p:sp>
        <p:sp>
          <p:nvSpPr>
            <p:cNvPr id="34877" name="직사각형 26"/>
            <p:cNvSpPr>
              <a:spLocks noChangeArrowheads="1"/>
            </p:cNvSpPr>
            <p:nvPr/>
          </p:nvSpPr>
          <p:spPr bwMode="auto">
            <a:xfrm>
              <a:off x="727" y="1638"/>
              <a:ext cx="3039" cy="136"/>
            </a:xfrm>
            <a:prstGeom prst="rect">
              <a:avLst/>
            </a:prstGeom>
            <a:noFill/>
            <a:ln w="9525">
              <a:noFill/>
              <a:miter lim="800000"/>
              <a:headEnd/>
              <a:tailEnd/>
            </a:ln>
          </p:spPr>
          <p:txBody>
            <a:bodyPr lIns="0">
              <a:spAutoFit/>
            </a:bodyPr>
            <a:lstStyle/>
            <a:p>
              <a:r>
                <a:rPr lang="en-US" altLang="ko-KR" sz="800"/>
                <a:t>[Diagram</a:t>
              </a:r>
              <a:r>
                <a:rPr lang="ko-KR" altLang="en-US" sz="800"/>
                <a:t> </a:t>
              </a:r>
              <a:r>
                <a:rPr lang="en-US" altLang="ko-KR" sz="800"/>
                <a:t>2-2-3] Comparison of daily income from the 2009 Korea Floritopia admission tickets</a:t>
              </a:r>
              <a:endParaRPr lang="ko-KR" altLang="en-US" sz="800">
                <a:ea typeface="굴림" charset="-127"/>
              </a:endParaRPr>
            </a:p>
          </p:txBody>
        </p:sp>
        <p:sp>
          <p:nvSpPr>
            <p:cNvPr id="34878" name="직사각형 7"/>
            <p:cNvSpPr>
              <a:spLocks noChangeArrowheads="1"/>
            </p:cNvSpPr>
            <p:nvPr/>
          </p:nvSpPr>
          <p:spPr bwMode="auto">
            <a:xfrm>
              <a:off x="727" y="1800"/>
              <a:ext cx="1950" cy="135"/>
            </a:xfrm>
            <a:prstGeom prst="rect">
              <a:avLst/>
            </a:prstGeom>
            <a:noFill/>
            <a:ln w="9525">
              <a:noFill/>
              <a:miter lim="800000"/>
              <a:headEnd/>
              <a:tailEnd/>
            </a:ln>
          </p:spPr>
          <p:txBody>
            <a:bodyPr wrap="none" lIns="0">
              <a:spAutoFit/>
            </a:bodyPr>
            <a:lstStyle/>
            <a:p>
              <a:r>
                <a:rPr lang="en-US" altLang="ko-KR" sz="800"/>
                <a:t>[Diagram</a:t>
              </a:r>
              <a:r>
                <a:rPr lang="ko-KR" altLang="en-US" sz="800"/>
                <a:t> </a:t>
              </a:r>
              <a:r>
                <a:rPr lang="en-US" altLang="ko-KR" sz="800"/>
                <a:t>2-2-4] Current status of export figures and numbers of contracts</a:t>
              </a:r>
              <a:endParaRPr lang="ko-KR" altLang="en-US" sz="800">
                <a:ea typeface="굴림" charset="-127"/>
              </a:endParaRPr>
            </a:p>
          </p:txBody>
        </p:sp>
        <p:sp>
          <p:nvSpPr>
            <p:cNvPr id="34879" name="직사각형 19"/>
            <p:cNvSpPr>
              <a:spLocks noChangeArrowheads="1"/>
            </p:cNvSpPr>
            <p:nvPr/>
          </p:nvSpPr>
          <p:spPr bwMode="auto">
            <a:xfrm>
              <a:off x="727" y="1962"/>
              <a:ext cx="3093" cy="136"/>
            </a:xfrm>
            <a:prstGeom prst="rect">
              <a:avLst/>
            </a:prstGeom>
            <a:noFill/>
            <a:ln w="9525">
              <a:noFill/>
              <a:miter lim="800000"/>
              <a:headEnd/>
              <a:tailEnd/>
            </a:ln>
          </p:spPr>
          <p:txBody>
            <a:bodyPr lIns="0">
              <a:spAutoFit/>
            </a:bodyPr>
            <a:lstStyle/>
            <a:p>
              <a:r>
                <a:rPr lang="en-US" altLang="ko-KR" sz="800"/>
                <a:t>[Diagram</a:t>
              </a:r>
              <a:r>
                <a:rPr lang="ko-KR" altLang="en-US" sz="800"/>
                <a:t> </a:t>
              </a:r>
              <a:r>
                <a:rPr lang="en-US" altLang="ko-KR" sz="800"/>
                <a:t>2-4-1] Analysis of the number of visitors to Taean after the oil spill</a:t>
              </a:r>
              <a:endParaRPr lang="ko-KR" altLang="en-US" sz="800">
                <a:ea typeface="굴림" charset="-127"/>
              </a:endParaRPr>
            </a:p>
          </p:txBody>
        </p:sp>
        <p:sp>
          <p:nvSpPr>
            <p:cNvPr id="34880" name="직사각형 11"/>
            <p:cNvSpPr>
              <a:spLocks noChangeArrowheads="1"/>
            </p:cNvSpPr>
            <p:nvPr/>
          </p:nvSpPr>
          <p:spPr bwMode="auto">
            <a:xfrm>
              <a:off x="727" y="2125"/>
              <a:ext cx="3038" cy="136"/>
            </a:xfrm>
            <a:prstGeom prst="rect">
              <a:avLst/>
            </a:prstGeom>
            <a:noFill/>
            <a:ln w="9525">
              <a:noFill/>
              <a:miter lim="800000"/>
              <a:headEnd/>
              <a:tailEnd/>
            </a:ln>
          </p:spPr>
          <p:txBody>
            <a:bodyPr lIns="0">
              <a:spAutoFit/>
            </a:bodyPr>
            <a:lstStyle/>
            <a:p>
              <a:r>
                <a:rPr lang="en-US" altLang="ko-KR" sz="800"/>
                <a:t>[Diagram</a:t>
              </a:r>
              <a:r>
                <a:rPr lang="ko-KR" altLang="en-US" sz="800"/>
                <a:t> </a:t>
              </a:r>
              <a:r>
                <a:rPr lang="en-US" altLang="ko-KR" sz="800"/>
                <a:t>2-5-1] Analysis of the contribution of the 2009 Korea Floritopia on the floral industry in Anmyeondo</a:t>
              </a:r>
              <a:endParaRPr lang="ko-KR" altLang="en-US" sz="800">
                <a:ea typeface="굴림" charset="-127"/>
              </a:endParaRPr>
            </a:p>
          </p:txBody>
        </p:sp>
        <p:sp>
          <p:nvSpPr>
            <p:cNvPr id="34881" name="직사각형 10"/>
            <p:cNvSpPr>
              <a:spLocks noChangeArrowheads="1"/>
            </p:cNvSpPr>
            <p:nvPr/>
          </p:nvSpPr>
          <p:spPr bwMode="auto">
            <a:xfrm>
              <a:off x="727" y="2287"/>
              <a:ext cx="3034" cy="136"/>
            </a:xfrm>
            <a:prstGeom prst="rect">
              <a:avLst/>
            </a:prstGeom>
            <a:noFill/>
            <a:ln w="9525">
              <a:noFill/>
              <a:miter lim="800000"/>
              <a:headEnd/>
              <a:tailEnd/>
            </a:ln>
          </p:spPr>
          <p:txBody>
            <a:bodyPr lIns="0">
              <a:spAutoFit/>
            </a:bodyPr>
            <a:lstStyle/>
            <a:p>
              <a:r>
                <a:rPr lang="en-US" altLang="ko-KR" sz="800"/>
                <a:t>[Diagram</a:t>
              </a:r>
              <a:r>
                <a:rPr lang="ko-KR" altLang="en-US" sz="800"/>
                <a:t> </a:t>
              </a:r>
              <a:r>
                <a:rPr lang="en-US" altLang="ko-KR" sz="800"/>
                <a:t>2-6-1] Analysis of the total news report during the 2009 Korea Floritopia</a:t>
              </a:r>
              <a:endParaRPr lang="ko-KR" altLang="en-US" sz="800">
                <a:ea typeface="굴림" charset="-127"/>
              </a:endParaRPr>
            </a:p>
          </p:txBody>
        </p:sp>
        <p:sp>
          <p:nvSpPr>
            <p:cNvPr id="34882" name="직사각형 8"/>
            <p:cNvSpPr>
              <a:spLocks noChangeArrowheads="1"/>
            </p:cNvSpPr>
            <p:nvPr/>
          </p:nvSpPr>
          <p:spPr bwMode="auto">
            <a:xfrm>
              <a:off x="727" y="2449"/>
              <a:ext cx="2885" cy="136"/>
            </a:xfrm>
            <a:prstGeom prst="rect">
              <a:avLst/>
            </a:prstGeom>
            <a:noFill/>
            <a:ln w="9525">
              <a:noFill/>
              <a:miter lim="800000"/>
              <a:headEnd/>
              <a:tailEnd/>
            </a:ln>
          </p:spPr>
          <p:txBody>
            <a:bodyPr lIns="0">
              <a:spAutoFit/>
            </a:bodyPr>
            <a:lstStyle/>
            <a:p>
              <a:r>
                <a:rPr lang="en-US" altLang="ko-KR" sz="800"/>
                <a:t>[Diagram</a:t>
              </a:r>
              <a:r>
                <a:rPr lang="ko-KR" altLang="en-US" sz="800"/>
                <a:t> </a:t>
              </a:r>
              <a:r>
                <a:rPr lang="en-US" altLang="ko-KR" sz="800"/>
                <a:t>2-10-1] Levels of satisfaction with the exhibition halls at the 2009 Korea Floritopia</a:t>
              </a:r>
              <a:endParaRPr lang="ko-KR" altLang="en-US" sz="800">
                <a:ea typeface="굴림" charset="-127"/>
              </a:endParaRPr>
            </a:p>
          </p:txBody>
        </p:sp>
        <p:sp>
          <p:nvSpPr>
            <p:cNvPr id="34883" name="직사각형 11"/>
            <p:cNvSpPr>
              <a:spLocks noChangeArrowheads="1"/>
            </p:cNvSpPr>
            <p:nvPr/>
          </p:nvSpPr>
          <p:spPr bwMode="auto">
            <a:xfrm>
              <a:off x="727" y="2612"/>
              <a:ext cx="2344" cy="135"/>
            </a:xfrm>
            <a:prstGeom prst="rect">
              <a:avLst/>
            </a:prstGeom>
            <a:noFill/>
            <a:ln w="9525">
              <a:noFill/>
              <a:miter lim="800000"/>
              <a:headEnd/>
              <a:tailEnd/>
            </a:ln>
          </p:spPr>
          <p:txBody>
            <a:bodyPr wrap="none" lIns="0">
              <a:spAutoFit/>
            </a:bodyPr>
            <a:lstStyle/>
            <a:p>
              <a:r>
                <a:rPr lang="en-US" altLang="ko-KR" sz="800"/>
                <a:t>[Diagram</a:t>
              </a:r>
              <a:r>
                <a:rPr lang="ko-KR" altLang="en-US" sz="800"/>
                <a:t> </a:t>
              </a:r>
              <a:r>
                <a:rPr lang="en-US" altLang="ko-KR" sz="800"/>
                <a:t>2-11-1] Number of weekday and weekend visitors to the 2009 Korea Floritopia</a:t>
              </a:r>
              <a:endParaRPr lang="ko-KR" altLang="en-US" sz="800">
                <a:ea typeface="굴림" charset="-127"/>
              </a:endParaRPr>
            </a:p>
          </p:txBody>
        </p:sp>
        <p:sp>
          <p:nvSpPr>
            <p:cNvPr id="34884" name="직사각형 13"/>
            <p:cNvSpPr>
              <a:spLocks noChangeArrowheads="1"/>
            </p:cNvSpPr>
            <p:nvPr/>
          </p:nvSpPr>
          <p:spPr bwMode="auto">
            <a:xfrm>
              <a:off x="727" y="2774"/>
              <a:ext cx="3027" cy="136"/>
            </a:xfrm>
            <a:prstGeom prst="rect">
              <a:avLst/>
            </a:prstGeom>
            <a:noFill/>
            <a:ln w="9525">
              <a:noFill/>
              <a:miter lim="800000"/>
              <a:headEnd/>
              <a:tailEnd/>
            </a:ln>
          </p:spPr>
          <p:txBody>
            <a:bodyPr lIns="0">
              <a:spAutoFit/>
            </a:bodyPr>
            <a:lstStyle/>
            <a:p>
              <a:r>
                <a:rPr lang="en-US" altLang="ko-KR" sz="800"/>
                <a:t>[Diagram</a:t>
              </a:r>
              <a:r>
                <a:rPr lang="ko-KR" altLang="en-US" sz="800"/>
                <a:t> </a:t>
              </a:r>
              <a:r>
                <a:rPr lang="en-US" altLang="ko-KR" sz="800"/>
                <a:t>2-11-2] Total numbers of weekend visitors to the 2009 Korea Floritopia</a:t>
              </a:r>
              <a:endParaRPr lang="ko-KR" altLang="en-US" sz="800">
                <a:ea typeface="굴림" charset="-127"/>
              </a:endParaRPr>
            </a:p>
          </p:txBody>
        </p:sp>
        <p:sp>
          <p:nvSpPr>
            <p:cNvPr id="34885" name="직사각형 13"/>
            <p:cNvSpPr>
              <a:spLocks noChangeArrowheads="1"/>
            </p:cNvSpPr>
            <p:nvPr/>
          </p:nvSpPr>
          <p:spPr bwMode="auto">
            <a:xfrm>
              <a:off x="727" y="2936"/>
              <a:ext cx="3311" cy="136"/>
            </a:xfrm>
            <a:prstGeom prst="rect">
              <a:avLst/>
            </a:prstGeom>
            <a:noFill/>
            <a:ln w="9525">
              <a:noFill/>
              <a:miter lim="800000"/>
              <a:headEnd/>
              <a:tailEnd/>
            </a:ln>
          </p:spPr>
          <p:txBody>
            <a:bodyPr lIns="0">
              <a:spAutoFit/>
            </a:bodyPr>
            <a:lstStyle/>
            <a:p>
              <a:r>
                <a:rPr lang="en-US" altLang="ko-KR" sz="800"/>
                <a:t>[Diagram</a:t>
              </a:r>
              <a:r>
                <a:rPr lang="ko-KR" altLang="en-US" sz="800"/>
                <a:t> </a:t>
              </a:r>
              <a:r>
                <a:rPr lang="en-US" altLang="ko-KR" sz="800"/>
                <a:t>2-12-1] Analysis of expected and actual outcome of the 2009 Korea Floritopia</a:t>
              </a:r>
              <a:endParaRPr lang="ko-KR" altLang="en-US" sz="800">
                <a:ea typeface="굴림" charset="-127"/>
              </a:endParaRPr>
            </a:p>
          </p:txBody>
        </p:sp>
        <p:sp>
          <p:nvSpPr>
            <p:cNvPr id="34886" name="직사각형 13"/>
            <p:cNvSpPr>
              <a:spLocks noChangeArrowheads="1"/>
            </p:cNvSpPr>
            <p:nvPr/>
          </p:nvSpPr>
          <p:spPr bwMode="auto">
            <a:xfrm>
              <a:off x="727" y="3099"/>
              <a:ext cx="2885" cy="136"/>
            </a:xfrm>
            <a:prstGeom prst="rect">
              <a:avLst/>
            </a:prstGeom>
            <a:noFill/>
            <a:ln w="9525">
              <a:noFill/>
              <a:miter lim="800000"/>
              <a:headEnd/>
              <a:tailEnd/>
            </a:ln>
          </p:spPr>
          <p:txBody>
            <a:bodyPr lIns="0">
              <a:spAutoFit/>
            </a:bodyPr>
            <a:lstStyle/>
            <a:p>
              <a:r>
                <a:rPr lang="en-US" altLang="ko-KR" sz="800"/>
                <a:t>[Diagram</a:t>
              </a:r>
              <a:r>
                <a:rPr lang="ko-KR" altLang="en-US" sz="800"/>
                <a:t> </a:t>
              </a:r>
              <a:r>
                <a:rPr lang="en-US" altLang="ko-KR" sz="800"/>
                <a:t>2-14-1] Recognition level of the 2009 Korea Floritopia</a:t>
              </a:r>
              <a:endParaRPr lang="ko-KR" altLang="en-US" sz="800">
                <a:ea typeface="굴림" charset="-127"/>
              </a:endParaRPr>
            </a:p>
          </p:txBody>
        </p:sp>
        <p:sp>
          <p:nvSpPr>
            <p:cNvPr id="34887" name="직사각형 13"/>
            <p:cNvSpPr>
              <a:spLocks noChangeArrowheads="1"/>
            </p:cNvSpPr>
            <p:nvPr/>
          </p:nvSpPr>
          <p:spPr bwMode="auto">
            <a:xfrm>
              <a:off x="727" y="3261"/>
              <a:ext cx="2885" cy="136"/>
            </a:xfrm>
            <a:prstGeom prst="rect">
              <a:avLst/>
            </a:prstGeom>
            <a:noFill/>
            <a:ln w="9525">
              <a:noFill/>
              <a:miter lim="800000"/>
              <a:headEnd/>
              <a:tailEnd/>
            </a:ln>
          </p:spPr>
          <p:txBody>
            <a:bodyPr lIns="0">
              <a:spAutoFit/>
            </a:bodyPr>
            <a:lstStyle/>
            <a:p>
              <a:r>
                <a:rPr lang="en-US" altLang="ko-KR" sz="800"/>
                <a:t>[Diagram</a:t>
              </a:r>
              <a:r>
                <a:rPr lang="ko-KR" altLang="en-US" sz="800"/>
                <a:t> </a:t>
              </a:r>
              <a:r>
                <a:rPr lang="en-US" altLang="ko-KR" sz="800"/>
                <a:t>2-15-1] Analysis of the level of satisfaction during visitor stays at the 2009 Korea Floritopia</a:t>
              </a:r>
              <a:endParaRPr lang="ko-KR" altLang="en-US" sz="800">
                <a:ea typeface="굴림" charset="-127"/>
              </a:endParaRPr>
            </a:p>
          </p:txBody>
        </p:sp>
        <p:sp>
          <p:nvSpPr>
            <p:cNvPr id="34888" name="직사각형 15"/>
            <p:cNvSpPr>
              <a:spLocks noChangeArrowheads="1"/>
            </p:cNvSpPr>
            <p:nvPr/>
          </p:nvSpPr>
          <p:spPr bwMode="auto">
            <a:xfrm>
              <a:off x="727" y="3423"/>
              <a:ext cx="2048" cy="135"/>
            </a:xfrm>
            <a:prstGeom prst="rect">
              <a:avLst/>
            </a:prstGeom>
            <a:noFill/>
            <a:ln w="9525">
              <a:noFill/>
              <a:miter lim="800000"/>
              <a:headEnd/>
              <a:tailEnd/>
            </a:ln>
          </p:spPr>
          <p:txBody>
            <a:bodyPr wrap="none" lIns="0">
              <a:spAutoFit/>
            </a:bodyPr>
            <a:lstStyle/>
            <a:p>
              <a:r>
                <a:rPr lang="en-US" altLang="ko-KR" sz="800"/>
                <a:t>[Diagram</a:t>
              </a:r>
              <a:r>
                <a:rPr lang="ko-KR" altLang="en-US" sz="800"/>
                <a:t> </a:t>
              </a:r>
              <a:r>
                <a:rPr lang="en-US" altLang="ko-KR" sz="800"/>
                <a:t>2-17-1]</a:t>
              </a:r>
              <a:r>
                <a:rPr lang="ko-KR" altLang="ko-KR" sz="800"/>
                <a:t> </a:t>
              </a:r>
              <a:r>
                <a:rPr lang="en-US" altLang="ko-KR" sz="800"/>
                <a:t>Cooperative relationships behind the 2009 Korea Floritopia</a:t>
              </a:r>
              <a:endParaRPr lang="ko-KR" altLang="en-US" sz="800">
                <a:ea typeface="굴림" charset="-127"/>
              </a:endParaRPr>
            </a:p>
          </p:txBody>
        </p:sp>
        <p:sp>
          <p:nvSpPr>
            <p:cNvPr id="34889" name="직사각형 38"/>
            <p:cNvSpPr>
              <a:spLocks noChangeArrowheads="1"/>
            </p:cNvSpPr>
            <p:nvPr/>
          </p:nvSpPr>
          <p:spPr bwMode="auto">
            <a:xfrm>
              <a:off x="727" y="3586"/>
              <a:ext cx="3029" cy="136"/>
            </a:xfrm>
            <a:prstGeom prst="rect">
              <a:avLst/>
            </a:prstGeom>
            <a:noFill/>
            <a:ln w="9525">
              <a:noFill/>
              <a:miter lim="800000"/>
              <a:headEnd/>
              <a:tailEnd/>
            </a:ln>
          </p:spPr>
          <p:txBody>
            <a:bodyPr lIns="0">
              <a:spAutoFit/>
            </a:bodyPr>
            <a:lstStyle/>
            <a:p>
              <a:r>
                <a:rPr lang="en-US" altLang="ko-KR" sz="800"/>
                <a:t>[Diagram</a:t>
              </a:r>
              <a:r>
                <a:rPr lang="ko-KR" altLang="en-US" sz="800"/>
                <a:t> </a:t>
              </a:r>
              <a:r>
                <a:rPr lang="en-US" altLang="ko-KR" sz="800"/>
                <a:t>3-1-1]</a:t>
              </a:r>
              <a:r>
                <a:rPr lang="ko-KR" altLang="ko-KR" sz="800"/>
                <a:t> </a:t>
              </a:r>
              <a:r>
                <a:rPr lang="en-US" altLang="ko-KR" sz="800"/>
                <a:t>Daily trends of visitors to the 2009 Korea Floritopia</a:t>
              </a:r>
              <a:endParaRPr lang="ko-KR" altLang="en-US" sz="800">
                <a:ea typeface="굴림" charset="-127"/>
              </a:endParaRPr>
            </a:p>
          </p:txBody>
        </p:sp>
        <p:sp>
          <p:nvSpPr>
            <p:cNvPr id="34890" name="직사각형 46"/>
            <p:cNvSpPr>
              <a:spLocks noChangeArrowheads="1"/>
            </p:cNvSpPr>
            <p:nvPr/>
          </p:nvSpPr>
          <p:spPr bwMode="auto">
            <a:xfrm>
              <a:off x="727" y="3748"/>
              <a:ext cx="3036" cy="136"/>
            </a:xfrm>
            <a:prstGeom prst="rect">
              <a:avLst/>
            </a:prstGeom>
            <a:noFill/>
            <a:ln w="9525">
              <a:noFill/>
              <a:miter lim="800000"/>
              <a:headEnd/>
              <a:tailEnd/>
            </a:ln>
          </p:spPr>
          <p:txBody>
            <a:bodyPr lIns="0">
              <a:spAutoFit/>
            </a:bodyPr>
            <a:lstStyle/>
            <a:p>
              <a:r>
                <a:rPr lang="en-US" altLang="ko-KR" sz="800"/>
                <a:t>[Diagram</a:t>
              </a:r>
              <a:r>
                <a:rPr lang="ko-KR" altLang="en-US" sz="800"/>
                <a:t> </a:t>
              </a:r>
              <a:r>
                <a:rPr lang="en-US" altLang="ko-KR" sz="800"/>
                <a:t>3-1-2] Weather conditions and visitor trends</a:t>
              </a:r>
              <a:endParaRPr lang="ko-KR" altLang="en-US" sz="800">
                <a:ea typeface="굴림" charset="-127"/>
              </a:endParaRPr>
            </a:p>
          </p:txBody>
        </p:sp>
        <p:sp>
          <p:nvSpPr>
            <p:cNvPr id="34891" name="직사각형 29"/>
            <p:cNvSpPr>
              <a:spLocks noChangeArrowheads="1"/>
            </p:cNvSpPr>
            <p:nvPr/>
          </p:nvSpPr>
          <p:spPr bwMode="auto">
            <a:xfrm>
              <a:off x="727" y="3910"/>
              <a:ext cx="1544" cy="135"/>
            </a:xfrm>
            <a:prstGeom prst="rect">
              <a:avLst/>
            </a:prstGeom>
            <a:noFill/>
            <a:ln w="9525">
              <a:noFill/>
              <a:miter lim="800000"/>
              <a:headEnd/>
              <a:tailEnd/>
            </a:ln>
          </p:spPr>
          <p:txBody>
            <a:bodyPr wrap="none" lIns="0">
              <a:spAutoFit/>
            </a:bodyPr>
            <a:lstStyle/>
            <a:p>
              <a:r>
                <a:rPr lang="en-US" altLang="ko-KR" sz="800"/>
                <a:t>[Diagram</a:t>
              </a:r>
              <a:r>
                <a:rPr lang="ko-KR" altLang="en-US" sz="800"/>
                <a:t> </a:t>
              </a:r>
              <a:r>
                <a:rPr lang="en-US" altLang="ko-KR" sz="800"/>
                <a:t>4-1-1]</a:t>
              </a:r>
              <a:r>
                <a:rPr lang="ko-KR" altLang="ko-KR" sz="800"/>
                <a:t> </a:t>
              </a:r>
              <a:r>
                <a:rPr lang="en-US" altLang="ko-KR" sz="800"/>
                <a:t>The most memorable exhibition program</a:t>
              </a:r>
              <a:endParaRPr lang="ko-KR" altLang="en-US" sz="800">
                <a:ea typeface="굴림" charset="-127"/>
              </a:endParaRPr>
            </a:p>
          </p:txBody>
        </p:sp>
        <p:sp>
          <p:nvSpPr>
            <p:cNvPr id="34892" name="직사각형 27"/>
            <p:cNvSpPr>
              <a:spLocks noChangeArrowheads="1"/>
            </p:cNvSpPr>
            <p:nvPr/>
          </p:nvSpPr>
          <p:spPr bwMode="auto">
            <a:xfrm>
              <a:off x="727" y="4073"/>
              <a:ext cx="1562" cy="135"/>
            </a:xfrm>
            <a:prstGeom prst="rect">
              <a:avLst/>
            </a:prstGeom>
            <a:noFill/>
            <a:ln w="9525">
              <a:noFill/>
              <a:miter lim="800000"/>
              <a:headEnd/>
              <a:tailEnd/>
            </a:ln>
          </p:spPr>
          <p:txBody>
            <a:bodyPr wrap="none" lIns="0">
              <a:spAutoFit/>
            </a:bodyPr>
            <a:lstStyle/>
            <a:p>
              <a:r>
                <a:rPr lang="en-US" altLang="ko-KR" sz="800"/>
                <a:t>[Diagram</a:t>
              </a:r>
              <a:r>
                <a:rPr lang="ko-KR" altLang="en-US" sz="800"/>
                <a:t> </a:t>
              </a:r>
              <a:r>
                <a:rPr lang="en-US" altLang="ko-KR" sz="800"/>
                <a:t>4-1-2]</a:t>
              </a:r>
              <a:r>
                <a:rPr lang="ko-KR" altLang="ko-KR" sz="800"/>
                <a:t> </a:t>
              </a:r>
              <a:r>
                <a:rPr lang="en-US" altLang="ko-KR" sz="800"/>
                <a:t>The most entertaining exhibition program</a:t>
              </a:r>
              <a:endParaRPr lang="ko-KR" altLang="en-US" sz="800">
                <a:ea typeface="굴림" charset="-127"/>
              </a:endParaRPr>
            </a:p>
          </p:txBody>
        </p:sp>
        <p:sp>
          <p:nvSpPr>
            <p:cNvPr id="34893" name="직사각형 21"/>
            <p:cNvSpPr>
              <a:spLocks noChangeArrowheads="1"/>
            </p:cNvSpPr>
            <p:nvPr/>
          </p:nvSpPr>
          <p:spPr bwMode="auto">
            <a:xfrm>
              <a:off x="727" y="4235"/>
              <a:ext cx="1551" cy="135"/>
            </a:xfrm>
            <a:prstGeom prst="rect">
              <a:avLst/>
            </a:prstGeom>
            <a:noFill/>
            <a:ln w="9525">
              <a:noFill/>
              <a:miter lim="800000"/>
              <a:headEnd/>
              <a:tailEnd/>
            </a:ln>
          </p:spPr>
          <p:txBody>
            <a:bodyPr wrap="none" lIns="0">
              <a:spAutoFit/>
            </a:bodyPr>
            <a:lstStyle/>
            <a:p>
              <a:r>
                <a:rPr lang="en-US" altLang="ko-KR" sz="800"/>
                <a:t>[Diagram</a:t>
              </a:r>
              <a:r>
                <a:rPr lang="ko-KR" altLang="en-US" sz="800"/>
                <a:t> </a:t>
              </a:r>
              <a:r>
                <a:rPr lang="en-US" altLang="ko-KR" sz="800"/>
                <a:t>4-1-3]</a:t>
              </a:r>
              <a:r>
                <a:rPr lang="ko-KR" altLang="ko-KR" sz="800"/>
                <a:t> </a:t>
              </a:r>
              <a:r>
                <a:rPr lang="en-US" altLang="ko-KR" sz="800"/>
                <a:t>The most educational exhibition program</a:t>
              </a:r>
              <a:endParaRPr lang="ko-KR" altLang="en-US" sz="800">
                <a:ea typeface="굴림" charset="-127"/>
              </a:endParaRPr>
            </a:p>
          </p:txBody>
        </p:sp>
        <p:sp>
          <p:nvSpPr>
            <p:cNvPr id="34894" name="직사각형 8"/>
            <p:cNvSpPr>
              <a:spLocks noChangeArrowheads="1"/>
            </p:cNvSpPr>
            <p:nvPr/>
          </p:nvSpPr>
          <p:spPr bwMode="auto">
            <a:xfrm>
              <a:off x="727" y="4397"/>
              <a:ext cx="2511" cy="135"/>
            </a:xfrm>
            <a:prstGeom prst="rect">
              <a:avLst/>
            </a:prstGeom>
            <a:noFill/>
            <a:ln w="9525">
              <a:noFill/>
              <a:miter lim="800000"/>
              <a:headEnd/>
              <a:tailEnd/>
            </a:ln>
          </p:spPr>
          <p:txBody>
            <a:bodyPr wrap="none" lIns="0">
              <a:spAutoFit/>
            </a:bodyPr>
            <a:lstStyle/>
            <a:p>
              <a:r>
                <a:rPr lang="en-US" altLang="ko-KR" sz="800"/>
                <a:t>[Diagram</a:t>
              </a:r>
              <a:r>
                <a:rPr lang="ko-KR" altLang="en-US" sz="800"/>
                <a:t> </a:t>
              </a:r>
              <a:r>
                <a:rPr lang="en-US" altLang="ko-KR" sz="800"/>
                <a:t>4-2-1]</a:t>
              </a:r>
              <a:r>
                <a:rPr lang="ko-KR" altLang="ko-KR" sz="800"/>
                <a:t> </a:t>
              </a:r>
              <a:r>
                <a:rPr lang="ko-KR" altLang="en-US" sz="800"/>
                <a:t>L</a:t>
              </a:r>
              <a:r>
                <a:rPr lang="en-US" altLang="ko-KR" sz="800"/>
                <a:t>evel of satisfaction with the exhibition programs at the 2009 Korea Floritopia</a:t>
              </a:r>
              <a:endParaRPr lang="ko-KR" altLang="en-US" sz="800">
                <a:ea typeface="굴림" charset="-127"/>
              </a:endParaRPr>
            </a:p>
          </p:txBody>
        </p:sp>
        <p:sp>
          <p:nvSpPr>
            <p:cNvPr id="34895" name="직사각형 17"/>
            <p:cNvSpPr>
              <a:spLocks noChangeArrowheads="1"/>
            </p:cNvSpPr>
            <p:nvPr/>
          </p:nvSpPr>
          <p:spPr bwMode="auto">
            <a:xfrm>
              <a:off x="727" y="4560"/>
              <a:ext cx="3039" cy="136"/>
            </a:xfrm>
            <a:prstGeom prst="rect">
              <a:avLst/>
            </a:prstGeom>
            <a:noFill/>
            <a:ln w="9525">
              <a:noFill/>
              <a:miter lim="800000"/>
              <a:headEnd/>
              <a:tailEnd/>
            </a:ln>
          </p:spPr>
          <p:txBody>
            <a:bodyPr lIns="0">
              <a:spAutoFit/>
            </a:bodyPr>
            <a:lstStyle/>
            <a:p>
              <a:r>
                <a:rPr lang="en-US" altLang="ko-KR" sz="800"/>
                <a:t>[Diagram</a:t>
              </a:r>
              <a:r>
                <a:rPr lang="ko-KR" altLang="en-US" sz="800"/>
                <a:t> </a:t>
              </a:r>
              <a:r>
                <a:rPr lang="en-US" altLang="ko-KR" sz="800"/>
                <a:t>5-1-1]</a:t>
              </a:r>
              <a:r>
                <a:rPr lang="ko-KR" altLang="ko-KR" sz="800"/>
                <a:t> </a:t>
              </a:r>
              <a:r>
                <a:rPr lang="en-US" altLang="ko-KR" sz="800"/>
                <a:t>Accommodations: Average expenditure per person</a:t>
              </a:r>
              <a:endParaRPr lang="ko-KR" altLang="en-US" sz="800">
                <a:ea typeface="굴림" charset="-127"/>
              </a:endParaRPr>
            </a:p>
          </p:txBody>
        </p:sp>
        <p:sp>
          <p:nvSpPr>
            <p:cNvPr id="34896" name="직사각형 11"/>
            <p:cNvSpPr>
              <a:spLocks noChangeArrowheads="1"/>
            </p:cNvSpPr>
            <p:nvPr/>
          </p:nvSpPr>
          <p:spPr bwMode="auto">
            <a:xfrm>
              <a:off x="727" y="4722"/>
              <a:ext cx="3039" cy="136"/>
            </a:xfrm>
            <a:prstGeom prst="rect">
              <a:avLst/>
            </a:prstGeom>
            <a:noFill/>
            <a:ln w="9525">
              <a:noFill/>
              <a:miter lim="800000"/>
              <a:headEnd/>
              <a:tailEnd/>
            </a:ln>
          </p:spPr>
          <p:txBody>
            <a:bodyPr lIns="0">
              <a:spAutoFit/>
            </a:bodyPr>
            <a:lstStyle/>
            <a:p>
              <a:r>
                <a:rPr lang="en-US" altLang="ko-KR" sz="800"/>
                <a:t>[Diagram</a:t>
              </a:r>
              <a:r>
                <a:rPr lang="ko-KR" altLang="en-US" sz="800"/>
                <a:t> </a:t>
              </a:r>
              <a:r>
                <a:rPr lang="en-US" altLang="ko-KR" sz="800"/>
                <a:t>5-1-2] Food and Beverages: Average expenditure per person</a:t>
              </a:r>
              <a:endParaRPr lang="ko-KR" altLang="en-US" sz="800">
                <a:ea typeface="굴림" charset="-127"/>
              </a:endParaRPr>
            </a:p>
          </p:txBody>
        </p:sp>
        <p:sp>
          <p:nvSpPr>
            <p:cNvPr id="34897" name="직사각형 15"/>
            <p:cNvSpPr>
              <a:spLocks noChangeArrowheads="1"/>
            </p:cNvSpPr>
            <p:nvPr/>
          </p:nvSpPr>
          <p:spPr bwMode="auto">
            <a:xfrm>
              <a:off x="727" y="4884"/>
              <a:ext cx="3039" cy="136"/>
            </a:xfrm>
            <a:prstGeom prst="rect">
              <a:avLst/>
            </a:prstGeom>
            <a:noFill/>
            <a:ln w="9525">
              <a:noFill/>
              <a:miter lim="800000"/>
              <a:headEnd/>
              <a:tailEnd/>
            </a:ln>
          </p:spPr>
          <p:txBody>
            <a:bodyPr lIns="0">
              <a:spAutoFit/>
            </a:bodyPr>
            <a:lstStyle/>
            <a:p>
              <a:r>
                <a:rPr lang="en-US" altLang="ko-KR" sz="800"/>
                <a:t>[Diagram</a:t>
              </a:r>
              <a:r>
                <a:rPr lang="ko-KR" altLang="en-US" sz="800"/>
                <a:t> </a:t>
              </a:r>
              <a:r>
                <a:rPr lang="en-US" altLang="ko-KR" sz="800"/>
                <a:t>5-1-3]</a:t>
              </a:r>
              <a:r>
                <a:rPr lang="ko-KR" altLang="ko-KR" sz="800"/>
                <a:t> </a:t>
              </a:r>
              <a:r>
                <a:rPr lang="en-US" altLang="ko-KR" sz="800"/>
                <a:t>Transportation: Average expenditure per person per day</a:t>
              </a:r>
              <a:endParaRPr lang="ko-KR" altLang="en-US" sz="800">
                <a:ea typeface="굴림" charset="-127"/>
              </a:endParaRPr>
            </a:p>
          </p:txBody>
        </p:sp>
        <p:sp>
          <p:nvSpPr>
            <p:cNvPr id="34898" name="직사각형 13"/>
            <p:cNvSpPr>
              <a:spLocks noChangeArrowheads="1"/>
            </p:cNvSpPr>
            <p:nvPr/>
          </p:nvSpPr>
          <p:spPr bwMode="auto">
            <a:xfrm>
              <a:off x="727" y="5047"/>
              <a:ext cx="3039" cy="136"/>
            </a:xfrm>
            <a:prstGeom prst="rect">
              <a:avLst/>
            </a:prstGeom>
            <a:noFill/>
            <a:ln w="9525">
              <a:noFill/>
              <a:miter lim="800000"/>
              <a:headEnd/>
              <a:tailEnd/>
            </a:ln>
          </p:spPr>
          <p:txBody>
            <a:bodyPr lIns="0">
              <a:spAutoFit/>
            </a:bodyPr>
            <a:lstStyle/>
            <a:p>
              <a:r>
                <a:rPr lang="en-US" altLang="ko-KR" sz="800"/>
                <a:t>[Diagram</a:t>
              </a:r>
              <a:r>
                <a:rPr lang="ko-KR" altLang="en-US" sz="800"/>
                <a:t> </a:t>
              </a:r>
              <a:r>
                <a:rPr lang="en-US" altLang="ko-KR" sz="800"/>
                <a:t>5-1-4]</a:t>
              </a:r>
              <a:r>
                <a:rPr lang="ko-KR" altLang="ko-KR" sz="800"/>
                <a:t> </a:t>
              </a:r>
              <a:r>
                <a:rPr lang="en-US" altLang="ko-KR" sz="800"/>
                <a:t>Recreation expenses: Average expenditure per person</a:t>
              </a:r>
              <a:endParaRPr lang="ko-KR" altLang="en-US" sz="800">
                <a:ea typeface="굴림" charset="-127"/>
              </a:endParaRPr>
            </a:p>
          </p:txBody>
        </p:sp>
        <p:sp>
          <p:nvSpPr>
            <p:cNvPr id="34899" name="직사각형 12"/>
            <p:cNvSpPr>
              <a:spLocks noChangeArrowheads="1"/>
            </p:cNvSpPr>
            <p:nvPr/>
          </p:nvSpPr>
          <p:spPr bwMode="auto">
            <a:xfrm>
              <a:off x="727" y="5209"/>
              <a:ext cx="3039" cy="136"/>
            </a:xfrm>
            <a:prstGeom prst="rect">
              <a:avLst/>
            </a:prstGeom>
            <a:noFill/>
            <a:ln w="9525">
              <a:noFill/>
              <a:miter lim="800000"/>
              <a:headEnd/>
              <a:tailEnd/>
            </a:ln>
          </p:spPr>
          <p:txBody>
            <a:bodyPr lIns="0">
              <a:spAutoFit/>
            </a:bodyPr>
            <a:lstStyle/>
            <a:p>
              <a:r>
                <a:rPr lang="en-US" altLang="ko-KR" sz="800"/>
                <a:t>[Diagram</a:t>
              </a:r>
              <a:r>
                <a:rPr lang="ko-KR" altLang="en-US" sz="800"/>
                <a:t> </a:t>
              </a:r>
              <a:r>
                <a:rPr lang="en-US" altLang="ko-KR" sz="800"/>
                <a:t>5-1-5] Shopping: Average expenditure per person</a:t>
              </a:r>
              <a:endParaRPr lang="ko-KR" altLang="en-US" sz="800">
                <a:ea typeface="굴림" charset="-127"/>
              </a:endParaRPr>
            </a:p>
          </p:txBody>
        </p:sp>
        <p:sp>
          <p:nvSpPr>
            <p:cNvPr id="34900" name="직사각형 13"/>
            <p:cNvSpPr>
              <a:spLocks noChangeArrowheads="1"/>
            </p:cNvSpPr>
            <p:nvPr/>
          </p:nvSpPr>
          <p:spPr bwMode="auto">
            <a:xfrm>
              <a:off x="727" y="5372"/>
              <a:ext cx="3039" cy="136"/>
            </a:xfrm>
            <a:prstGeom prst="rect">
              <a:avLst/>
            </a:prstGeom>
            <a:noFill/>
            <a:ln w="9525">
              <a:noFill/>
              <a:miter lim="800000"/>
              <a:headEnd/>
              <a:tailEnd/>
            </a:ln>
          </p:spPr>
          <p:txBody>
            <a:bodyPr lIns="0">
              <a:spAutoFit/>
            </a:bodyPr>
            <a:lstStyle/>
            <a:p>
              <a:r>
                <a:rPr lang="en-US" altLang="ko-KR" sz="800"/>
                <a:t>[Diagram</a:t>
              </a:r>
              <a:r>
                <a:rPr lang="ko-KR" altLang="en-US" sz="800"/>
                <a:t> </a:t>
              </a:r>
              <a:r>
                <a:rPr lang="en-US" altLang="ko-KR" sz="800"/>
                <a:t>5-1-6]</a:t>
              </a:r>
              <a:r>
                <a:rPr lang="ko-KR" altLang="ko-KR" sz="800"/>
                <a:t> </a:t>
              </a:r>
              <a:r>
                <a:rPr lang="en-US" altLang="ko-KR" sz="800"/>
                <a:t>Other Expenses: Average expenditure per person</a:t>
              </a:r>
              <a:endParaRPr lang="ko-KR" altLang="en-US" sz="800">
                <a:ea typeface="굴림" charset="-127"/>
              </a:endParaRPr>
            </a:p>
          </p:txBody>
        </p:sp>
      </p:grpSp>
      <p:cxnSp>
        <p:nvCxnSpPr>
          <p:cNvPr id="34820" name="직선 연결선 63"/>
          <p:cNvCxnSpPr>
            <a:cxnSpLocks noChangeShapeType="1"/>
          </p:cNvCxnSpPr>
          <p:nvPr/>
        </p:nvCxnSpPr>
        <p:spPr bwMode="auto">
          <a:xfrm>
            <a:off x="5008563" y="1951038"/>
            <a:ext cx="1046162" cy="1587"/>
          </a:xfrm>
          <a:prstGeom prst="line">
            <a:avLst/>
          </a:prstGeom>
          <a:noFill/>
          <a:ln w="9525" algn="ctr">
            <a:solidFill>
              <a:schemeClr val="tx1"/>
            </a:solidFill>
            <a:prstDash val="sysDot"/>
            <a:round/>
            <a:headEnd/>
            <a:tailEnd/>
          </a:ln>
        </p:spPr>
      </p:cxnSp>
      <p:sp>
        <p:nvSpPr>
          <p:cNvPr id="34821" name="TextBox 10"/>
          <p:cNvSpPr txBox="1">
            <a:spLocks noChangeArrowheads="1"/>
          </p:cNvSpPr>
          <p:nvPr/>
        </p:nvSpPr>
        <p:spPr bwMode="auto">
          <a:xfrm>
            <a:off x="5959475" y="1839913"/>
            <a:ext cx="479425"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17</a:t>
            </a:r>
            <a:endParaRPr lang="ko-KR" altLang="en-US" sz="800">
              <a:latin typeface="HY헤드라인M" pitchFamily="18" charset="-127"/>
            </a:endParaRPr>
          </a:p>
        </p:txBody>
      </p:sp>
      <p:cxnSp>
        <p:nvCxnSpPr>
          <p:cNvPr id="34822" name="직선 연결선 63"/>
          <p:cNvCxnSpPr>
            <a:cxnSpLocks noChangeShapeType="1"/>
          </p:cNvCxnSpPr>
          <p:nvPr/>
        </p:nvCxnSpPr>
        <p:spPr bwMode="auto">
          <a:xfrm>
            <a:off x="5008563" y="2209800"/>
            <a:ext cx="1046162" cy="1588"/>
          </a:xfrm>
          <a:prstGeom prst="line">
            <a:avLst/>
          </a:prstGeom>
          <a:noFill/>
          <a:ln w="9525" algn="ctr">
            <a:solidFill>
              <a:schemeClr val="tx1"/>
            </a:solidFill>
            <a:prstDash val="sysDot"/>
            <a:round/>
            <a:headEnd/>
            <a:tailEnd/>
          </a:ln>
        </p:spPr>
      </p:cxnSp>
      <p:sp>
        <p:nvSpPr>
          <p:cNvPr id="34823" name="TextBox 10"/>
          <p:cNvSpPr txBox="1">
            <a:spLocks noChangeArrowheads="1"/>
          </p:cNvSpPr>
          <p:nvPr/>
        </p:nvSpPr>
        <p:spPr bwMode="auto">
          <a:xfrm>
            <a:off x="5959475" y="2098675"/>
            <a:ext cx="479425"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18</a:t>
            </a:r>
            <a:endParaRPr lang="ko-KR" altLang="en-US" sz="800">
              <a:latin typeface="HY헤드라인M" pitchFamily="18" charset="-127"/>
            </a:endParaRPr>
          </a:p>
        </p:txBody>
      </p:sp>
      <p:cxnSp>
        <p:nvCxnSpPr>
          <p:cNvPr id="34824" name="직선 연결선 63"/>
          <p:cNvCxnSpPr>
            <a:cxnSpLocks noChangeShapeType="1"/>
          </p:cNvCxnSpPr>
          <p:nvPr/>
        </p:nvCxnSpPr>
        <p:spPr bwMode="auto">
          <a:xfrm>
            <a:off x="5008563" y="2466975"/>
            <a:ext cx="1046162" cy="1588"/>
          </a:xfrm>
          <a:prstGeom prst="line">
            <a:avLst/>
          </a:prstGeom>
          <a:noFill/>
          <a:ln w="9525" algn="ctr">
            <a:solidFill>
              <a:schemeClr val="tx1"/>
            </a:solidFill>
            <a:prstDash val="sysDot"/>
            <a:round/>
            <a:headEnd/>
            <a:tailEnd/>
          </a:ln>
        </p:spPr>
      </p:cxnSp>
      <p:cxnSp>
        <p:nvCxnSpPr>
          <p:cNvPr id="34825" name="직선 연결선 63"/>
          <p:cNvCxnSpPr>
            <a:cxnSpLocks noChangeShapeType="1"/>
          </p:cNvCxnSpPr>
          <p:nvPr/>
        </p:nvCxnSpPr>
        <p:spPr bwMode="auto">
          <a:xfrm>
            <a:off x="5111750" y="2725738"/>
            <a:ext cx="942975" cy="1587"/>
          </a:xfrm>
          <a:prstGeom prst="line">
            <a:avLst/>
          </a:prstGeom>
          <a:noFill/>
          <a:ln w="9525" algn="ctr">
            <a:solidFill>
              <a:schemeClr val="tx1"/>
            </a:solidFill>
            <a:prstDash val="sysDot"/>
            <a:round/>
            <a:headEnd/>
            <a:tailEnd/>
          </a:ln>
        </p:spPr>
      </p:cxnSp>
      <p:cxnSp>
        <p:nvCxnSpPr>
          <p:cNvPr id="34826" name="직선 연결선 63"/>
          <p:cNvCxnSpPr>
            <a:cxnSpLocks noChangeShapeType="1"/>
          </p:cNvCxnSpPr>
          <p:nvPr/>
        </p:nvCxnSpPr>
        <p:spPr bwMode="auto">
          <a:xfrm>
            <a:off x="5008563" y="2982913"/>
            <a:ext cx="1046162" cy="1587"/>
          </a:xfrm>
          <a:prstGeom prst="line">
            <a:avLst/>
          </a:prstGeom>
          <a:noFill/>
          <a:ln w="9525" algn="ctr">
            <a:solidFill>
              <a:schemeClr val="tx1"/>
            </a:solidFill>
            <a:prstDash val="sysDot"/>
            <a:round/>
            <a:headEnd/>
            <a:tailEnd/>
          </a:ln>
        </p:spPr>
      </p:cxnSp>
      <p:cxnSp>
        <p:nvCxnSpPr>
          <p:cNvPr id="34827" name="직선 연결선 63"/>
          <p:cNvCxnSpPr>
            <a:cxnSpLocks noChangeShapeType="1"/>
          </p:cNvCxnSpPr>
          <p:nvPr/>
        </p:nvCxnSpPr>
        <p:spPr bwMode="auto">
          <a:xfrm>
            <a:off x="5008563" y="3241675"/>
            <a:ext cx="1046162" cy="1588"/>
          </a:xfrm>
          <a:prstGeom prst="line">
            <a:avLst/>
          </a:prstGeom>
          <a:noFill/>
          <a:ln w="9525" algn="ctr">
            <a:solidFill>
              <a:schemeClr val="tx1"/>
            </a:solidFill>
            <a:prstDash val="sysDot"/>
            <a:round/>
            <a:headEnd/>
            <a:tailEnd/>
          </a:ln>
        </p:spPr>
      </p:cxnSp>
      <p:cxnSp>
        <p:nvCxnSpPr>
          <p:cNvPr id="34828" name="직선 연결선 60"/>
          <p:cNvCxnSpPr>
            <a:cxnSpLocks noChangeShapeType="1"/>
          </p:cNvCxnSpPr>
          <p:nvPr/>
        </p:nvCxnSpPr>
        <p:spPr bwMode="auto">
          <a:xfrm>
            <a:off x="5730875" y="3498850"/>
            <a:ext cx="323850" cy="1588"/>
          </a:xfrm>
          <a:prstGeom prst="line">
            <a:avLst/>
          </a:prstGeom>
          <a:noFill/>
          <a:ln w="9525" algn="ctr">
            <a:solidFill>
              <a:schemeClr val="tx1"/>
            </a:solidFill>
            <a:prstDash val="sysDot"/>
            <a:round/>
            <a:headEnd/>
            <a:tailEnd/>
          </a:ln>
        </p:spPr>
      </p:cxnSp>
      <p:cxnSp>
        <p:nvCxnSpPr>
          <p:cNvPr id="34829" name="직선 연결선 63"/>
          <p:cNvCxnSpPr>
            <a:cxnSpLocks noChangeShapeType="1"/>
          </p:cNvCxnSpPr>
          <p:nvPr/>
        </p:nvCxnSpPr>
        <p:spPr bwMode="auto">
          <a:xfrm>
            <a:off x="5008563" y="3757613"/>
            <a:ext cx="1046162" cy="1587"/>
          </a:xfrm>
          <a:prstGeom prst="line">
            <a:avLst/>
          </a:prstGeom>
          <a:noFill/>
          <a:ln w="9525" algn="ctr">
            <a:solidFill>
              <a:schemeClr val="tx1"/>
            </a:solidFill>
            <a:prstDash val="sysDot"/>
            <a:round/>
            <a:headEnd/>
            <a:tailEnd/>
          </a:ln>
        </p:spPr>
      </p:cxnSp>
      <p:cxnSp>
        <p:nvCxnSpPr>
          <p:cNvPr id="34830" name="직선 연결선 63"/>
          <p:cNvCxnSpPr>
            <a:cxnSpLocks noChangeShapeType="1"/>
          </p:cNvCxnSpPr>
          <p:nvPr/>
        </p:nvCxnSpPr>
        <p:spPr bwMode="auto">
          <a:xfrm>
            <a:off x="5008563" y="4014788"/>
            <a:ext cx="1046162" cy="1587"/>
          </a:xfrm>
          <a:prstGeom prst="line">
            <a:avLst/>
          </a:prstGeom>
          <a:noFill/>
          <a:ln w="9525" algn="ctr">
            <a:solidFill>
              <a:schemeClr val="tx1"/>
            </a:solidFill>
            <a:prstDash val="sysDot"/>
            <a:round/>
            <a:headEnd/>
            <a:tailEnd/>
          </a:ln>
        </p:spPr>
      </p:cxnSp>
      <p:cxnSp>
        <p:nvCxnSpPr>
          <p:cNvPr id="34831" name="직선 연결선 63"/>
          <p:cNvCxnSpPr>
            <a:cxnSpLocks noChangeShapeType="1"/>
          </p:cNvCxnSpPr>
          <p:nvPr/>
        </p:nvCxnSpPr>
        <p:spPr bwMode="auto">
          <a:xfrm>
            <a:off x="5008563" y="4273550"/>
            <a:ext cx="1046162" cy="1588"/>
          </a:xfrm>
          <a:prstGeom prst="line">
            <a:avLst/>
          </a:prstGeom>
          <a:noFill/>
          <a:ln w="9525" algn="ctr">
            <a:solidFill>
              <a:schemeClr val="tx1"/>
            </a:solidFill>
            <a:prstDash val="sysDot"/>
            <a:round/>
            <a:headEnd/>
            <a:tailEnd/>
          </a:ln>
        </p:spPr>
      </p:cxnSp>
      <p:cxnSp>
        <p:nvCxnSpPr>
          <p:cNvPr id="34832" name="직선 연결선 63"/>
          <p:cNvCxnSpPr>
            <a:cxnSpLocks noChangeShapeType="1"/>
          </p:cNvCxnSpPr>
          <p:nvPr/>
        </p:nvCxnSpPr>
        <p:spPr bwMode="auto">
          <a:xfrm>
            <a:off x="5008563" y="4530725"/>
            <a:ext cx="1046162" cy="1588"/>
          </a:xfrm>
          <a:prstGeom prst="line">
            <a:avLst/>
          </a:prstGeom>
          <a:noFill/>
          <a:ln w="9525" algn="ctr">
            <a:solidFill>
              <a:schemeClr val="tx1"/>
            </a:solidFill>
            <a:prstDash val="sysDot"/>
            <a:round/>
            <a:headEnd/>
            <a:tailEnd/>
          </a:ln>
        </p:spPr>
      </p:cxnSp>
      <p:cxnSp>
        <p:nvCxnSpPr>
          <p:cNvPr id="34833" name="직선 연결선 63"/>
          <p:cNvCxnSpPr>
            <a:cxnSpLocks noChangeShapeType="1"/>
          </p:cNvCxnSpPr>
          <p:nvPr/>
        </p:nvCxnSpPr>
        <p:spPr bwMode="auto">
          <a:xfrm>
            <a:off x="5008563" y="4789488"/>
            <a:ext cx="1046162" cy="1587"/>
          </a:xfrm>
          <a:prstGeom prst="line">
            <a:avLst/>
          </a:prstGeom>
          <a:noFill/>
          <a:ln w="9525" algn="ctr">
            <a:solidFill>
              <a:schemeClr val="tx1"/>
            </a:solidFill>
            <a:prstDash val="sysDot"/>
            <a:round/>
            <a:headEnd/>
            <a:tailEnd/>
          </a:ln>
        </p:spPr>
      </p:cxnSp>
      <p:cxnSp>
        <p:nvCxnSpPr>
          <p:cNvPr id="34834" name="직선 연결선 63"/>
          <p:cNvCxnSpPr>
            <a:cxnSpLocks noChangeShapeType="1"/>
          </p:cNvCxnSpPr>
          <p:nvPr/>
        </p:nvCxnSpPr>
        <p:spPr bwMode="auto">
          <a:xfrm>
            <a:off x="5008563" y="5048250"/>
            <a:ext cx="1046162" cy="1588"/>
          </a:xfrm>
          <a:prstGeom prst="line">
            <a:avLst/>
          </a:prstGeom>
          <a:noFill/>
          <a:ln w="9525" algn="ctr">
            <a:solidFill>
              <a:schemeClr val="tx1"/>
            </a:solidFill>
            <a:prstDash val="sysDot"/>
            <a:round/>
            <a:headEnd/>
            <a:tailEnd/>
          </a:ln>
        </p:spPr>
      </p:cxnSp>
      <p:cxnSp>
        <p:nvCxnSpPr>
          <p:cNvPr id="34835" name="직선 연결선 60"/>
          <p:cNvCxnSpPr>
            <a:cxnSpLocks noChangeShapeType="1"/>
          </p:cNvCxnSpPr>
          <p:nvPr/>
        </p:nvCxnSpPr>
        <p:spPr bwMode="auto">
          <a:xfrm>
            <a:off x="5367338" y="5305425"/>
            <a:ext cx="654050" cy="3175"/>
          </a:xfrm>
          <a:prstGeom prst="line">
            <a:avLst/>
          </a:prstGeom>
          <a:noFill/>
          <a:ln w="9525" algn="ctr">
            <a:solidFill>
              <a:schemeClr val="tx1"/>
            </a:solidFill>
            <a:prstDash val="sysDot"/>
            <a:round/>
            <a:headEnd/>
            <a:tailEnd/>
          </a:ln>
        </p:spPr>
      </p:cxnSp>
      <p:cxnSp>
        <p:nvCxnSpPr>
          <p:cNvPr id="34836" name="직선 연결선 63"/>
          <p:cNvCxnSpPr>
            <a:cxnSpLocks noChangeShapeType="1"/>
          </p:cNvCxnSpPr>
          <p:nvPr/>
        </p:nvCxnSpPr>
        <p:spPr bwMode="auto">
          <a:xfrm>
            <a:off x="5008563" y="5564188"/>
            <a:ext cx="1046162" cy="1587"/>
          </a:xfrm>
          <a:prstGeom prst="line">
            <a:avLst/>
          </a:prstGeom>
          <a:noFill/>
          <a:ln w="9525" algn="ctr">
            <a:solidFill>
              <a:schemeClr val="tx1"/>
            </a:solidFill>
            <a:prstDash val="sysDot"/>
            <a:round/>
            <a:headEnd/>
            <a:tailEnd/>
          </a:ln>
        </p:spPr>
      </p:cxnSp>
      <p:cxnSp>
        <p:nvCxnSpPr>
          <p:cNvPr id="34837" name="직선 연결선 63"/>
          <p:cNvCxnSpPr>
            <a:cxnSpLocks noChangeShapeType="1"/>
          </p:cNvCxnSpPr>
          <p:nvPr/>
        </p:nvCxnSpPr>
        <p:spPr bwMode="auto">
          <a:xfrm>
            <a:off x="5008563" y="5821363"/>
            <a:ext cx="1046162" cy="1587"/>
          </a:xfrm>
          <a:prstGeom prst="line">
            <a:avLst/>
          </a:prstGeom>
          <a:noFill/>
          <a:ln w="9525" algn="ctr">
            <a:solidFill>
              <a:schemeClr val="tx1"/>
            </a:solidFill>
            <a:prstDash val="sysDot"/>
            <a:round/>
            <a:headEnd/>
            <a:tailEnd/>
          </a:ln>
        </p:spPr>
      </p:cxnSp>
      <p:cxnSp>
        <p:nvCxnSpPr>
          <p:cNvPr id="34838" name="직선 연결선 63"/>
          <p:cNvCxnSpPr>
            <a:cxnSpLocks noChangeShapeType="1"/>
          </p:cNvCxnSpPr>
          <p:nvPr/>
        </p:nvCxnSpPr>
        <p:spPr bwMode="auto">
          <a:xfrm>
            <a:off x="5008563" y="6080125"/>
            <a:ext cx="1046162" cy="1588"/>
          </a:xfrm>
          <a:prstGeom prst="line">
            <a:avLst/>
          </a:prstGeom>
          <a:noFill/>
          <a:ln w="9525" algn="ctr">
            <a:solidFill>
              <a:schemeClr val="tx1"/>
            </a:solidFill>
            <a:prstDash val="sysDot"/>
            <a:round/>
            <a:headEnd/>
            <a:tailEnd/>
          </a:ln>
        </p:spPr>
      </p:cxnSp>
      <p:cxnSp>
        <p:nvCxnSpPr>
          <p:cNvPr id="34839" name="직선 연결선 63"/>
          <p:cNvCxnSpPr>
            <a:cxnSpLocks noChangeShapeType="1"/>
          </p:cNvCxnSpPr>
          <p:nvPr/>
        </p:nvCxnSpPr>
        <p:spPr bwMode="auto">
          <a:xfrm>
            <a:off x="5008563" y="6337300"/>
            <a:ext cx="1046162" cy="1588"/>
          </a:xfrm>
          <a:prstGeom prst="line">
            <a:avLst/>
          </a:prstGeom>
          <a:noFill/>
          <a:ln w="9525" algn="ctr">
            <a:solidFill>
              <a:schemeClr val="tx1"/>
            </a:solidFill>
            <a:prstDash val="sysDot"/>
            <a:round/>
            <a:headEnd/>
            <a:tailEnd/>
          </a:ln>
        </p:spPr>
      </p:cxnSp>
      <p:cxnSp>
        <p:nvCxnSpPr>
          <p:cNvPr id="34840" name="직선 연결선 63"/>
          <p:cNvCxnSpPr>
            <a:cxnSpLocks noChangeShapeType="1"/>
          </p:cNvCxnSpPr>
          <p:nvPr/>
        </p:nvCxnSpPr>
        <p:spPr bwMode="auto">
          <a:xfrm>
            <a:off x="5008563" y="6596063"/>
            <a:ext cx="1046162" cy="1587"/>
          </a:xfrm>
          <a:prstGeom prst="line">
            <a:avLst/>
          </a:prstGeom>
          <a:noFill/>
          <a:ln w="9525" algn="ctr">
            <a:solidFill>
              <a:schemeClr val="tx1"/>
            </a:solidFill>
            <a:prstDash val="sysDot"/>
            <a:round/>
            <a:headEnd/>
            <a:tailEnd/>
          </a:ln>
        </p:spPr>
      </p:cxnSp>
      <p:cxnSp>
        <p:nvCxnSpPr>
          <p:cNvPr id="34841" name="직선 연결선 63"/>
          <p:cNvCxnSpPr>
            <a:cxnSpLocks noChangeShapeType="1"/>
          </p:cNvCxnSpPr>
          <p:nvPr/>
        </p:nvCxnSpPr>
        <p:spPr bwMode="auto">
          <a:xfrm>
            <a:off x="5008563" y="6853238"/>
            <a:ext cx="1046162" cy="1587"/>
          </a:xfrm>
          <a:prstGeom prst="line">
            <a:avLst/>
          </a:prstGeom>
          <a:noFill/>
          <a:ln w="9525" algn="ctr">
            <a:solidFill>
              <a:schemeClr val="tx1"/>
            </a:solidFill>
            <a:prstDash val="sysDot"/>
            <a:round/>
            <a:headEnd/>
            <a:tailEnd/>
          </a:ln>
        </p:spPr>
      </p:cxnSp>
      <p:cxnSp>
        <p:nvCxnSpPr>
          <p:cNvPr id="34842" name="직선 연결선 63"/>
          <p:cNvCxnSpPr>
            <a:cxnSpLocks noChangeShapeType="1"/>
          </p:cNvCxnSpPr>
          <p:nvPr/>
        </p:nvCxnSpPr>
        <p:spPr bwMode="auto">
          <a:xfrm>
            <a:off x="5111750" y="7112000"/>
            <a:ext cx="942975" cy="1588"/>
          </a:xfrm>
          <a:prstGeom prst="line">
            <a:avLst/>
          </a:prstGeom>
          <a:noFill/>
          <a:ln w="9525" algn="ctr">
            <a:solidFill>
              <a:schemeClr val="tx1"/>
            </a:solidFill>
            <a:prstDash val="sysDot"/>
            <a:round/>
            <a:headEnd/>
            <a:tailEnd/>
          </a:ln>
        </p:spPr>
      </p:cxnSp>
      <p:cxnSp>
        <p:nvCxnSpPr>
          <p:cNvPr id="34843" name="직선 연결선 63"/>
          <p:cNvCxnSpPr>
            <a:cxnSpLocks noChangeShapeType="1"/>
          </p:cNvCxnSpPr>
          <p:nvPr/>
        </p:nvCxnSpPr>
        <p:spPr bwMode="auto">
          <a:xfrm>
            <a:off x="5008563" y="7369175"/>
            <a:ext cx="1046162" cy="1588"/>
          </a:xfrm>
          <a:prstGeom prst="line">
            <a:avLst/>
          </a:prstGeom>
          <a:noFill/>
          <a:ln w="9525" algn="ctr">
            <a:solidFill>
              <a:schemeClr val="tx1"/>
            </a:solidFill>
            <a:prstDash val="sysDot"/>
            <a:round/>
            <a:headEnd/>
            <a:tailEnd/>
          </a:ln>
        </p:spPr>
      </p:cxnSp>
      <p:cxnSp>
        <p:nvCxnSpPr>
          <p:cNvPr id="34844" name="직선 연결선 63"/>
          <p:cNvCxnSpPr>
            <a:cxnSpLocks noChangeShapeType="1"/>
          </p:cNvCxnSpPr>
          <p:nvPr/>
        </p:nvCxnSpPr>
        <p:spPr bwMode="auto">
          <a:xfrm>
            <a:off x="5008563" y="7627938"/>
            <a:ext cx="1046162" cy="1587"/>
          </a:xfrm>
          <a:prstGeom prst="line">
            <a:avLst/>
          </a:prstGeom>
          <a:noFill/>
          <a:ln w="9525" algn="ctr">
            <a:solidFill>
              <a:schemeClr val="tx1"/>
            </a:solidFill>
            <a:prstDash val="sysDot"/>
            <a:round/>
            <a:headEnd/>
            <a:tailEnd/>
          </a:ln>
        </p:spPr>
      </p:cxnSp>
      <p:cxnSp>
        <p:nvCxnSpPr>
          <p:cNvPr id="34845" name="직선 연결선 63"/>
          <p:cNvCxnSpPr>
            <a:cxnSpLocks noChangeShapeType="1"/>
          </p:cNvCxnSpPr>
          <p:nvPr/>
        </p:nvCxnSpPr>
        <p:spPr bwMode="auto">
          <a:xfrm>
            <a:off x="5008563" y="7886700"/>
            <a:ext cx="1046162" cy="1588"/>
          </a:xfrm>
          <a:prstGeom prst="line">
            <a:avLst/>
          </a:prstGeom>
          <a:noFill/>
          <a:ln w="9525" algn="ctr">
            <a:solidFill>
              <a:schemeClr val="tx1"/>
            </a:solidFill>
            <a:prstDash val="sysDot"/>
            <a:round/>
            <a:headEnd/>
            <a:tailEnd/>
          </a:ln>
        </p:spPr>
      </p:cxnSp>
      <p:cxnSp>
        <p:nvCxnSpPr>
          <p:cNvPr id="34846" name="직선 연결선 63"/>
          <p:cNvCxnSpPr>
            <a:cxnSpLocks noChangeShapeType="1"/>
          </p:cNvCxnSpPr>
          <p:nvPr/>
        </p:nvCxnSpPr>
        <p:spPr bwMode="auto">
          <a:xfrm>
            <a:off x="5008563" y="8143875"/>
            <a:ext cx="1046162" cy="1588"/>
          </a:xfrm>
          <a:prstGeom prst="line">
            <a:avLst/>
          </a:prstGeom>
          <a:noFill/>
          <a:ln w="9525" algn="ctr">
            <a:solidFill>
              <a:schemeClr val="tx1"/>
            </a:solidFill>
            <a:prstDash val="sysDot"/>
            <a:round/>
            <a:headEnd/>
            <a:tailEnd/>
          </a:ln>
        </p:spPr>
      </p:cxnSp>
      <p:cxnSp>
        <p:nvCxnSpPr>
          <p:cNvPr id="34847" name="직선 연결선 63"/>
          <p:cNvCxnSpPr>
            <a:cxnSpLocks noChangeShapeType="1"/>
          </p:cNvCxnSpPr>
          <p:nvPr/>
        </p:nvCxnSpPr>
        <p:spPr bwMode="auto">
          <a:xfrm>
            <a:off x="5008563" y="8402638"/>
            <a:ext cx="1046162" cy="1587"/>
          </a:xfrm>
          <a:prstGeom prst="line">
            <a:avLst/>
          </a:prstGeom>
          <a:noFill/>
          <a:ln w="9525" algn="ctr">
            <a:solidFill>
              <a:schemeClr val="tx1"/>
            </a:solidFill>
            <a:prstDash val="sysDot"/>
            <a:round/>
            <a:headEnd/>
            <a:tailEnd/>
          </a:ln>
        </p:spPr>
      </p:cxnSp>
      <p:cxnSp>
        <p:nvCxnSpPr>
          <p:cNvPr id="34848" name="직선 연결선 63"/>
          <p:cNvCxnSpPr>
            <a:cxnSpLocks noChangeShapeType="1"/>
          </p:cNvCxnSpPr>
          <p:nvPr/>
        </p:nvCxnSpPr>
        <p:spPr bwMode="auto">
          <a:xfrm>
            <a:off x="5008563" y="8659813"/>
            <a:ext cx="1046162" cy="1587"/>
          </a:xfrm>
          <a:prstGeom prst="line">
            <a:avLst/>
          </a:prstGeom>
          <a:noFill/>
          <a:ln w="9525" algn="ctr">
            <a:solidFill>
              <a:schemeClr val="tx1"/>
            </a:solidFill>
            <a:prstDash val="sysDot"/>
            <a:round/>
            <a:headEnd/>
            <a:tailEnd/>
          </a:ln>
        </p:spPr>
      </p:cxnSp>
      <p:sp>
        <p:nvSpPr>
          <p:cNvPr id="34849" name="TextBox 10"/>
          <p:cNvSpPr txBox="1">
            <a:spLocks noChangeArrowheads="1"/>
          </p:cNvSpPr>
          <p:nvPr/>
        </p:nvSpPr>
        <p:spPr bwMode="auto">
          <a:xfrm>
            <a:off x="5959475" y="2355850"/>
            <a:ext cx="479425"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19</a:t>
            </a:r>
            <a:endParaRPr lang="ko-KR" altLang="en-US" sz="800">
              <a:latin typeface="HY헤드라인M" pitchFamily="18" charset="-127"/>
            </a:endParaRPr>
          </a:p>
        </p:txBody>
      </p:sp>
      <p:sp>
        <p:nvSpPr>
          <p:cNvPr id="34850" name="TextBox 10"/>
          <p:cNvSpPr txBox="1">
            <a:spLocks noChangeArrowheads="1"/>
          </p:cNvSpPr>
          <p:nvPr/>
        </p:nvSpPr>
        <p:spPr bwMode="auto">
          <a:xfrm>
            <a:off x="5959475" y="2614613"/>
            <a:ext cx="479425"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19</a:t>
            </a:r>
            <a:endParaRPr lang="ko-KR" altLang="en-US" sz="800">
              <a:latin typeface="HY헤드라인M" pitchFamily="18" charset="-127"/>
            </a:endParaRPr>
          </a:p>
        </p:txBody>
      </p:sp>
      <p:sp>
        <p:nvSpPr>
          <p:cNvPr id="34851" name="TextBox 10"/>
          <p:cNvSpPr txBox="1">
            <a:spLocks noChangeArrowheads="1"/>
          </p:cNvSpPr>
          <p:nvPr/>
        </p:nvSpPr>
        <p:spPr bwMode="auto">
          <a:xfrm>
            <a:off x="5959475" y="2871788"/>
            <a:ext cx="479425"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20</a:t>
            </a:r>
            <a:endParaRPr lang="ko-KR" altLang="en-US" sz="800">
              <a:latin typeface="HY헤드라인M" pitchFamily="18" charset="-127"/>
            </a:endParaRPr>
          </a:p>
        </p:txBody>
      </p:sp>
      <p:sp>
        <p:nvSpPr>
          <p:cNvPr id="34852" name="TextBox 10"/>
          <p:cNvSpPr txBox="1">
            <a:spLocks noChangeArrowheads="1"/>
          </p:cNvSpPr>
          <p:nvPr/>
        </p:nvSpPr>
        <p:spPr bwMode="auto">
          <a:xfrm>
            <a:off x="5959475" y="3130550"/>
            <a:ext cx="479425"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23</a:t>
            </a:r>
            <a:endParaRPr lang="ko-KR" altLang="en-US" sz="800">
              <a:latin typeface="HY헤드라인M" pitchFamily="18" charset="-127"/>
            </a:endParaRPr>
          </a:p>
        </p:txBody>
      </p:sp>
      <p:sp>
        <p:nvSpPr>
          <p:cNvPr id="34853" name="TextBox 10"/>
          <p:cNvSpPr txBox="1">
            <a:spLocks noChangeArrowheads="1"/>
          </p:cNvSpPr>
          <p:nvPr/>
        </p:nvSpPr>
        <p:spPr bwMode="auto">
          <a:xfrm>
            <a:off x="5959475" y="3387725"/>
            <a:ext cx="479425"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24</a:t>
            </a:r>
            <a:endParaRPr lang="ko-KR" altLang="en-US" sz="800">
              <a:latin typeface="HY헤드라인M" pitchFamily="18" charset="-127"/>
            </a:endParaRPr>
          </a:p>
        </p:txBody>
      </p:sp>
      <p:sp>
        <p:nvSpPr>
          <p:cNvPr id="34854" name="TextBox 10"/>
          <p:cNvSpPr txBox="1">
            <a:spLocks noChangeArrowheads="1"/>
          </p:cNvSpPr>
          <p:nvPr/>
        </p:nvSpPr>
        <p:spPr bwMode="auto">
          <a:xfrm>
            <a:off x="5959475" y="3646488"/>
            <a:ext cx="479425"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25</a:t>
            </a:r>
            <a:endParaRPr lang="ko-KR" altLang="en-US" sz="800">
              <a:latin typeface="HY헤드라인M" pitchFamily="18" charset="-127"/>
            </a:endParaRPr>
          </a:p>
        </p:txBody>
      </p:sp>
      <p:sp>
        <p:nvSpPr>
          <p:cNvPr id="34855" name="TextBox 10"/>
          <p:cNvSpPr txBox="1">
            <a:spLocks noChangeArrowheads="1"/>
          </p:cNvSpPr>
          <p:nvPr/>
        </p:nvSpPr>
        <p:spPr bwMode="auto">
          <a:xfrm>
            <a:off x="5959475" y="3903663"/>
            <a:ext cx="479425"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31</a:t>
            </a:r>
            <a:endParaRPr lang="ko-KR" altLang="en-US" sz="800">
              <a:latin typeface="HY헤드라인M" pitchFamily="18" charset="-127"/>
            </a:endParaRPr>
          </a:p>
        </p:txBody>
      </p:sp>
      <p:sp>
        <p:nvSpPr>
          <p:cNvPr id="34856" name="TextBox 10"/>
          <p:cNvSpPr txBox="1">
            <a:spLocks noChangeArrowheads="1"/>
          </p:cNvSpPr>
          <p:nvPr/>
        </p:nvSpPr>
        <p:spPr bwMode="auto">
          <a:xfrm>
            <a:off x="5959475" y="4162425"/>
            <a:ext cx="479425"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33</a:t>
            </a:r>
            <a:endParaRPr lang="ko-KR" altLang="en-US" sz="800">
              <a:latin typeface="HY헤드라인M" pitchFamily="18" charset="-127"/>
            </a:endParaRPr>
          </a:p>
        </p:txBody>
      </p:sp>
      <p:sp>
        <p:nvSpPr>
          <p:cNvPr id="34857" name="TextBox 10"/>
          <p:cNvSpPr txBox="1">
            <a:spLocks noChangeArrowheads="1"/>
          </p:cNvSpPr>
          <p:nvPr/>
        </p:nvSpPr>
        <p:spPr bwMode="auto">
          <a:xfrm>
            <a:off x="5959475" y="4419600"/>
            <a:ext cx="479425"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34</a:t>
            </a:r>
            <a:endParaRPr lang="ko-KR" altLang="en-US" sz="800">
              <a:latin typeface="HY헤드라인M" pitchFamily="18" charset="-127"/>
            </a:endParaRPr>
          </a:p>
        </p:txBody>
      </p:sp>
      <p:sp>
        <p:nvSpPr>
          <p:cNvPr id="34858" name="TextBox 10"/>
          <p:cNvSpPr txBox="1">
            <a:spLocks noChangeArrowheads="1"/>
          </p:cNvSpPr>
          <p:nvPr/>
        </p:nvSpPr>
        <p:spPr bwMode="auto">
          <a:xfrm>
            <a:off x="5959475" y="4678363"/>
            <a:ext cx="479425"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35</a:t>
            </a:r>
            <a:endParaRPr lang="ko-KR" altLang="en-US" sz="800">
              <a:latin typeface="HY헤드라인M" pitchFamily="18" charset="-127"/>
            </a:endParaRPr>
          </a:p>
        </p:txBody>
      </p:sp>
      <p:sp>
        <p:nvSpPr>
          <p:cNvPr id="34859" name="TextBox 10"/>
          <p:cNvSpPr txBox="1">
            <a:spLocks noChangeArrowheads="1"/>
          </p:cNvSpPr>
          <p:nvPr/>
        </p:nvSpPr>
        <p:spPr bwMode="auto">
          <a:xfrm>
            <a:off x="5959475" y="4935538"/>
            <a:ext cx="479425"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38</a:t>
            </a:r>
            <a:endParaRPr lang="ko-KR" altLang="en-US" sz="800">
              <a:latin typeface="HY헤드라인M" pitchFamily="18" charset="-127"/>
            </a:endParaRPr>
          </a:p>
        </p:txBody>
      </p:sp>
      <p:sp>
        <p:nvSpPr>
          <p:cNvPr id="34860" name="TextBox 10"/>
          <p:cNvSpPr txBox="1">
            <a:spLocks noChangeArrowheads="1"/>
          </p:cNvSpPr>
          <p:nvPr/>
        </p:nvSpPr>
        <p:spPr bwMode="auto">
          <a:xfrm>
            <a:off x="5959475" y="5194300"/>
            <a:ext cx="479425"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39</a:t>
            </a:r>
            <a:endParaRPr lang="ko-KR" altLang="en-US" sz="800">
              <a:latin typeface="HY헤드라인M" pitchFamily="18" charset="-127"/>
            </a:endParaRPr>
          </a:p>
        </p:txBody>
      </p:sp>
      <p:sp>
        <p:nvSpPr>
          <p:cNvPr id="34861" name="TextBox 10"/>
          <p:cNvSpPr txBox="1">
            <a:spLocks noChangeArrowheads="1"/>
          </p:cNvSpPr>
          <p:nvPr/>
        </p:nvSpPr>
        <p:spPr bwMode="auto">
          <a:xfrm>
            <a:off x="5959475" y="5451475"/>
            <a:ext cx="479425"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42</a:t>
            </a:r>
            <a:endParaRPr lang="ko-KR" altLang="en-US" sz="800">
              <a:latin typeface="HY헤드라인M" pitchFamily="18" charset="-127"/>
            </a:endParaRPr>
          </a:p>
        </p:txBody>
      </p:sp>
      <p:sp>
        <p:nvSpPr>
          <p:cNvPr id="34862" name="TextBox 10"/>
          <p:cNvSpPr txBox="1">
            <a:spLocks noChangeArrowheads="1"/>
          </p:cNvSpPr>
          <p:nvPr/>
        </p:nvSpPr>
        <p:spPr bwMode="auto">
          <a:xfrm>
            <a:off x="5959475" y="5710238"/>
            <a:ext cx="479425"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45</a:t>
            </a:r>
            <a:endParaRPr lang="ko-KR" altLang="en-US" sz="800">
              <a:latin typeface="HY헤드라인M" pitchFamily="18" charset="-127"/>
            </a:endParaRPr>
          </a:p>
        </p:txBody>
      </p:sp>
      <p:sp>
        <p:nvSpPr>
          <p:cNvPr id="34863" name="TextBox 10"/>
          <p:cNvSpPr txBox="1">
            <a:spLocks noChangeArrowheads="1"/>
          </p:cNvSpPr>
          <p:nvPr/>
        </p:nvSpPr>
        <p:spPr bwMode="auto">
          <a:xfrm>
            <a:off x="5959475" y="5967413"/>
            <a:ext cx="479425"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47</a:t>
            </a:r>
            <a:endParaRPr lang="ko-KR" altLang="en-US" sz="800">
              <a:latin typeface="HY헤드라인M" pitchFamily="18" charset="-127"/>
            </a:endParaRPr>
          </a:p>
        </p:txBody>
      </p:sp>
      <p:sp>
        <p:nvSpPr>
          <p:cNvPr id="34864" name="TextBox 10"/>
          <p:cNvSpPr txBox="1">
            <a:spLocks noChangeArrowheads="1"/>
          </p:cNvSpPr>
          <p:nvPr/>
        </p:nvSpPr>
        <p:spPr bwMode="auto">
          <a:xfrm>
            <a:off x="5959475" y="6226175"/>
            <a:ext cx="479425"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60</a:t>
            </a:r>
            <a:endParaRPr lang="ko-KR" altLang="en-US" sz="800">
              <a:latin typeface="HY헤드라인M" pitchFamily="18" charset="-127"/>
            </a:endParaRPr>
          </a:p>
        </p:txBody>
      </p:sp>
      <p:sp>
        <p:nvSpPr>
          <p:cNvPr id="34865" name="TextBox 10"/>
          <p:cNvSpPr txBox="1">
            <a:spLocks noChangeArrowheads="1"/>
          </p:cNvSpPr>
          <p:nvPr/>
        </p:nvSpPr>
        <p:spPr bwMode="auto">
          <a:xfrm>
            <a:off x="5959475" y="6483350"/>
            <a:ext cx="479425"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61</a:t>
            </a:r>
            <a:endParaRPr lang="ko-KR" altLang="en-US" sz="800">
              <a:latin typeface="HY헤드라인M" pitchFamily="18" charset="-127"/>
            </a:endParaRPr>
          </a:p>
        </p:txBody>
      </p:sp>
      <p:sp>
        <p:nvSpPr>
          <p:cNvPr id="34866" name="TextBox 10"/>
          <p:cNvSpPr txBox="1">
            <a:spLocks noChangeArrowheads="1"/>
          </p:cNvSpPr>
          <p:nvPr/>
        </p:nvSpPr>
        <p:spPr bwMode="auto">
          <a:xfrm>
            <a:off x="5959475" y="6742113"/>
            <a:ext cx="479425"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62</a:t>
            </a:r>
            <a:endParaRPr lang="ko-KR" altLang="en-US" sz="800">
              <a:latin typeface="HY헤드라인M" pitchFamily="18" charset="-127"/>
            </a:endParaRPr>
          </a:p>
        </p:txBody>
      </p:sp>
      <p:sp>
        <p:nvSpPr>
          <p:cNvPr id="34867" name="TextBox 10"/>
          <p:cNvSpPr txBox="1">
            <a:spLocks noChangeArrowheads="1"/>
          </p:cNvSpPr>
          <p:nvPr/>
        </p:nvSpPr>
        <p:spPr bwMode="auto">
          <a:xfrm>
            <a:off x="5959475" y="6999288"/>
            <a:ext cx="479425"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63</a:t>
            </a:r>
            <a:endParaRPr lang="ko-KR" altLang="en-US" sz="800">
              <a:latin typeface="HY헤드라인M" pitchFamily="18" charset="-127"/>
            </a:endParaRPr>
          </a:p>
        </p:txBody>
      </p:sp>
      <p:sp>
        <p:nvSpPr>
          <p:cNvPr id="34868" name="TextBox 10"/>
          <p:cNvSpPr txBox="1">
            <a:spLocks noChangeArrowheads="1"/>
          </p:cNvSpPr>
          <p:nvPr/>
        </p:nvSpPr>
        <p:spPr bwMode="auto">
          <a:xfrm>
            <a:off x="5959475" y="7258050"/>
            <a:ext cx="479425"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92</a:t>
            </a:r>
            <a:endParaRPr lang="ko-KR" altLang="en-US" sz="800">
              <a:latin typeface="HY헤드라인M" pitchFamily="18" charset="-127"/>
            </a:endParaRPr>
          </a:p>
        </p:txBody>
      </p:sp>
      <p:sp>
        <p:nvSpPr>
          <p:cNvPr id="34869" name="TextBox 10"/>
          <p:cNvSpPr txBox="1">
            <a:spLocks noChangeArrowheads="1"/>
          </p:cNvSpPr>
          <p:nvPr/>
        </p:nvSpPr>
        <p:spPr bwMode="auto">
          <a:xfrm>
            <a:off x="5959475" y="7515225"/>
            <a:ext cx="479425"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92</a:t>
            </a:r>
            <a:endParaRPr lang="ko-KR" altLang="en-US" sz="800">
              <a:latin typeface="HY헤드라인M" pitchFamily="18" charset="-127"/>
            </a:endParaRPr>
          </a:p>
        </p:txBody>
      </p:sp>
      <p:sp>
        <p:nvSpPr>
          <p:cNvPr id="34870" name="TextBox 10"/>
          <p:cNvSpPr txBox="1">
            <a:spLocks noChangeArrowheads="1"/>
          </p:cNvSpPr>
          <p:nvPr/>
        </p:nvSpPr>
        <p:spPr bwMode="auto">
          <a:xfrm>
            <a:off x="5959475" y="7773988"/>
            <a:ext cx="479425"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93</a:t>
            </a:r>
            <a:endParaRPr lang="ko-KR" altLang="en-US" sz="800">
              <a:latin typeface="HY헤드라인M" pitchFamily="18" charset="-127"/>
            </a:endParaRPr>
          </a:p>
        </p:txBody>
      </p:sp>
      <p:sp>
        <p:nvSpPr>
          <p:cNvPr id="34871" name="TextBox 10"/>
          <p:cNvSpPr txBox="1">
            <a:spLocks noChangeArrowheads="1"/>
          </p:cNvSpPr>
          <p:nvPr/>
        </p:nvSpPr>
        <p:spPr bwMode="auto">
          <a:xfrm>
            <a:off x="5959475" y="8031163"/>
            <a:ext cx="479425"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93</a:t>
            </a:r>
            <a:endParaRPr lang="ko-KR" altLang="en-US" sz="800">
              <a:latin typeface="HY헤드라인M" pitchFamily="18" charset="-127"/>
            </a:endParaRPr>
          </a:p>
        </p:txBody>
      </p:sp>
      <p:sp>
        <p:nvSpPr>
          <p:cNvPr id="34872" name="TextBox 10"/>
          <p:cNvSpPr txBox="1">
            <a:spLocks noChangeArrowheads="1"/>
          </p:cNvSpPr>
          <p:nvPr/>
        </p:nvSpPr>
        <p:spPr bwMode="auto">
          <a:xfrm>
            <a:off x="5959475" y="8289925"/>
            <a:ext cx="479425"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94</a:t>
            </a:r>
            <a:endParaRPr lang="ko-KR" altLang="en-US" sz="800">
              <a:latin typeface="HY헤드라인M" pitchFamily="18" charset="-127"/>
            </a:endParaRPr>
          </a:p>
        </p:txBody>
      </p:sp>
      <p:sp>
        <p:nvSpPr>
          <p:cNvPr id="34873" name="TextBox 10"/>
          <p:cNvSpPr txBox="1">
            <a:spLocks noChangeArrowheads="1"/>
          </p:cNvSpPr>
          <p:nvPr/>
        </p:nvSpPr>
        <p:spPr bwMode="auto">
          <a:xfrm>
            <a:off x="5962650" y="8547100"/>
            <a:ext cx="479425" cy="215900"/>
          </a:xfrm>
          <a:prstGeom prst="rect">
            <a:avLst/>
          </a:prstGeom>
          <a:noFill/>
          <a:ln w="9525">
            <a:noFill/>
            <a:miter lim="800000"/>
            <a:headEnd/>
            <a:tailEnd/>
          </a:ln>
        </p:spPr>
        <p:txBody>
          <a:bodyPr>
            <a:spAutoFit/>
          </a:bodyPr>
          <a:lstStyle/>
          <a:p>
            <a:pPr algn="ctr"/>
            <a:r>
              <a:rPr lang="en-US" altLang="ko-KR" sz="800">
                <a:latin typeface="HY헤드라인M" pitchFamily="18" charset="-127"/>
              </a:rPr>
              <a:t>94</a:t>
            </a:r>
            <a:endParaRPr lang="ko-KR" altLang="en-US" sz="800">
              <a:latin typeface="HY헤드라인M" pitchFamily="18" charset="-127"/>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차트 19"/>
          <p:cNvGraphicFramePr/>
          <p:nvPr/>
        </p:nvGraphicFramePr>
        <p:xfrm>
          <a:off x="2200275" y="2173288"/>
          <a:ext cx="3810000" cy="4505325"/>
        </p:xfrm>
        <a:graphic>
          <a:graphicData uri="http://schemas.openxmlformats.org/drawingml/2006/chart">
            <c:chart xmlns:c="http://schemas.openxmlformats.org/drawingml/2006/chart" xmlns:r="http://schemas.openxmlformats.org/officeDocument/2006/relationships" r:id="rId2"/>
          </a:graphicData>
        </a:graphic>
      </p:graphicFrame>
      <p:sp>
        <p:nvSpPr>
          <p:cNvPr id="100354" name="Rectangle 52"/>
          <p:cNvSpPr>
            <a:spLocks noChangeArrowheads="1"/>
          </p:cNvSpPr>
          <p:nvPr/>
        </p:nvSpPr>
        <p:spPr bwMode="auto">
          <a:xfrm>
            <a:off x="1123950" y="1290638"/>
            <a:ext cx="5334000" cy="304800"/>
          </a:xfrm>
          <a:prstGeom prst="rect">
            <a:avLst/>
          </a:prstGeom>
          <a:noFill/>
          <a:ln w="9525">
            <a:noFill/>
            <a:miter lim="800000"/>
            <a:headEnd/>
            <a:tailEnd/>
          </a:ln>
        </p:spPr>
        <p:txBody>
          <a:bodyPr wrap="none" anchor="ctr"/>
          <a:lstStyle/>
          <a:p>
            <a:pPr algn="dist">
              <a:lnSpc>
                <a:spcPct val="140000"/>
              </a:lnSpc>
            </a:pPr>
            <a:r>
              <a:rPr lang="en-US" altLang="ko-KR" sz="1200" b="1"/>
              <a:t>9. The Most Educational Exhibition Program</a:t>
            </a:r>
            <a:endParaRPr lang="ko-KR" altLang="en-US" sz="1200" b="1"/>
          </a:p>
        </p:txBody>
      </p:sp>
      <p:sp>
        <p:nvSpPr>
          <p:cNvPr id="100355" name="Rectangle 19"/>
          <p:cNvSpPr>
            <a:spLocks noChangeArrowheads="1"/>
          </p:cNvSpPr>
          <p:nvPr/>
        </p:nvSpPr>
        <p:spPr bwMode="auto">
          <a:xfrm>
            <a:off x="1114425" y="7469188"/>
            <a:ext cx="4819650" cy="1371600"/>
          </a:xfrm>
          <a:prstGeom prst="rect">
            <a:avLst/>
          </a:prstGeom>
          <a:noFill/>
          <a:ln w="9525">
            <a:noFill/>
            <a:miter lim="800000"/>
            <a:headEnd/>
            <a:tailEnd/>
          </a:ln>
        </p:spPr>
        <p:txBody>
          <a:bodyPr lIns="0" tIns="0" rIns="0" bIns="0">
            <a:spAutoFit/>
          </a:bodyPr>
          <a:lstStyle/>
          <a:p>
            <a:pPr marL="85725" indent="-85725" algn="just">
              <a:lnSpc>
                <a:spcPct val="150000"/>
              </a:lnSpc>
              <a:buFont typeface="Arial" charset="0"/>
              <a:buChar char="•"/>
            </a:pPr>
            <a:r>
              <a:rPr lang="en-US" altLang="ko-KR"/>
              <a:t>The results of the survey on “which program was most educational,” showed that the Flower Symphony Hall (13.2%) was most educational, followed by the Future Flower Hall (11.8%), Sungnyemun (10.3%), the Floral Experience Hall (9.5%), the Floral Interaction Hall (9.2%), the Wild Flower Hall (6.4%), the Tulip Garden (4.4%), the Arboretum (4.3%), the Going inside the Fairy Tale (4.2%) and the Floral Foods Hall (3.8%). 22.9% of respondents chose other programs as being most educational. </a:t>
            </a:r>
          </a:p>
        </p:txBody>
      </p:sp>
      <p:sp>
        <p:nvSpPr>
          <p:cNvPr id="100356" name="직사각형 18"/>
          <p:cNvSpPr>
            <a:spLocks noChangeArrowheads="1"/>
          </p:cNvSpPr>
          <p:nvPr/>
        </p:nvSpPr>
        <p:spPr bwMode="auto">
          <a:xfrm>
            <a:off x="981075" y="7096125"/>
            <a:ext cx="2011363" cy="304800"/>
          </a:xfrm>
          <a:prstGeom prst="rect">
            <a:avLst/>
          </a:prstGeom>
          <a:noFill/>
          <a:ln w="9525">
            <a:noFill/>
            <a:miter lim="800000"/>
            <a:headEnd/>
            <a:tailEnd/>
          </a:ln>
        </p:spPr>
        <p:txBody>
          <a:bodyPr wrap="none">
            <a:spAutoFit/>
          </a:bodyPr>
          <a:lstStyle/>
          <a:p>
            <a:pPr algn="ctr">
              <a:lnSpc>
                <a:spcPct val="140000"/>
              </a:lnSpc>
            </a:pPr>
            <a:r>
              <a:rPr lang="ko-KR" altLang="en-US" b="1"/>
              <a:t>▣ </a:t>
            </a:r>
            <a:r>
              <a:rPr lang="en-US" altLang="ko-KR" b="1"/>
              <a:t>Results of Survey and Analysis</a:t>
            </a:r>
            <a:endParaRPr lang="ko-KR" altLang="en-US" b="1"/>
          </a:p>
        </p:txBody>
      </p:sp>
      <p:sp>
        <p:nvSpPr>
          <p:cNvPr id="7" name="TextBox 6"/>
          <p:cNvSpPr txBox="1"/>
          <p:nvPr/>
        </p:nvSpPr>
        <p:spPr>
          <a:xfrm>
            <a:off x="5272088" y="6292850"/>
            <a:ext cx="642937" cy="2444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p>
            <a:pPr algn="ctr">
              <a:defRPr/>
            </a:pPr>
            <a:r>
              <a:rPr lang="en-US" altLang="ko-KR" sz="800">
                <a:solidFill>
                  <a:srgbClr val="000000"/>
                </a:solidFill>
              </a:rPr>
              <a:t>Unit : %</a:t>
            </a:r>
            <a:endParaRPr lang="ko-KR" altLang="ko-KR" sz="800">
              <a:solidFill>
                <a:srgbClr val="000000"/>
              </a:solidFill>
            </a:endParaRPr>
          </a:p>
        </p:txBody>
      </p:sp>
      <p:sp>
        <p:nvSpPr>
          <p:cNvPr id="100358" name="TextBox 27"/>
          <p:cNvSpPr txBox="1">
            <a:spLocks noChangeArrowheads="1"/>
          </p:cNvSpPr>
          <p:nvPr/>
        </p:nvSpPr>
        <p:spPr bwMode="auto">
          <a:xfrm>
            <a:off x="1196975" y="6415088"/>
            <a:ext cx="1655763" cy="338137"/>
          </a:xfrm>
          <a:prstGeom prst="rect">
            <a:avLst/>
          </a:prstGeom>
          <a:noFill/>
          <a:ln w="9525">
            <a:noFill/>
            <a:miter lim="800000"/>
            <a:headEnd/>
            <a:tailEnd/>
          </a:ln>
        </p:spPr>
        <p:txBody>
          <a:bodyPr>
            <a:spAutoFit/>
          </a:bodyPr>
          <a:lstStyle/>
          <a:p>
            <a:r>
              <a:rPr lang="en-US" altLang="ko-KR" sz="800"/>
              <a:t>N = 1,300(Other Responses)</a:t>
            </a:r>
          </a:p>
          <a:p>
            <a:r>
              <a:rPr lang="en-US" altLang="ko-KR" sz="800"/>
              <a:t>Missing = 325</a:t>
            </a:r>
            <a:endParaRPr lang="ko-KR" altLang="en-US" sz="800"/>
          </a:p>
        </p:txBody>
      </p:sp>
      <p:sp>
        <p:nvSpPr>
          <p:cNvPr id="100359" name="직사각형 7"/>
          <p:cNvSpPr>
            <a:spLocks noChangeArrowheads="1"/>
          </p:cNvSpPr>
          <p:nvPr/>
        </p:nvSpPr>
        <p:spPr bwMode="auto">
          <a:xfrm>
            <a:off x="1185863" y="2500313"/>
            <a:ext cx="1138237" cy="263525"/>
          </a:xfrm>
          <a:prstGeom prst="rect">
            <a:avLst/>
          </a:prstGeom>
          <a:noFill/>
          <a:ln w="9525">
            <a:noFill/>
            <a:miter lim="800000"/>
            <a:headEnd/>
            <a:tailEnd/>
          </a:ln>
        </p:spPr>
        <p:txBody>
          <a:bodyPr wrap="none">
            <a:spAutoFit/>
          </a:bodyPr>
          <a:lstStyle/>
          <a:p>
            <a:pPr algn="dist">
              <a:lnSpc>
                <a:spcPct val="140000"/>
              </a:lnSpc>
            </a:pPr>
            <a:r>
              <a:rPr lang="en-US" altLang="ko-KR" sz="800"/>
              <a:t>Flower Symphony Hall</a:t>
            </a:r>
            <a:endParaRPr lang="ko-KR" altLang="en-US" sz="800"/>
          </a:p>
        </p:txBody>
      </p:sp>
      <p:sp>
        <p:nvSpPr>
          <p:cNvPr id="100360" name="직사각형 9"/>
          <p:cNvSpPr>
            <a:spLocks noChangeArrowheads="1"/>
          </p:cNvSpPr>
          <p:nvPr/>
        </p:nvSpPr>
        <p:spPr bwMode="auto">
          <a:xfrm>
            <a:off x="1185863" y="2830513"/>
            <a:ext cx="962025" cy="263525"/>
          </a:xfrm>
          <a:prstGeom prst="rect">
            <a:avLst/>
          </a:prstGeom>
          <a:noFill/>
          <a:ln w="9525">
            <a:noFill/>
            <a:miter lim="800000"/>
            <a:headEnd/>
            <a:tailEnd/>
          </a:ln>
        </p:spPr>
        <p:txBody>
          <a:bodyPr wrap="none">
            <a:spAutoFit/>
          </a:bodyPr>
          <a:lstStyle/>
          <a:p>
            <a:pPr algn="dist">
              <a:lnSpc>
                <a:spcPct val="140000"/>
              </a:lnSpc>
            </a:pPr>
            <a:r>
              <a:rPr lang="en-US" altLang="ko-KR" sz="800"/>
              <a:t>Future Flower Hall</a:t>
            </a:r>
            <a:endParaRPr lang="ko-KR" altLang="en-US" sz="800"/>
          </a:p>
        </p:txBody>
      </p:sp>
      <p:sp>
        <p:nvSpPr>
          <p:cNvPr id="100361" name="직사각형 10"/>
          <p:cNvSpPr>
            <a:spLocks noChangeArrowheads="1"/>
          </p:cNvSpPr>
          <p:nvPr/>
        </p:nvSpPr>
        <p:spPr bwMode="auto">
          <a:xfrm>
            <a:off x="1185863" y="3157538"/>
            <a:ext cx="720725" cy="263525"/>
          </a:xfrm>
          <a:prstGeom prst="rect">
            <a:avLst/>
          </a:prstGeom>
          <a:noFill/>
          <a:ln w="9525">
            <a:noFill/>
            <a:miter lim="800000"/>
            <a:headEnd/>
            <a:tailEnd/>
          </a:ln>
        </p:spPr>
        <p:txBody>
          <a:bodyPr wrap="none">
            <a:spAutoFit/>
          </a:bodyPr>
          <a:lstStyle/>
          <a:p>
            <a:pPr algn="dist">
              <a:lnSpc>
                <a:spcPct val="140000"/>
              </a:lnSpc>
            </a:pPr>
            <a:r>
              <a:rPr lang="en-US" altLang="ko-KR" sz="800"/>
              <a:t>Sungnyemun</a:t>
            </a:r>
            <a:endParaRPr lang="ko-KR" altLang="en-US" sz="800"/>
          </a:p>
        </p:txBody>
      </p:sp>
      <p:sp>
        <p:nvSpPr>
          <p:cNvPr id="100362" name="직사각형 11"/>
          <p:cNvSpPr>
            <a:spLocks noChangeArrowheads="1"/>
          </p:cNvSpPr>
          <p:nvPr/>
        </p:nvSpPr>
        <p:spPr bwMode="auto">
          <a:xfrm>
            <a:off x="1185863" y="3487738"/>
            <a:ext cx="1106487" cy="263525"/>
          </a:xfrm>
          <a:prstGeom prst="rect">
            <a:avLst/>
          </a:prstGeom>
          <a:noFill/>
          <a:ln w="9525">
            <a:noFill/>
            <a:miter lim="800000"/>
            <a:headEnd/>
            <a:tailEnd/>
          </a:ln>
        </p:spPr>
        <p:txBody>
          <a:bodyPr wrap="none">
            <a:spAutoFit/>
          </a:bodyPr>
          <a:lstStyle/>
          <a:p>
            <a:pPr algn="dist">
              <a:lnSpc>
                <a:spcPct val="140000"/>
              </a:lnSpc>
            </a:pPr>
            <a:r>
              <a:rPr lang="en-US" altLang="ko-KR" sz="800"/>
              <a:t>Floral Experience Hall</a:t>
            </a:r>
            <a:endParaRPr lang="ko-KR" altLang="en-US" sz="800"/>
          </a:p>
        </p:txBody>
      </p:sp>
      <p:sp>
        <p:nvSpPr>
          <p:cNvPr id="100363" name="직사각형 12"/>
          <p:cNvSpPr>
            <a:spLocks noChangeArrowheads="1"/>
          </p:cNvSpPr>
          <p:nvPr/>
        </p:nvSpPr>
        <p:spPr bwMode="auto">
          <a:xfrm>
            <a:off x="1185863" y="3817938"/>
            <a:ext cx="1090612" cy="263525"/>
          </a:xfrm>
          <a:prstGeom prst="rect">
            <a:avLst/>
          </a:prstGeom>
          <a:noFill/>
          <a:ln w="9525">
            <a:noFill/>
            <a:miter lim="800000"/>
            <a:headEnd/>
            <a:tailEnd/>
          </a:ln>
        </p:spPr>
        <p:txBody>
          <a:bodyPr wrap="none">
            <a:spAutoFit/>
          </a:bodyPr>
          <a:lstStyle/>
          <a:p>
            <a:pPr algn="dist">
              <a:lnSpc>
                <a:spcPct val="140000"/>
              </a:lnSpc>
            </a:pPr>
            <a:r>
              <a:rPr lang="en-US" altLang="ko-KR" sz="800"/>
              <a:t>Floral Interaction Hall</a:t>
            </a:r>
            <a:endParaRPr lang="ko-KR" altLang="en-US" sz="800"/>
          </a:p>
        </p:txBody>
      </p:sp>
      <p:sp>
        <p:nvSpPr>
          <p:cNvPr id="100364" name="직사각형 13"/>
          <p:cNvSpPr>
            <a:spLocks noChangeArrowheads="1"/>
          </p:cNvSpPr>
          <p:nvPr/>
        </p:nvSpPr>
        <p:spPr bwMode="auto">
          <a:xfrm>
            <a:off x="1185863" y="4144963"/>
            <a:ext cx="900112" cy="263525"/>
          </a:xfrm>
          <a:prstGeom prst="rect">
            <a:avLst/>
          </a:prstGeom>
          <a:noFill/>
          <a:ln w="9525">
            <a:noFill/>
            <a:miter lim="800000"/>
            <a:headEnd/>
            <a:tailEnd/>
          </a:ln>
        </p:spPr>
        <p:txBody>
          <a:bodyPr wrap="none">
            <a:spAutoFit/>
          </a:bodyPr>
          <a:lstStyle/>
          <a:p>
            <a:pPr algn="dist">
              <a:lnSpc>
                <a:spcPct val="140000"/>
              </a:lnSpc>
            </a:pPr>
            <a:r>
              <a:rPr lang="en-US" altLang="ko-KR" sz="800"/>
              <a:t>Wild Flower Hall</a:t>
            </a:r>
            <a:endParaRPr lang="ko-KR" altLang="en-US" sz="800"/>
          </a:p>
        </p:txBody>
      </p:sp>
      <p:sp>
        <p:nvSpPr>
          <p:cNvPr id="100365" name="직사각형 14"/>
          <p:cNvSpPr>
            <a:spLocks noChangeArrowheads="1"/>
          </p:cNvSpPr>
          <p:nvPr/>
        </p:nvSpPr>
        <p:spPr bwMode="auto">
          <a:xfrm>
            <a:off x="1185863" y="4475163"/>
            <a:ext cx="727075" cy="263525"/>
          </a:xfrm>
          <a:prstGeom prst="rect">
            <a:avLst/>
          </a:prstGeom>
          <a:noFill/>
          <a:ln w="9525">
            <a:noFill/>
            <a:miter lim="800000"/>
            <a:headEnd/>
            <a:tailEnd/>
          </a:ln>
        </p:spPr>
        <p:txBody>
          <a:bodyPr wrap="none">
            <a:spAutoFit/>
          </a:bodyPr>
          <a:lstStyle/>
          <a:p>
            <a:pPr algn="dist">
              <a:lnSpc>
                <a:spcPct val="140000"/>
              </a:lnSpc>
            </a:pPr>
            <a:r>
              <a:rPr lang="en-US" altLang="ko-KR" sz="800"/>
              <a:t>Tulip Garden</a:t>
            </a:r>
            <a:endParaRPr lang="ko-KR" altLang="en-US" sz="800"/>
          </a:p>
        </p:txBody>
      </p:sp>
      <p:sp>
        <p:nvSpPr>
          <p:cNvPr id="100366" name="직사각형 15"/>
          <p:cNvSpPr>
            <a:spLocks noChangeArrowheads="1"/>
          </p:cNvSpPr>
          <p:nvPr/>
        </p:nvSpPr>
        <p:spPr bwMode="auto">
          <a:xfrm>
            <a:off x="1185863" y="4803775"/>
            <a:ext cx="628650" cy="263525"/>
          </a:xfrm>
          <a:prstGeom prst="rect">
            <a:avLst/>
          </a:prstGeom>
          <a:noFill/>
          <a:ln w="9525">
            <a:noFill/>
            <a:miter lim="800000"/>
            <a:headEnd/>
            <a:tailEnd/>
          </a:ln>
        </p:spPr>
        <p:txBody>
          <a:bodyPr wrap="none">
            <a:spAutoFit/>
          </a:bodyPr>
          <a:lstStyle/>
          <a:p>
            <a:pPr algn="dist">
              <a:lnSpc>
                <a:spcPct val="140000"/>
              </a:lnSpc>
            </a:pPr>
            <a:r>
              <a:rPr lang="en-US" altLang="ko-KR" sz="800"/>
              <a:t>Arboretum</a:t>
            </a:r>
            <a:endParaRPr lang="ko-KR" altLang="en-US" sz="800"/>
          </a:p>
        </p:txBody>
      </p:sp>
      <p:sp>
        <p:nvSpPr>
          <p:cNvPr id="100367" name="직사각형 16"/>
          <p:cNvSpPr>
            <a:spLocks noChangeArrowheads="1"/>
          </p:cNvSpPr>
          <p:nvPr/>
        </p:nvSpPr>
        <p:spPr bwMode="auto">
          <a:xfrm>
            <a:off x="1185863" y="5132388"/>
            <a:ext cx="1220787" cy="263525"/>
          </a:xfrm>
          <a:prstGeom prst="rect">
            <a:avLst/>
          </a:prstGeom>
          <a:noFill/>
          <a:ln w="9525">
            <a:noFill/>
            <a:miter lim="800000"/>
            <a:headEnd/>
            <a:tailEnd/>
          </a:ln>
        </p:spPr>
        <p:txBody>
          <a:bodyPr wrap="none">
            <a:spAutoFit/>
          </a:bodyPr>
          <a:lstStyle/>
          <a:p>
            <a:pPr algn="dist">
              <a:lnSpc>
                <a:spcPct val="140000"/>
              </a:lnSpc>
            </a:pPr>
            <a:r>
              <a:rPr lang="en-US" altLang="ko-KR" sz="800"/>
              <a:t>Going inside a Fairy Tale</a:t>
            </a:r>
            <a:endParaRPr lang="ko-KR" altLang="en-US" sz="800"/>
          </a:p>
        </p:txBody>
      </p:sp>
      <p:sp>
        <p:nvSpPr>
          <p:cNvPr id="100368" name="직사각형 18"/>
          <p:cNvSpPr>
            <a:spLocks noChangeArrowheads="1"/>
          </p:cNvSpPr>
          <p:nvPr/>
        </p:nvSpPr>
        <p:spPr bwMode="auto">
          <a:xfrm>
            <a:off x="1185863" y="5791200"/>
            <a:ext cx="788987" cy="263525"/>
          </a:xfrm>
          <a:prstGeom prst="rect">
            <a:avLst/>
          </a:prstGeom>
          <a:noFill/>
          <a:ln w="9525">
            <a:noFill/>
            <a:miter lim="800000"/>
            <a:headEnd/>
            <a:tailEnd/>
          </a:ln>
        </p:spPr>
        <p:txBody>
          <a:bodyPr wrap="none">
            <a:spAutoFit/>
          </a:bodyPr>
          <a:lstStyle/>
          <a:p>
            <a:pPr algn="dist">
              <a:lnSpc>
                <a:spcPct val="140000"/>
              </a:lnSpc>
            </a:pPr>
            <a:r>
              <a:rPr lang="en-US" altLang="ko-KR" sz="800"/>
              <a:t>Other Program</a:t>
            </a:r>
            <a:endParaRPr lang="ko-KR" altLang="en-US" sz="800"/>
          </a:p>
        </p:txBody>
      </p:sp>
      <p:sp>
        <p:nvSpPr>
          <p:cNvPr id="21" name="직사각형 20"/>
          <p:cNvSpPr/>
          <p:nvPr/>
        </p:nvSpPr>
        <p:spPr>
          <a:xfrm>
            <a:off x="1123950" y="2144713"/>
            <a:ext cx="4791075" cy="467995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800">
              <a:solidFill>
                <a:srgbClr val="FFFFFF"/>
              </a:solidFill>
              <a:latin typeface="Times New Roman" pitchFamily="18" charset="0"/>
              <a:cs typeface="Times New Roman" pitchFamily="18" charset="0"/>
            </a:endParaRPr>
          </a:p>
        </p:txBody>
      </p:sp>
      <p:sp>
        <p:nvSpPr>
          <p:cNvPr id="100370" name="직사각형 15"/>
          <p:cNvSpPr>
            <a:spLocks noChangeArrowheads="1"/>
          </p:cNvSpPr>
          <p:nvPr/>
        </p:nvSpPr>
        <p:spPr bwMode="auto">
          <a:xfrm>
            <a:off x="1185863" y="5462588"/>
            <a:ext cx="862012" cy="263525"/>
          </a:xfrm>
          <a:prstGeom prst="rect">
            <a:avLst/>
          </a:prstGeom>
          <a:noFill/>
          <a:ln w="9525">
            <a:noFill/>
            <a:miter lim="800000"/>
            <a:headEnd/>
            <a:tailEnd/>
          </a:ln>
        </p:spPr>
        <p:txBody>
          <a:bodyPr wrap="none">
            <a:spAutoFit/>
          </a:bodyPr>
          <a:lstStyle/>
          <a:p>
            <a:pPr algn="dist">
              <a:lnSpc>
                <a:spcPct val="140000"/>
              </a:lnSpc>
            </a:pPr>
            <a:r>
              <a:rPr lang="en-US" altLang="ko-KR" sz="800"/>
              <a:t>Floral Food Hall</a:t>
            </a:r>
            <a:endParaRPr lang="ko-KR" altLang="en-US" sz="800"/>
          </a:p>
        </p:txBody>
      </p:sp>
      <p:sp>
        <p:nvSpPr>
          <p:cNvPr id="100371" name="직사각형 21"/>
          <p:cNvSpPr>
            <a:spLocks noChangeArrowheads="1"/>
          </p:cNvSpPr>
          <p:nvPr/>
        </p:nvSpPr>
        <p:spPr bwMode="auto">
          <a:xfrm>
            <a:off x="1114425" y="1695450"/>
            <a:ext cx="3222625" cy="304800"/>
          </a:xfrm>
          <a:prstGeom prst="rect">
            <a:avLst/>
          </a:prstGeom>
          <a:noFill/>
          <a:ln w="9525">
            <a:noFill/>
            <a:miter lim="800000"/>
            <a:headEnd/>
            <a:tailEnd/>
          </a:ln>
        </p:spPr>
        <p:txBody>
          <a:bodyPr wrap="none">
            <a:spAutoFit/>
          </a:bodyPr>
          <a:lstStyle/>
          <a:p>
            <a:pPr>
              <a:lnSpc>
                <a:spcPct val="140000"/>
              </a:lnSpc>
            </a:pPr>
            <a:r>
              <a:rPr lang="en-US" altLang="ko-KR"/>
              <a:t>[Diagram 4-1-3]</a:t>
            </a:r>
            <a:r>
              <a:rPr lang="ko-KR" altLang="en-US"/>
              <a:t> </a:t>
            </a:r>
            <a:r>
              <a:rPr lang="en-US" altLang="ko-KR"/>
              <a:t>The Most Educational Exhibition Program</a:t>
            </a:r>
            <a:endParaRPr lang="ko-KR" altLang="en-US"/>
          </a:p>
        </p:txBody>
      </p:sp>
      <p:sp>
        <p:nvSpPr>
          <p:cNvPr id="100372" name="슬라이드 번호 개체 틀 21"/>
          <p:cNvSpPr>
            <a:spLocks noGrp="1"/>
          </p:cNvSpPr>
          <p:nvPr>
            <p:ph type="sldNum" sz="quarter" idx="12"/>
          </p:nvPr>
        </p:nvSpPr>
        <p:spPr>
          <a:noFill/>
        </p:spPr>
        <p:txBody>
          <a:bodyPr/>
          <a:lstStyle/>
          <a:p>
            <a:r>
              <a:rPr lang="en-US" altLang="ko-KR" smtClean="0"/>
              <a:t>62</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ext Box 50"/>
          <p:cNvSpPr txBox="1">
            <a:spLocks noChangeArrowheads="1"/>
          </p:cNvSpPr>
          <p:nvPr/>
        </p:nvSpPr>
        <p:spPr bwMode="auto">
          <a:xfrm>
            <a:off x="969963" y="1149350"/>
            <a:ext cx="4906962" cy="390525"/>
          </a:xfrm>
          <a:prstGeom prst="rect">
            <a:avLst/>
          </a:prstGeom>
          <a:noFill/>
          <a:ln w="9525">
            <a:noFill/>
            <a:miter lim="800000"/>
            <a:headEnd/>
            <a:tailEnd/>
          </a:ln>
        </p:spPr>
        <p:txBody>
          <a:bodyPr wrap="none">
            <a:spAutoFit/>
          </a:bodyPr>
          <a:lstStyle/>
          <a:p>
            <a:pPr algn="ctr">
              <a:lnSpc>
                <a:spcPct val="140000"/>
              </a:lnSpc>
            </a:pPr>
            <a:r>
              <a:rPr lang="en-US" altLang="ko-KR" sz="1400" b="1"/>
              <a:t>Section 2. Satisfaction Level of the Exhibition Event Programs</a:t>
            </a:r>
            <a:endParaRPr lang="ko-KR" altLang="en-US" sz="1400" b="1"/>
          </a:p>
        </p:txBody>
      </p:sp>
      <p:sp>
        <p:nvSpPr>
          <p:cNvPr id="101378" name="Rectangle 52"/>
          <p:cNvSpPr>
            <a:spLocks noChangeArrowheads="1"/>
          </p:cNvSpPr>
          <p:nvPr/>
        </p:nvSpPr>
        <p:spPr bwMode="auto">
          <a:xfrm>
            <a:off x="1122363" y="1552575"/>
            <a:ext cx="4832350" cy="304800"/>
          </a:xfrm>
          <a:prstGeom prst="rect">
            <a:avLst/>
          </a:prstGeom>
          <a:noFill/>
          <a:ln w="9525">
            <a:noFill/>
            <a:miter lim="800000"/>
            <a:headEnd/>
            <a:tailEnd/>
          </a:ln>
        </p:spPr>
        <p:txBody>
          <a:bodyPr wrap="none" anchor="ctr"/>
          <a:lstStyle/>
          <a:p>
            <a:pPr algn="dist">
              <a:lnSpc>
                <a:spcPct val="140000"/>
              </a:lnSpc>
            </a:pPr>
            <a:r>
              <a:rPr lang="en-US" altLang="ko-KR" sz="1200" b="1"/>
              <a:t>1. Satisfaction Level of the Exhibition Program</a:t>
            </a:r>
            <a:endParaRPr lang="ko-KR" altLang="en-US" sz="1200" b="1"/>
          </a:p>
        </p:txBody>
      </p:sp>
      <p:sp>
        <p:nvSpPr>
          <p:cNvPr id="101379" name="Rectangle 19"/>
          <p:cNvSpPr>
            <a:spLocks noChangeArrowheads="1"/>
          </p:cNvSpPr>
          <p:nvPr/>
        </p:nvSpPr>
        <p:spPr bwMode="auto">
          <a:xfrm>
            <a:off x="1135063" y="7689850"/>
            <a:ext cx="4819650" cy="1371600"/>
          </a:xfrm>
          <a:prstGeom prst="rect">
            <a:avLst/>
          </a:prstGeom>
          <a:noFill/>
          <a:ln w="9525">
            <a:noFill/>
            <a:miter lim="800000"/>
            <a:headEnd/>
            <a:tailEnd/>
          </a:ln>
        </p:spPr>
        <p:txBody>
          <a:bodyPr lIns="0" tIns="0" rIns="0" bIns="0">
            <a:spAutoFit/>
          </a:bodyPr>
          <a:lstStyle/>
          <a:p>
            <a:pPr marL="85725" indent="-85725" algn="just">
              <a:lnSpc>
                <a:spcPct val="150000"/>
              </a:lnSpc>
              <a:buFont typeface="Arial" charset="0"/>
              <a:buChar char="•"/>
            </a:pPr>
            <a:r>
              <a:rPr lang="en-US" altLang="ko-KR"/>
              <a:t>The results of the survey on “were you satisfied with the exhibition halls,” showed that the majority of the visitors gave a 5.47 satisfaction level out of 7 points, which is a 0.64 point increase from the 2002 numbers (4.83). Next, visitors gave 5.35 points out of 7 points to the question “was the flower exhibitions well organized and structured”” while giving  5.24 points to “were there diverse exhibits at the exhibition” and 5.11 points to “was the exhibition educational.” </a:t>
            </a:r>
          </a:p>
        </p:txBody>
      </p:sp>
      <p:sp>
        <p:nvSpPr>
          <p:cNvPr id="101380" name="직사각형 18"/>
          <p:cNvSpPr>
            <a:spLocks noChangeArrowheads="1"/>
          </p:cNvSpPr>
          <p:nvPr/>
        </p:nvSpPr>
        <p:spPr bwMode="auto">
          <a:xfrm>
            <a:off x="1000125" y="7312025"/>
            <a:ext cx="2212975" cy="304800"/>
          </a:xfrm>
          <a:prstGeom prst="rect">
            <a:avLst/>
          </a:prstGeom>
          <a:noFill/>
          <a:ln w="9525">
            <a:noFill/>
            <a:miter lim="800000"/>
            <a:headEnd/>
            <a:tailEnd/>
          </a:ln>
        </p:spPr>
        <p:txBody>
          <a:bodyPr wrap="none">
            <a:spAutoFit/>
          </a:bodyPr>
          <a:lstStyle/>
          <a:p>
            <a:pPr algn="ctr">
              <a:lnSpc>
                <a:spcPct val="140000"/>
              </a:lnSpc>
            </a:pPr>
            <a:r>
              <a:rPr lang="ko-KR" altLang="en-US" b="1"/>
              <a:t>▣ </a:t>
            </a:r>
            <a:r>
              <a:rPr lang="en-US" altLang="ko-KR" b="1"/>
              <a:t>Results of the Survey and Analysis</a:t>
            </a:r>
            <a:endParaRPr lang="ko-KR" altLang="en-US" b="1"/>
          </a:p>
        </p:txBody>
      </p:sp>
      <p:graphicFrame>
        <p:nvGraphicFramePr>
          <p:cNvPr id="22" name="차트 21"/>
          <p:cNvGraphicFramePr/>
          <p:nvPr/>
        </p:nvGraphicFramePr>
        <p:xfrm>
          <a:off x="1142985" y="2259540"/>
          <a:ext cx="4786346" cy="4990638"/>
        </p:xfrm>
        <a:graphic>
          <a:graphicData uri="http://schemas.openxmlformats.org/drawingml/2006/chart">
            <c:chart xmlns:c="http://schemas.openxmlformats.org/drawingml/2006/chart" xmlns:r="http://schemas.openxmlformats.org/officeDocument/2006/relationships" r:id="rId2"/>
          </a:graphicData>
        </a:graphic>
      </p:graphicFrame>
      <p:sp>
        <p:nvSpPr>
          <p:cNvPr id="24" name="직사각형 23"/>
          <p:cNvSpPr/>
          <p:nvPr/>
        </p:nvSpPr>
        <p:spPr>
          <a:xfrm>
            <a:off x="1104900" y="2289175"/>
            <a:ext cx="4824413" cy="4824413"/>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800">
              <a:solidFill>
                <a:srgbClr val="FFFFFF"/>
              </a:solidFill>
              <a:latin typeface="Times New Roman" pitchFamily="18" charset="0"/>
              <a:cs typeface="Times New Roman" pitchFamily="18" charset="0"/>
            </a:endParaRPr>
          </a:p>
        </p:txBody>
      </p:sp>
      <p:sp>
        <p:nvSpPr>
          <p:cNvPr id="25" name="TextBox 24"/>
          <p:cNvSpPr txBox="1"/>
          <p:nvPr/>
        </p:nvSpPr>
        <p:spPr>
          <a:xfrm>
            <a:off x="4514850" y="6780213"/>
            <a:ext cx="1476375" cy="2444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800" dirty="0" smtClean="0"/>
              <a:t>7 Points Grading System</a:t>
            </a:r>
            <a:endParaRPr lang="ko-KR" sz="800" dirty="0"/>
          </a:p>
        </p:txBody>
      </p:sp>
      <p:sp>
        <p:nvSpPr>
          <p:cNvPr id="101384" name="직사각형 8"/>
          <p:cNvSpPr>
            <a:spLocks noChangeArrowheads="1"/>
          </p:cNvSpPr>
          <p:nvPr/>
        </p:nvSpPr>
        <p:spPr bwMode="auto">
          <a:xfrm>
            <a:off x="1104900" y="1911350"/>
            <a:ext cx="4862513" cy="304800"/>
          </a:xfrm>
          <a:prstGeom prst="rect">
            <a:avLst/>
          </a:prstGeom>
          <a:noFill/>
          <a:ln w="9525">
            <a:noFill/>
            <a:miter lim="800000"/>
            <a:headEnd/>
            <a:tailEnd/>
          </a:ln>
        </p:spPr>
        <p:txBody>
          <a:bodyPr wrap="none">
            <a:spAutoFit/>
          </a:bodyPr>
          <a:lstStyle/>
          <a:p>
            <a:pPr>
              <a:lnSpc>
                <a:spcPct val="140000"/>
              </a:lnSpc>
            </a:pPr>
            <a:r>
              <a:rPr lang="en-US" altLang="ko-KR"/>
              <a:t>[Diagram</a:t>
            </a:r>
            <a:r>
              <a:rPr lang="ko-KR" altLang="en-US"/>
              <a:t> </a:t>
            </a:r>
            <a:r>
              <a:rPr lang="en-US" altLang="ko-KR"/>
              <a:t>4-2-1]</a:t>
            </a:r>
            <a:r>
              <a:rPr lang="ko-KR" altLang="en-US"/>
              <a:t> </a:t>
            </a:r>
            <a:r>
              <a:rPr lang="en-US" altLang="ko-KR"/>
              <a:t>Satisfaction Level of the Exhibition Programs at the 2009 Korea Floritopia</a:t>
            </a:r>
            <a:endParaRPr lang="ko-KR" altLang="en-US"/>
          </a:p>
        </p:txBody>
      </p:sp>
      <p:sp>
        <p:nvSpPr>
          <p:cNvPr id="101385" name="슬라이드 번호 개체 틀 9"/>
          <p:cNvSpPr>
            <a:spLocks noGrp="1"/>
          </p:cNvSpPr>
          <p:nvPr>
            <p:ph type="sldNum" sz="quarter" idx="12"/>
          </p:nvPr>
        </p:nvSpPr>
        <p:spPr>
          <a:noFill/>
        </p:spPr>
        <p:txBody>
          <a:bodyPr/>
          <a:lstStyle/>
          <a:p>
            <a:r>
              <a:rPr lang="en-US" altLang="ko-KR" smtClean="0"/>
              <a:t>63</a:t>
            </a:r>
          </a:p>
        </p:txBody>
      </p:sp>
      <p:sp>
        <p:nvSpPr>
          <p:cNvPr id="101386" name="직사각형 10"/>
          <p:cNvSpPr>
            <a:spLocks noChangeArrowheads="1"/>
          </p:cNvSpPr>
          <p:nvPr/>
        </p:nvSpPr>
        <p:spPr bwMode="auto">
          <a:xfrm>
            <a:off x="1112838" y="2582863"/>
            <a:ext cx="1136650" cy="282575"/>
          </a:xfrm>
          <a:prstGeom prst="rect">
            <a:avLst/>
          </a:prstGeom>
          <a:noFill/>
          <a:ln w="9525">
            <a:noFill/>
            <a:miter lim="800000"/>
            <a:headEnd/>
            <a:tailEnd/>
          </a:ln>
        </p:spPr>
        <p:txBody>
          <a:bodyPr wrap="none">
            <a:spAutoFit/>
          </a:bodyPr>
          <a:lstStyle/>
          <a:p>
            <a:pPr>
              <a:lnSpc>
                <a:spcPct val="140000"/>
              </a:lnSpc>
            </a:pPr>
            <a:r>
              <a:rPr lang="en-US" altLang="ko-KR" sz="900"/>
              <a:t>Information Facility </a:t>
            </a:r>
          </a:p>
        </p:txBody>
      </p:sp>
      <p:sp>
        <p:nvSpPr>
          <p:cNvPr id="101387" name="직사각형 11"/>
          <p:cNvSpPr>
            <a:spLocks noChangeArrowheads="1"/>
          </p:cNvSpPr>
          <p:nvPr/>
        </p:nvSpPr>
        <p:spPr bwMode="auto">
          <a:xfrm>
            <a:off x="1119188" y="3068638"/>
            <a:ext cx="1584325" cy="228600"/>
          </a:xfrm>
          <a:prstGeom prst="rect">
            <a:avLst/>
          </a:prstGeom>
          <a:noFill/>
          <a:ln w="9525">
            <a:noFill/>
            <a:miter lim="800000"/>
            <a:headEnd/>
            <a:tailEnd/>
          </a:ln>
        </p:spPr>
        <p:txBody>
          <a:bodyPr wrap="none">
            <a:spAutoFit/>
          </a:bodyPr>
          <a:lstStyle/>
          <a:p>
            <a:pPr algn="ctr"/>
            <a:r>
              <a:rPr lang="en-US" altLang="ko-KR" sz="900"/>
              <a:t>Standard of Exhibited Flowers</a:t>
            </a:r>
            <a:endParaRPr lang="ko-KR" altLang="ko-KR" sz="900"/>
          </a:p>
        </p:txBody>
      </p:sp>
      <p:sp>
        <p:nvSpPr>
          <p:cNvPr id="101388" name="직사각형 12"/>
          <p:cNvSpPr>
            <a:spLocks noChangeArrowheads="1"/>
          </p:cNvSpPr>
          <p:nvPr/>
        </p:nvSpPr>
        <p:spPr bwMode="auto">
          <a:xfrm>
            <a:off x="1112838" y="3446463"/>
            <a:ext cx="1631950" cy="282575"/>
          </a:xfrm>
          <a:prstGeom prst="rect">
            <a:avLst/>
          </a:prstGeom>
          <a:noFill/>
          <a:ln w="9525">
            <a:noFill/>
            <a:miter lim="800000"/>
            <a:headEnd/>
            <a:tailEnd/>
          </a:ln>
        </p:spPr>
        <p:txBody>
          <a:bodyPr wrap="none">
            <a:spAutoFit/>
          </a:bodyPr>
          <a:lstStyle/>
          <a:p>
            <a:pPr>
              <a:lnSpc>
                <a:spcPct val="140000"/>
              </a:lnSpc>
            </a:pPr>
            <a:r>
              <a:rPr lang="en-US" altLang="ko-KR" sz="900"/>
              <a:t>Diversity of Exhibited Flowers </a:t>
            </a:r>
          </a:p>
        </p:txBody>
      </p:sp>
      <p:sp>
        <p:nvSpPr>
          <p:cNvPr id="101389" name="직사각형 13"/>
          <p:cNvSpPr>
            <a:spLocks noChangeArrowheads="1"/>
          </p:cNvSpPr>
          <p:nvPr/>
        </p:nvSpPr>
        <p:spPr bwMode="auto">
          <a:xfrm>
            <a:off x="1112838" y="3949700"/>
            <a:ext cx="1304925" cy="282575"/>
          </a:xfrm>
          <a:prstGeom prst="rect">
            <a:avLst/>
          </a:prstGeom>
          <a:noFill/>
          <a:ln w="9525">
            <a:noFill/>
            <a:miter lim="800000"/>
            <a:headEnd/>
            <a:tailEnd/>
          </a:ln>
        </p:spPr>
        <p:txBody>
          <a:bodyPr wrap="none">
            <a:spAutoFit/>
          </a:bodyPr>
          <a:lstStyle/>
          <a:p>
            <a:pPr>
              <a:lnSpc>
                <a:spcPct val="140000"/>
              </a:lnSpc>
            </a:pPr>
            <a:r>
              <a:rPr lang="en-US" altLang="ko-KR" sz="900"/>
              <a:t>Beneficial (Educational)</a:t>
            </a:r>
          </a:p>
        </p:txBody>
      </p:sp>
      <p:sp>
        <p:nvSpPr>
          <p:cNvPr id="101390" name="직사각형 14"/>
          <p:cNvSpPr>
            <a:spLocks noChangeArrowheads="1"/>
          </p:cNvSpPr>
          <p:nvPr/>
        </p:nvSpPr>
        <p:spPr bwMode="auto">
          <a:xfrm>
            <a:off x="1087438" y="4383088"/>
            <a:ext cx="1765300" cy="282575"/>
          </a:xfrm>
          <a:prstGeom prst="rect">
            <a:avLst/>
          </a:prstGeom>
          <a:noFill/>
          <a:ln w="9525">
            <a:noFill/>
            <a:miter lim="800000"/>
            <a:headEnd/>
            <a:tailEnd/>
          </a:ln>
        </p:spPr>
        <p:txBody>
          <a:bodyPr wrap="none">
            <a:spAutoFit/>
          </a:bodyPr>
          <a:lstStyle/>
          <a:p>
            <a:pPr>
              <a:lnSpc>
                <a:spcPct val="140000"/>
              </a:lnSpc>
            </a:pPr>
            <a:r>
              <a:rPr lang="en-US" altLang="ko-KR" sz="900"/>
              <a:t>Uniqueness of the Exhibited Items</a:t>
            </a:r>
          </a:p>
        </p:txBody>
      </p:sp>
      <p:sp>
        <p:nvSpPr>
          <p:cNvPr id="101391" name="직사각형 15"/>
          <p:cNvSpPr>
            <a:spLocks noChangeArrowheads="1"/>
          </p:cNvSpPr>
          <p:nvPr/>
        </p:nvSpPr>
        <p:spPr bwMode="auto">
          <a:xfrm>
            <a:off x="1112838" y="4695825"/>
            <a:ext cx="1441450" cy="473075"/>
          </a:xfrm>
          <a:prstGeom prst="rect">
            <a:avLst/>
          </a:prstGeom>
          <a:noFill/>
          <a:ln w="9525">
            <a:noFill/>
            <a:miter lim="800000"/>
            <a:headEnd/>
            <a:tailEnd/>
          </a:ln>
        </p:spPr>
        <p:txBody>
          <a:bodyPr wrap="none">
            <a:spAutoFit/>
          </a:bodyPr>
          <a:lstStyle/>
          <a:p>
            <a:pPr>
              <a:lnSpc>
                <a:spcPct val="140000"/>
              </a:lnSpc>
            </a:pPr>
            <a:r>
              <a:rPr lang="en-US" altLang="ko-KR" sz="900"/>
              <a:t>Entertainment Level of the </a:t>
            </a:r>
          </a:p>
          <a:p>
            <a:pPr>
              <a:lnSpc>
                <a:spcPct val="140000"/>
              </a:lnSpc>
            </a:pPr>
            <a:r>
              <a:rPr lang="en-US" altLang="ko-KR" sz="900"/>
              <a:t>Exhibited Items</a:t>
            </a:r>
          </a:p>
        </p:txBody>
      </p:sp>
      <p:sp>
        <p:nvSpPr>
          <p:cNvPr id="101392" name="직사각형 16"/>
          <p:cNvSpPr>
            <a:spLocks noChangeArrowheads="1"/>
          </p:cNvSpPr>
          <p:nvPr/>
        </p:nvSpPr>
        <p:spPr bwMode="auto">
          <a:xfrm>
            <a:off x="1112838" y="5246688"/>
            <a:ext cx="1530350" cy="282575"/>
          </a:xfrm>
          <a:prstGeom prst="rect">
            <a:avLst/>
          </a:prstGeom>
          <a:noFill/>
          <a:ln w="9525">
            <a:noFill/>
            <a:miter lim="800000"/>
            <a:headEnd/>
            <a:tailEnd/>
          </a:ln>
        </p:spPr>
        <p:txBody>
          <a:bodyPr wrap="none">
            <a:spAutoFit/>
          </a:bodyPr>
          <a:lstStyle/>
          <a:p>
            <a:pPr>
              <a:lnSpc>
                <a:spcPct val="140000"/>
              </a:lnSpc>
            </a:pPr>
            <a:r>
              <a:rPr lang="en-US" altLang="ko-KR" sz="900"/>
              <a:t>Space of the Exhibition Halls</a:t>
            </a:r>
          </a:p>
        </p:txBody>
      </p:sp>
      <p:sp>
        <p:nvSpPr>
          <p:cNvPr id="101393" name="직사각형 17"/>
          <p:cNvSpPr>
            <a:spLocks noChangeArrowheads="1"/>
          </p:cNvSpPr>
          <p:nvPr/>
        </p:nvSpPr>
        <p:spPr bwMode="auto">
          <a:xfrm>
            <a:off x="1112838" y="5678488"/>
            <a:ext cx="1247775" cy="282575"/>
          </a:xfrm>
          <a:prstGeom prst="rect">
            <a:avLst/>
          </a:prstGeom>
          <a:noFill/>
          <a:ln w="9525">
            <a:noFill/>
            <a:miter lim="800000"/>
            <a:headEnd/>
            <a:tailEnd/>
          </a:ln>
        </p:spPr>
        <p:txBody>
          <a:bodyPr wrap="none">
            <a:spAutoFit/>
          </a:bodyPr>
          <a:lstStyle/>
          <a:p>
            <a:pPr>
              <a:lnSpc>
                <a:spcPct val="140000"/>
              </a:lnSpc>
            </a:pPr>
            <a:r>
              <a:rPr lang="en-US" altLang="ko-KR" sz="900"/>
              <a:t>International Standards</a:t>
            </a:r>
          </a:p>
        </p:txBody>
      </p:sp>
      <p:sp>
        <p:nvSpPr>
          <p:cNvPr id="101394" name="직사각형 18"/>
          <p:cNvSpPr>
            <a:spLocks noChangeArrowheads="1"/>
          </p:cNvSpPr>
          <p:nvPr/>
        </p:nvSpPr>
        <p:spPr bwMode="auto">
          <a:xfrm>
            <a:off x="1112838" y="6061075"/>
            <a:ext cx="1717675" cy="265113"/>
          </a:xfrm>
          <a:prstGeom prst="rect">
            <a:avLst/>
          </a:prstGeom>
          <a:noFill/>
          <a:ln w="9525">
            <a:noFill/>
            <a:miter lim="800000"/>
            <a:headEnd/>
            <a:tailEnd/>
          </a:ln>
        </p:spPr>
        <p:txBody>
          <a:bodyPr wrap="none">
            <a:spAutoFit/>
          </a:bodyPr>
          <a:lstStyle/>
          <a:p>
            <a:pPr>
              <a:lnSpc>
                <a:spcPct val="140000"/>
              </a:lnSpc>
            </a:pPr>
            <a:r>
              <a:rPr lang="en-US" altLang="ko-KR" sz="900"/>
              <a:t>Accessibility between Exhibition</a:t>
            </a:r>
          </a:p>
        </p:txBody>
      </p:sp>
      <p:grpSp>
        <p:nvGrpSpPr>
          <p:cNvPr id="101395" name="그룹 26"/>
          <p:cNvGrpSpPr>
            <a:grpSpLocks/>
          </p:cNvGrpSpPr>
          <p:nvPr/>
        </p:nvGrpSpPr>
        <p:grpSpPr bwMode="auto">
          <a:xfrm>
            <a:off x="2822575" y="6773863"/>
            <a:ext cx="1198563" cy="265112"/>
            <a:chOff x="2821849" y="6774180"/>
            <a:chExt cx="1199411" cy="264816"/>
          </a:xfrm>
        </p:grpSpPr>
        <p:pic>
          <p:nvPicPr>
            <p:cNvPr id="101396" name="Picture 14"/>
            <p:cNvPicPr>
              <a:picLocks noChangeAspect="1" noChangeArrowheads="1"/>
            </p:cNvPicPr>
            <p:nvPr/>
          </p:nvPicPr>
          <p:blipFill>
            <a:blip r:embed="rId3" cstate="print"/>
            <a:srcRect/>
            <a:stretch>
              <a:fillRect/>
            </a:stretch>
          </p:blipFill>
          <p:spPr bwMode="auto">
            <a:xfrm>
              <a:off x="2821849" y="6870682"/>
              <a:ext cx="108000" cy="117818"/>
            </a:xfrm>
            <a:prstGeom prst="rect">
              <a:avLst/>
            </a:prstGeom>
            <a:noFill/>
            <a:ln w="9525" algn="ctr">
              <a:noFill/>
              <a:miter lim="800000"/>
              <a:headEnd/>
              <a:tailEnd/>
            </a:ln>
          </p:spPr>
        </p:pic>
        <p:pic>
          <p:nvPicPr>
            <p:cNvPr id="101397" name="Picture 15"/>
            <p:cNvPicPr>
              <a:picLocks noChangeAspect="1" noChangeArrowheads="1"/>
            </p:cNvPicPr>
            <p:nvPr/>
          </p:nvPicPr>
          <p:blipFill>
            <a:blip r:embed="rId4" cstate="print"/>
            <a:srcRect/>
            <a:stretch>
              <a:fillRect/>
            </a:stretch>
          </p:blipFill>
          <p:spPr bwMode="auto">
            <a:xfrm>
              <a:off x="3497762" y="6867912"/>
              <a:ext cx="108000" cy="115715"/>
            </a:xfrm>
            <a:prstGeom prst="rect">
              <a:avLst/>
            </a:prstGeom>
            <a:noFill/>
            <a:ln w="9525" algn="ctr">
              <a:noFill/>
              <a:miter lim="800000"/>
              <a:headEnd/>
              <a:tailEnd/>
            </a:ln>
          </p:spPr>
        </p:pic>
        <p:sp>
          <p:nvSpPr>
            <p:cNvPr id="101398" name="직사각형 22"/>
            <p:cNvSpPr>
              <a:spLocks noChangeArrowheads="1"/>
            </p:cNvSpPr>
            <p:nvPr/>
          </p:nvSpPr>
          <p:spPr bwMode="auto">
            <a:xfrm>
              <a:off x="2907028" y="6774180"/>
              <a:ext cx="415498" cy="264816"/>
            </a:xfrm>
            <a:prstGeom prst="rect">
              <a:avLst/>
            </a:prstGeom>
            <a:noFill/>
            <a:ln w="9525">
              <a:noFill/>
              <a:miter lim="800000"/>
              <a:headEnd/>
              <a:tailEnd/>
            </a:ln>
          </p:spPr>
          <p:txBody>
            <a:bodyPr wrap="none">
              <a:spAutoFit/>
            </a:bodyPr>
            <a:lstStyle/>
            <a:p>
              <a:pPr>
                <a:lnSpc>
                  <a:spcPct val="140000"/>
                </a:lnSpc>
              </a:pPr>
              <a:r>
                <a:rPr lang="en-US" altLang="ko-KR" sz="900">
                  <a:solidFill>
                    <a:srgbClr val="000000"/>
                  </a:solidFill>
                </a:rPr>
                <a:t>2002</a:t>
              </a:r>
            </a:p>
          </p:txBody>
        </p:sp>
        <p:sp>
          <p:nvSpPr>
            <p:cNvPr id="101399" name="직사각형 25"/>
            <p:cNvSpPr>
              <a:spLocks noChangeArrowheads="1"/>
            </p:cNvSpPr>
            <p:nvPr/>
          </p:nvSpPr>
          <p:spPr bwMode="auto">
            <a:xfrm>
              <a:off x="3605762" y="6774180"/>
              <a:ext cx="415498" cy="264816"/>
            </a:xfrm>
            <a:prstGeom prst="rect">
              <a:avLst/>
            </a:prstGeom>
            <a:noFill/>
            <a:ln w="9525">
              <a:noFill/>
              <a:miter lim="800000"/>
              <a:headEnd/>
              <a:tailEnd/>
            </a:ln>
          </p:spPr>
          <p:txBody>
            <a:bodyPr wrap="none">
              <a:spAutoFit/>
            </a:bodyPr>
            <a:lstStyle/>
            <a:p>
              <a:pPr>
                <a:lnSpc>
                  <a:spcPct val="140000"/>
                </a:lnSpc>
              </a:pPr>
              <a:r>
                <a:rPr lang="en-US" altLang="ko-KR" sz="900">
                  <a:solidFill>
                    <a:srgbClr val="000000"/>
                  </a:solidFill>
                </a:rPr>
                <a:t>2009</a:t>
              </a:r>
            </a:p>
          </p:txBody>
        </p:sp>
      </p:gr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ext Box 50"/>
          <p:cNvSpPr txBox="1">
            <a:spLocks noChangeArrowheads="1"/>
          </p:cNvSpPr>
          <p:nvPr/>
        </p:nvSpPr>
        <p:spPr bwMode="auto">
          <a:xfrm>
            <a:off x="877888" y="962025"/>
            <a:ext cx="4495800" cy="390525"/>
          </a:xfrm>
          <a:prstGeom prst="rect">
            <a:avLst/>
          </a:prstGeom>
          <a:noFill/>
          <a:ln w="9525">
            <a:noFill/>
            <a:miter lim="800000"/>
            <a:headEnd/>
            <a:tailEnd/>
          </a:ln>
        </p:spPr>
        <p:txBody>
          <a:bodyPr wrap="none">
            <a:spAutoFit/>
          </a:bodyPr>
          <a:lstStyle/>
          <a:p>
            <a:pPr algn="ctr">
              <a:lnSpc>
                <a:spcPct val="140000"/>
              </a:lnSpc>
            </a:pPr>
            <a:r>
              <a:rPr lang="en-US" altLang="ko-KR" sz="1400" b="1"/>
              <a:t>Section 3. Satisfaction Level of the Exhibition Evaluation</a:t>
            </a:r>
            <a:endParaRPr lang="ko-KR" altLang="en-US" sz="1400" b="1"/>
          </a:p>
        </p:txBody>
      </p:sp>
      <p:sp>
        <p:nvSpPr>
          <p:cNvPr id="102402" name="Rectangle 52"/>
          <p:cNvSpPr>
            <a:spLocks noChangeArrowheads="1"/>
          </p:cNvSpPr>
          <p:nvPr/>
        </p:nvSpPr>
        <p:spPr bwMode="auto">
          <a:xfrm>
            <a:off x="1123950" y="1408113"/>
            <a:ext cx="5334000" cy="304800"/>
          </a:xfrm>
          <a:prstGeom prst="rect">
            <a:avLst/>
          </a:prstGeom>
          <a:noFill/>
          <a:ln w="9525">
            <a:noFill/>
            <a:miter lim="800000"/>
            <a:headEnd/>
            <a:tailEnd/>
          </a:ln>
        </p:spPr>
        <p:txBody>
          <a:bodyPr wrap="none" anchor="ctr"/>
          <a:lstStyle/>
          <a:p>
            <a:pPr algn="dist">
              <a:lnSpc>
                <a:spcPct val="140000"/>
              </a:lnSpc>
            </a:pPr>
            <a:r>
              <a:rPr lang="en-US" altLang="ko-KR" sz="1200" b="1"/>
              <a:t>1. Accessibility of the Exhibition Location</a:t>
            </a:r>
            <a:endParaRPr lang="ko-KR" altLang="en-US" sz="1200" b="1"/>
          </a:p>
        </p:txBody>
      </p:sp>
      <p:grpSp>
        <p:nvGrpSpPr>
          <p:cNvPr id="102403" name="그룹 12"/>
          <p:cNvGrpSpPr>
            <a:grpSpLocks/>
          </p:cNvGrpSpPr>
          <p:nvPr/>
        </p:nvGrpSpPr>
        <p:grpSpPr bwMode="auto">
          <a:xfrm>
            <a:off x="968375" y="1820863"/>
            <a:ext cx="4981575" cy="395287"/>
            <a:chOff x="969147" y="1712913"/>
            <a:chExt cx="4980803" cy="395266"/>
          </a:xfrm>
        </p:grpSpPr>
        <p:grpSp>
          <p:nvGrpSpPr>
            <p:cNvPr id="102462" name="그룹 10"/>
            <p:cNvGrpSpPr>
              <a:grpSpLocks/>
            </p:cNvGrpSpPr>
            <p:nvPr/>
          </p:nvGrpSpPr>
          <p:grpSpPr bwMode="auto">
            <a:xfrm>
              <a:off x="969147" y="1712913"/>
              <a:ext cx="4980803" cy="395266"/>
              <a:chOff x="969147" y="1712913"/>
              <a:chExt cx="4980803" cy="395266"/>
            </a:xfrm>
          </p:grpSpPr>
          <p:sp>
            <p:nvSpPr>
              <p:cNvPr id="102464" name="직사각형 3"/>
              <p:cNvSpPr>
                <a:spLocks noChangeArrowheads="1"/>
              </p:cNvSpPr>
              <p:nvPr/>
            </p:nvSpPr>
            <p:spPr bwMode="auto">
              <a:xfrm>
                <a:off x="1125538" y="1712913"/>
                <a:ext cx="4824412" cy="382567"/>
              </a:xfrm>
              <a:prstGeom prst="rect">
                <a:avLst/>
              </a:prstGeom>
              <a:noFill/>
              <a:ln w="9525" algn="ctr">
                <a:solidFill>
                  <a:schemeClr val="tx1"/>
                </a:solidFill>
                <a:round/>
                <a:headEnd/>
                <a:tailEnd/>
              </a:ln>
            </p:spPr>
            <p:txBody>
              <a:bodyPr lIns="0" tIns="0" rIns="0" bIns="0"/>
              <a:lstStyle/>
              <a:p>
                <a:pPr algn="ctr">
                  <a:lnSpc>
                    <a:spcPct val="140000"/>
                  </a:lnSpc>
                </a:pPr>
                <a:endParaRPr lang="ko-KR" altLang="en-US"/>
              </a:p>
            </p:txBody>
          </p:sp>
          <p:sp>
            <p:nvSpPr>
              <p:cNvPr id="102465" name="TextBox 4"/>
              <p:cNvSpPr txBox="1">
                <a:spLocks noChangeArrowheads="1"/>
              </p:cNvSpPr>
              <p:nvPr/>
            </p:nvSpPr>
            <p:spPr bwMode="auto">
              <a:xfrm>
                <a:off x="1424689" y="1760535"/>
                <a:ext cx="3588781" cy="347644"/>
              </a:xfrm>
              <a:prstGeom prst="rect">
                <a:avLst/>
              </a:prstGeom>
              <a:noFill/>
              <a:ln w="9525">
                <a:noFill/>
                <a:miter lim="800000"/>
                <a:headEnd/>
                <a:tailEnd/>
              </a:ln>
            </p:spPr>
            <p:txBody>
              <a:bodyPr anchor="ctr" anchorCtr="1">
                <a:spAutoFit/>
              </a:bodyPr>
              <a:lstStyle/>
              <a:p>
                <a:pPr>
                  <a:lnSpc>
                    <a:spcPct val="140000"/>
                  </a:lnSpc>
                </a:pPr>
                <a:r>
                  <a:rPr lang="en-US" altLang="ko-KR" sz="1200" b="1"/>
                  <a:t>Convenient access of Exhibition locations.</a:t>
                </a:r>
                <a:endParaRPr lang="ko-KR" altLang="en-US" sz="1200" b="1"/>
              </a:p>
            </p:txBody>
          </p:sp>
          <p:grpSp>
            <p:nvGrpSpPr>
              <p:cNvPr id="102466" name="그룹 9"/>
              <p:cNvGrpSpPr>
                <a:grpSpLocks/>
              </p:cNvGrpSpPr>
              <p:nvPr/>
            </p:nvGrpSpPr>
            <p:grpSpPr bwMode="auto">
              <a:xfrm>
                <a:off x="969147" y="1739878"/>
                <a:ext cx="314332" cy="347669"/>
                <a:chOff x="969147" y="1739878"/>
                <a:chExt cx="314332" cy="347669"/>
              </a:xfrm>
            </p:grpSpPr>
            <p:sp>
              <p:nvSpPr>
                <p:cNvPr id="7" name="직사각형 6"/>
                <p:cNvSpPr/>
                <p:nvPr/>
              </p:nvSpPr>
              <p:spPr bwMode="auto">
                <a:xfrm>
                  <a:off x="985020" y="1762123"/>
                  <a:ext cx="280944" cy="280973"/>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lstStyle/>
                <a:p>
                  <a:pPr algn="ctr">
                    <a:lnSpc>
                      <a:spcPct val="140000"/>
                    </a:lnSpc>
                    <a:defRPr/>
                  </a:pPr>
                  <a:endParaRPr lang="ko-KR" altLang="en-US"/>
                </a:p>
              </p:txBody>
            </p:sp>
            <p:sp>
              <p:nvSpPr>
                <p:cNvPr id="102468" name="TextBox 8"/>
                <p:cNvSpPr txBox="1">
                  <a:spLocks noChangeArrowheads="1"/>
                </p:cNvSpPr>
                <p:nvPr/>
              </p:nvSpPr>
              <p:spPr bwMode="auto">
                <a:xfrm>
                  <a:off x="969147" y="1739878"/>
                  <a:ext cx="314332" cy="347669"/>
                </a:xfrm>
                <a:prstGeom prst="rect">
                  <a:avLst/>
                </a:prstGeom>
                <a:noFill/>
                <a:ln w="9525">
                  <a:noFill/>
                  <a:miter lim="800000"/>
                  <a:headEnd/>
                  <a:tailEnd/>
                </a:ln>
              </p:spPr>
              <p:txBody>
                <a:bodyPr>
                  <a:spAutoFit/>
                </a:bodyPr>
                <a:lstStyle/>
                <a:p>
                  <a:pPr algn="ctr">
                    <a:lnSpc>
                      <a:spcPct val="140000"/>
                    </a:lnSpc>
                  </a:pPr>
                  <a:r>
                    <a:rPr lang="en-US" altLang="ko-KR" sz="1200" b="1"/>
                    <a:t>1</a:t>
                  </a:r>
                  <a:endParaRPr lang="ko-KR" altLang="en-US" sz="1200" b="1"/>
                </a:p>
              </p:txBody>
            </p:sp>
          </p:grpSp>
        </p:grpSp>
        <p:sp>
          <p:nvSpPr>
            <p:cNvPr id="12" name="직사각형 11"/>
            <p:cNvSpPr/>
            <p:nvPr/>
          </p:nvSpPr>
          <p:spPr bwMode="auto">
            <a:xfrm>
              <a:off x="5308699" y="1790696"/>
              <a:ext cx="546015" cy="234938"/>
            </a:xfrm>
            <a:prstGeom prst="rect">
              <a:avLst/>
            </a:prstGeom>
            <a:solidFill>
              <a:schemeClr val="bg1">
                <a:lumMod val="85000"/>
              </a:schemeClr>
            </a:solidFill>
            <a:ln w="9525" cap="flat" cmpd="sng" algn="ctr">
              <a:noFill/>
              <a:prstDash val="solid"/>
              <a:round/>
              <a:headEnd type="none" w="med" len="med"/>
              <a:tailEnd type="none" w="med" len="med"/>
            </a:ln>
            <a:effectLst/>
          </p:spPr>
          <p:txBody>
            <a:bodyPr lIns="0" tIns="0" rIns="0" bIns="0"/>
            <a:lstStyle/>
            <a:p>
              <a:pPr algn="ctr">
                <a:lnSpc>
                  <a:spcPct val="140000"/>
                </a:lnSpc>
                <a:defRPr/>
              </a:pPr>
              <a:r>
                <a:rPr lang="en-US" altLang="ko-KR" sz="1200" b="1"/>
                <a:t>4.05</a:t>
              </a:r>
              <a:endParaRPr lang="ko-KR" altLang="en-US" sz="1200" b="1"/>
            </a:p>
          </p:txBody>
        </p:sp>
      </p:grpSp>
      <p:sp>
        <p:nvSpPr>
          <p:cNvPr id="102404" name="TextBox 14"/>
          <p:cNvSpPr txBox="1">
            <a:spLocks noChangeArrowheads="1"/>
          </p:cNvSpPr>
          <p:nvPr/>
        </p:nvSpPr>
        <p:spPr bwMode="auto">
          <a:xfrm>
            <a:off x="1123950" y="2166938"/>
            <a:ext cx="4826000" cy="517525"/>
          </a:xfrm>
          <a:prstGeom prst="rect">
            <a:avLst/>
          </a:prstGeom>
          <a:noFill/>
          <a:ln w="9525">
            <a:noFill/>
            <a:miter lim="800000"/>
            <a:headEnd/>
            <a:tailEnd/>
          </a:ln>
        </p:spPr>
        <p:txBody>
          <a:bodyPr>
            <a:spAutoFit/>
          </a:bodyPr>
          <a:lstStyle/>
          <a:p>
            <a:pPr>
              <a:lnSpc>
                <a:spcPct val="140000"/>
              </a:lnSpc>
              <a:buFont typeface="Wingdings" pitchFamily="2" charset="2"/>
              <a:buChar char="§"/>
            </a:pPr>
            <a:r>
              <a:rPr lang="en-US" altLang="ko-KR"/>
              <a:t> The results of the t-evaluation show a significant difference between the results of “local </a:t>
            </a:r>
          </a:p>
          <a:p>
            <a:pPr>
              <a:lnSpc>
                <a:spcPct val="140000"/>
              </a:lnSpc>
              <a:buFont typeface="Wingdings" pitchFamily="2" charset="2"/>
              <a:buNone/>
            </a:pPr>
            <a:r>
              <a:rPr lang="en-US" altLang="ko-KR"/>
              <a:t>   resident visitors” and “domestic tourists”</a:t>
            </a:r>
          </a:p>
        </p:txBody>
      </p:sp>
      <p:graphicFrame>
        <p:nvGraphicFramePr>
          <p:cNvPr id="77895" name="Group 71"/>
          <p:cNvGraphicFramePr>
            <a:graphicFrameLocks noGrp="1"/>
          </p:cNvGraphicFramePr>
          <p:nvPr/>
        </p:nvGraphicFramePr>
        <p:xfrm>
          <a:off x="1123950" y="2730500"/>
          <a:ext cx="4826000" cy="639763"/>
        </p:xfrm>
        <a:graphic>
          <a:graphicData uri="http://schemas.openxmlformats.org/drawingml/2006/table">
            <a:tbl>
              <a:tblPr/>
              <a:tblGrid>
                <a:gridCol w="1206500"/>
                <a:gridCol w="1206500"/>
                <a:gridCol w="1206500"/>
                <a:gridCol w="1206500"/>
              </a:tblGrid>
              <a:tr h="238125">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Visitor Category</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Local  Resident Visitors</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Domestic Tourists</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t : 1.361</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36538">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Average per Group</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4.19</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4.01</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P : 0.237</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2420" name="TextBox 20"/>
          <p:cNvSpPr txBox="1">
            <a:spLocks noChangeArrowheads="1"/>
          </p:cNvSpPr>
          <p:nvPr/>
        </p:nvSpPr>
        <p:spPr bwMode="auto">
          <a:xfrm>
            <a:off x="1174750" y="3355975"/>
            <a:ext cx="4826000" cy="517525"/>
          </a:xfrm>
          <a:prstGeom prst="rect">
            <a:avLst/>
          </a:prstGeom>
          <a:noFill/>
          <a:ln w="9525">
            <a:noFill/>
            <a:miter lim="800000"/>
            <a:headEnd/>
            <a:tailEnd/>
          </a:ln>
        </p:spPr>
        <p:txBody>
          <a:bodyPr>
            <a:spAutoFit/>
          </a:bodyPr>
          <a:lstStyle/>
          <a:p>
            <a:pPr>
              <a:lnSpc>
                <a:spcPct val="140000"/>
              </a:lnSpc>
            </a:pPr>
            <a:r>
              <a:rPr lang="en-US" altLang="ko-KR"/>
              <a:t>There is a significant difference in the t-evaluation results for ‘local resident visitors’ and ‘domestic tourists’.</a:t>
            </a:r>
          </a:p>
        </p:txBody>
      </p:sp>
      <p:graphicFrame>
        <p:nvGraphicFramePr>
          <p:cNvPr id="19" name="표 18"/>
          <p:cNvGraphicFramePr>
            <a:graphicFrameLocks noGrp="1"/>
          </p:cNvGraphicFramePr>
          <p:nvPr/>
        </p:nvGraphicFramePr>
        <p:xfrm>
          <a:off x="1133475" y="6032500"/>
          <a:ext cx="4824413" cy="1193800"/>
        </p:xfrm>
        <a:graphic>
          <a:graphicData uri="http://schemas.openxmlformats.org/drawingml/2006/table">
            <a:tbl>
              <a:tblPr/>
              <a:tblGrid>
                <a:gridCol w="1206500"/>
                <a:gridCol w="1206500"/>
                <a:gridCol w="1204913"/>
                <a:gridCol w="1206500"/>
              </a:tblGrid>
              <a:tr h="198438">
                <a:tc>
                  <a:txBody>
                    <a:bodyPr/>
                    <a:lstStyle/>
                    <a:p>
                      <a:pPr marL="0" marR="0" lvl="0" indent="0" algn="ctr" defTabSz="914400" rtl="0" eaLnBrk="1" fontAlgn="base" latinLnBrk="1" hangingPunct="1">
                        <a:lnSpc>
                          <a:spcPts val="7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Transportation</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1" hangingPunct="1">
                        <a:lnSpc>
                          <a:spcPts val="7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2002</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1" hangingPunct="1">
                        <a:lnSpc>
                          <a:spcPts val="7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2009</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1" hangingPunct="1">
                        <a:lnSpc>
                          <a:spcPts val="7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Note</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9D9D9"/>
                    </a:solidFill>
                  </a:tcPr>
                </a:tc>
              </a:tr>
              <a:tr h="200025">
                <a:tc>
                  <a:txBody>
                    <a:bodyPr/>
                    <a:lstStyle/>
                    <a:p>
                      <a:pPr marL="0" marR="0" lvl="0" indent="0" algn="ctr" defTabSz="914400" rtl="0" eaLnBrk="1" fontAlgn="base" latinLnBrk="1" hangingPunct="1">
                        <a:lnSpc>
                          <a:spcPts val="7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Private Vehicle</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ts val="7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72.4</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ts val="7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71.5</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ts val="7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 0.9</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198438">
                <a:tc>
                  <a:txBody>
                    <a:bodyPr/>
                    <a:lstStyle/>
                    <a:p>
                      <a:pPr marL="0" marR="0" lvl="0" indent="0" algn="ctr" defTabSz="914400" rtl="0" eaLnBrk="1" fontAlgn="base" latinLnBrk="1" hangingPunct="1">
                        <a:lnSpc>
                          <a:spcPts val="7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Tourist Bus</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ts val="7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17.9</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ts val="7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16.9</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ts val="7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↓1.0</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198438">
                <a:tc>
                  <a:txBody>
                    <a:bodyPr/>
                    <a:lstStyle/>
                    <a:p>
                      <a:pPr marL="0" marR="0" lvl="0" indent="0" algn="ctr" defTabSz="914400" rtl="0" eaLnBrk="1" fontAlgn="base" latinLnBrk="1" hangingPunct="1">
                        <a:lnSpc>
                          <a:spcPts val="7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Express Bus</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ts val="7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4.3</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ts val="7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8.3</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ts val="7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↑4.0</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00025">
                <a:tc>
                  <a:txBody>
                    <a:bodyPr/>
                    <a:lstStyle/>
                    <a:p>
                      <a:pPr marL="0" marR="0" lvl="0" indent="0" algn="ctr" defTabSz="914400" rtl="0" eaLnBrk="1" fontAlgn="base" latinLnBrk="1" hangingPunct="1">
                        <a:lnSpc>
                          <a:spcPts val="7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City Bus</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ts val="7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1.2</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ts val="7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0.4</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ts val="7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↓0.8</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198438">
                <a:tc>
                  <a:txBody>
                    <a:bodyPr/>
                    <a:lstStyle/>
                    <a:p>
                      <a:pPr marL="0" marR="0" lvl="0" indent="0" algn="ctr" defTabSz="914400" rtl="0" eaLnBrk="1" fontAlgn="base" latinLnBrk="1" hangingPunct="1">
                        <a:lnSpc>
                          <a:spcPts val="7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Others</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ts val="7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4.2</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ts val="7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2.9</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ts val="7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↓1.3</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2458" name="직사각형 18"/>
          <p:cNvSpPr>
            <a:spLocks noChangeArrowheads="1"/>
          </p:cNvSpPr>
          <p:nvPr/>
        </p:nvSpPr>
        <p:spPr bwMode="auto">
          <a:xfrm>
            <a:off x="1052513" y="5673725"/>
            <a:ext cx="4819650" cy="304800"/>
          </a:xfrm>
          <a:prstGeom prst="rect">
            <a:avLst/>
          </a:prstGeom>
          <a:noFill/>
          <a:ln w="9525">
            <a:noFill/>
            <a:miter lim="800000"/>
            <a:headEnd/>
            <a:tailEnd/>
          </a:ln>
        </p:spPr>
        <p:txBody>
          <a:bodyPr wrap="none">
            <a:spAutoFit/>
          </a:bodyPr>
          <a:lstStyle/>
          <a:p>
            <a:pPr algn="ctr">
              <a:lnSpc>
                <a:spcPct val="140000"/>
              </a:lnSpc>
            </a:pPr>
            <a:r>
              <a:rPr lang="en-US" altLang="ko-KR"/>
              <a:t>[Table</a:t>
            </a:r>
            <a:r>
              <a:rPr lang="ko-KR" altLang="en-US"/>
              <a:t> </a:t>
            </a:r>
            <a:r>
              <a:rPr lang="en-US" altLang="ko-KR"/>
              <a:t>4-3-1]</a:t>
            </a:r>
            <a:r>
              <a:rPr lang="ko-KR" altLang="en-US"/>
              <a:t> </a:t>
            </a:r>
            <a:r>
              <a:rPr lang="en-US" altLang="ko-KR"/>
              <a:t>Analysis of the Transportation used by Visitors to the 2009 Korea Floritopia </a:t>
            </a:r>
            <a:endParaRPr lang="ko-KR" altLang="en-US"/>
          </a:p>
        </p:txBody>
      </p:sp>
      <p:sp>
        <p:nvSpPr>
          <p:cNvPr id="102459" name="슬라이드 번호 개체 틀 19"/>
          <p:cNvSpPr>
            <a:spLocks noGrp="1"/>
          </p:cNvSpPr>
          <p:nvPr>
            <p:ph type="sldNum" sz="quarter" idx="12"/>
          </p:nvPr>
        </p:nvSpPr>
        <p:spPr>
          <a:noFill/>
        </p:spPr>
        <p:txBody>
          <a:bodyPr/>
          <a:lstStyle/>
          <a:p>
            <a:r>
              <a:rPr lang="en-US" altLang="ko-KR" smtClean="0"/>
              <a:t>64</a:t>
            </a:r>
          </a:p>
        </p:txBody>
      </p:sp>
      <p:sp>
        <p:nvSpPr>
          <p:cNvPr id="102460" name="Rectangle 19"/>
          <p:cNvSpPr>
            <a:spLocks noChangeArrowheads="1"/>
          </p:cNvSpPr>
          <p:nvPr/>
        </p:nvSpPr>
        <p:spPr bwMode="auto">
          <a:xfrm>
            <a:off x="1130300" y="3929063"/>
            <a:ext cx="4819650" cy="1555750"/>
          </a:xfrm>
          <a:prstGeom prst="rect">
            <a:avLst/>
          </a:prstGeom>
          <a:noFill/>
          <a:ln w="9525">
            <a:noFill/>
            <a:miter lim="800000"/>
            <a:headEnd/>
            <a:tailEnd/>
          </a:ln>
        </p:spPr>
        <p:txBody>
          <a:bodyPr lIns="0" tIns="0" rIns="0" bIns="0">
            <a:spAutoFit/>
          </a:bodyPr>
          <a:lstStyle/>
          <a:p>
            <a:pPr marL="85725" indent="-85725" algn="just">
              <a:lnSpc>
                <a:spcPct val="150000"/>
              </a:lnSpc>
              <a:buFont typeface="Arial" charset="0"/>
              <a:buChar char="•"/>
            </a:pPr>
            <a:r>
              <a:rPr lang="en-US" altLang="ko-KR"/>
              <a:t>According to the survey conducted among visitors who paid visit to the 2009 Korea Floritopia regarding their level of satisfaction with the accessibility of the exhibition, respondents on average gave 4.05, making it 24</a:t>
            </a:r>
            <a:r>
              <a:rPr lang="en-US" altLang="ko-KR" baseline="30000"/>
              <a:t>th</a:t>
            </a:r>
            <a:r>
              <a:rPr lang="en-US" altLang="ko-KR"/>
              <a:t> among the 26 categories. </a:t>
            </a:r>
          </a:p>
          <a:p>
            <a:pPr marL="85725" indent="-85725" algn="just">
              <a:lnSpc>
                <a:spcPct val="150000"/>
              </a:lnSpc>
              <a:buFont typeface="Arial" charset="0"/>
              <a:buNone/>
            </a:pPr>
            <a:endParaRPr lang="en-US" altLang="ko-KR" sz="800"/>
          </a:p>
          <a:p>
            <a:pPr marL="85725" indent="-85725" algn="just">
              <a:lnSpc>
                <a:spcPct val="150000"/>
              </a:lnSpc>
              <a:buFont typeface="Arial" charset="0"/>
              <a:buChar char="•"/>
            </a:pPr>
            <a:r>
              <a:rPr lang="en-US" altLang="ko-KR"/>
              <a:t>According to the survey conducted among visitors who paid visit to the 2009 Korea Floritopia  regarding their means of transportation, most visitors used their own vehicles. Other means of transportation include tourist buses and express buses. </a:t>
            </a:r>
          </a:p>
        </p:txBody>
      </p:sp>
      <p:sp>
        <p:nvSpPr>
          <p:cNvPr id="102461" name="Rectangle 19"/>
          <p:cNvSpPr>
            <a:spLocks noChangeArrowheads="1"/>
          </p:cNvSpPr>
          <p:nvPr/>
        </p:nvSpPr>
        <p:spPr bwMode="auto">
          <a:xfrm>
            <a:off x="1120775" y="7385050"/>
            <a:ext cx="4819650" cy="1600200"/>
          </a:xfrm>
          <a:prstGeom prst="rect">
            <a:avLst/>
          </a:prstGeom>
          <a:noFill/>
          <a:ln w="9525">
            <a:noFill/>
            <a:miter lim="800000"/>
            <a:headEnd/>
            <a:tailEnd/>
          </a:ln>
        </p:spPr>
        <p:txBody>
          <a:bodyPr lIns="0" tIns="0" rIns="0" bIns="0">
            <a:spAutoFit/>
          </a:bodyPr>
          <a:lstStyle/>
          <a:p>
            <a:pPr marL="85725" indent="-85725" algn="just">
              <a:lnSpc>
                <a:spcPct val="150000"/>
              </a:lnSpc>
              <a:buFont typeface="Arial" charset="0"/>
              <a:buChar char="•"/>
            </a:pPr>
            <a:r>
              <a:rPr lang="en-US" altLang="ko-KR"/>
              <a:t>Anmyeon-do, home of the 2009 Korea Floritopia, is located at the southern tip of the Taean peninsula. Geographically, it is not easily accessible, and in the case of an influx of tourists, there is a high possibility of congestion, therefore there was a need to systematically prepare for increased traffic. To overcome the traffic issues that were witnessed during the 2002 event, a comprehensive traffic response policy was initiated and managed, consequently providing swift and active responses to traffic problems. This helped to provide greater convenience for visitors. </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52"/>
          <p:cNvSpPr>
            <a:spLocks noChangeArrowheads="1"/>
          </p:cNvSpPr>
          <p:nvPr/>
        </p:nvSpPr>
        <p:spPr bwMode="auto">
          <a:xfrm>
            <a:off x="981075" y="1335088"/>
            <a:ext cx="5334000" cy="304800"/>
          </a:xfrm>
          <a:prstGeom prst="rect">
            <a:avLst/>
          </a:prstGeom>
          <a:noFill/>
          <a:ln w="9525">
            <a:noFill/>
            <a:miter lim="800000"/>
            <a:headEnd/>
            <a:tailEnd/>
          </a:ln>
        </p:spPr>
        <p:txBody>
          <a:bodyPr wrap="none" anchor="ctr"/>
          <a:lstStyle/>
          <a:p>
            <a:pPr algn="dist">
              <a:lnSpc>
                <a:spcPct val="140000"/>
              </a:lnSpc>
            </a:pPr>
            <a:r>
              <a:rPr lang="en-US" altLang="ko-KR" sz="1400" b="1"/>
              <a:t>2. Accessibility among Different Exhibition Halls</a:t>
            </a:r>
            <a:endParaRPr lang="ko-KR" altLang="en-US" sz="1400" b="1"/>
          </a:p>
        </p:txBody>
      </p:sp>
      <p:grpSp>
        <p:nvGrpSpPr>
          <p:cNvPr id="103426" name="Group 33"/>
          <p:cNvGrpSpPr>
            <a:grpSpLocks/>
          </p:cNvGrpSpPr>
          <p:nvPr/>
        </p:nvGrpSpPr>
        <p:grpSpPr bwMode="auto">
          <a:xfrm>
            <a:off x="917575" y="2000250"/>
            <a:ext cx="5026025" cy="382588"/>
            <a:chOff x="578" y="1260"/>
            <a:chExt cx="3166" cy="241"/>
          </a:xfrm>
        </p:grpSpPr>
        <p:sp>
          <p:nvSpPr>
            <p:cNvPr id="103447" name="직사각형 3"/>
            <p:cNvSpPr>
              <a:spLocks noChangeArrowheads="1"/>
            </p:cNvSpPr>
            <p:nvPr/>
          </p:nvSpPr>
          <p:spPr bwMode="auto">
            <a:xfrm>
              <a:off x="677" y="1260"/>
              <a:ext cx="3067" cy="241"/>
            </a:xfrm>
            <a:prstGeom prst="rect">
              <a:avLst/>
            </a:prstGeom>
            <a:noFill/>
            <a:ln w="9525" algn="ctr">
              <a:solidFill>
                <a:schemeClr val="tx1"/>
              </a:solidFill>
              <a:round/>
              <a:headEnd/>
              <a:tailEnd/>
            </a:ln>
          </p:spPr>
          <p:txBody>
            <a:bodyPr lIns="0" tIns="0" rIns="0" bIns="0"/>
            <a:lstStyle/>
            <a:p>
              <a:pPr algn="ctr">
                <a:lnSpc>
                  <a:spcPct val="140000"/>
                </a:lnSpc>
              </a:pPr>
              <a:endParaRPr lang="ko-KR" altLang="en-US"/>
            </a:p>
          </p:txBody>
        </p:sp>
        <p:sp>
          <p:nvSpPr>
            <p:cNvPr id="103448" name="TextBox 4"/>
            <p:cNvSpPr txBox="1">
              <a:spLocks noChangeArrowheads="1"/>
            </p:cNvSpPr>
            <p:nvPr/>
          </p:nvSpPr>
          <p:spPr bwMode="auto">
            <a:xfrm>
              <a:off x="868" y="1290"/>
              <a:ext cx="2381" cy="206"/>
            </a:xfrm>
            <a:prstGeom prst="rect">
              <a:avLst/>
            </a:prstGeom>
            <a:noFill/>
            <a:ln w="9525">
              <a:noFill/>
              <a:miter lim="800000"/>
              <a:headEnd/>
              <a:tailEnd/>
            </a:ln>
          </p:spPr>
          <p:txBody>
            <a:bodyPr>
              <a:spAutoFit/>
            </a:bodyPr>
            <a:lstStyle/>
            <a:p>
              <a:pPr>
                <a:lnSpc>
                  <a:spcPct val="140000"/>
                </a:lnSpc>
              </a:pPr>
              <a:r>
                <a:rPr lang="en-US" altLang="ko-KR" sz="1100" b="1"/>
                <a:t>It was easy to move to and from different Exhibition Halls.</a:t>
              </a:r>
              <a:endParaRPr lang="ko-KR" altLang="en-US" sz="1100" b="1"/>
            </a:p>
          </p:txBody>
        </p:sp>
        <p:grpSp>
          <p:nvGrpSpPr>
            <p:cNvPr id="103449" name="그룹 9"/>
            <p:cNvGrpSpPr>
              <a:grpSpLocks/>
            </p:cNvGrpSpPr>
            <p:nvPr/>
          </p:nvGrpSpPr>
          <p:grpSpPr bwMode="auto">
            <a:xfrm>
              <a:off x="578" y="1279"/>
              <a:ext cx="200" cy="219"/>
              <a:chOff x="969147" y="1743052"/>
              <a:chExt cx="314332" cy="347669"/>
            </a:xfrm>
          </p:grpSpPr>
          <p:sp>
            <p:nvSpPr>
              <p:cNvPr id="7" name="직사각형 6"/>
              <p:cNvSpPr/>
              <p:nvPr/>
            </p:nvSpPr>
            <p:spPr bwMode="auto">
              <a:xfrm>
                <a:off x="984864" y="1762102"/>
                <a:ext cx="281328" cy="280992"/>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lstStyle/>
              <a:p>
                <a:pPr algn="ctr">
                  <a:lnSpc>
                    <a:spcPct val="140000"/>
                  </a:lnSpc>
                  <a:defRPr/>
                </a:pPr>
                <a:endParaRPr lang="ko-KR" altLang="en-US"/>
              </a:p>
            </p:txBody>
          </p:sp>
          <p:sp>
            <p:nvSpPr>
              <p:cNvPr id="103452" name="TextBox 8"/>
              <p:cNvSpPr txBox="1">
                <a:spLocks noChangeArrowheads="1"/>
              </p:cNvSpPr>
              <p:nvPr/>
            </p:nvSpPr>
            <p:spPr bwMode="auto">
              <a:xfrm>
                <a:off x="969147" y="1743052"/>
                <a:ext cx="314332" cy="347669"/>
              </a:xfrm>
              <a:prstGeom prst="rect">
                <a:avLst/>
              </a:prstGeom>
              <a:noFill/>
              <a:ln w="9525">
                <a:noFill/>
                <a:miter lim="800000"/>
                <a:headEnd/>
                <a:tailEnd/>
              </a:ln>
            </p:spPr>
            <p:txBody>
              <a:bodyPr>
                <a:spAutoFit/>
              </a:bodyPr>
              <a:lstStyle/>
              <a:p>
                <a:pPr algn="ctr">
                  <a:lnSpc>
                    <a:spcPct val="140000"/>
                  </a:lnSpc>
                </a:pPr>
                <a:r>
                  <a:rPr lang="en-US" altLang="ko-KR" sz="1200" b="1"/>
                  <a:t>2</a:t>
                </a:r>
                <a:endParaRPr lang="ko-KR" altLang="en-US" sz="1200" b="1"/>
              </a:p>
            </p:txBody>
          </p:sp>
        </p:grpSp>
        <p:sp>
          <p:nvSpPr>
            <p:cNvPr id="12" name="직사각형 11"/>
            <p:cNvSpPr/>
            <p:nvPr/>
          </p:nvSpPr>
          <p:spPr bwMode="auto">
            <a:xfrm>
              <a:off x="3249" y="1309"/>
              <a:ext cx="364" cy="148"/>
            </a:xfrm>
            <a:prstGeom prst="rect">
              <a:avLst/>
            </a:prstGeom>
            <a:solidFill>
              <a:schemeClr val="bg1">
                <a:lumMod val="85000"/>
              </a:schemeClr>
            </a:solidFill>
            <a:ln w="9525" cap="flat" cmpd="sng" algn="ctr">
              <a:noFill/>
              <a:prstDash val="solid"/>
              <a:round/>
              <a:headEnd type="none" w="med" len="med"/>
              <a:tailEnd type="none" w="med" len="med"/>
            </a:ln>
            <a:effectLst/>
          </p:spPr>
          <p:txBody>
            <a:bodyPr lIns="0" tIns="0" rIns="0" bIns="0"/>
            <a:lstStyle/>
            <a:p>
              <a:pPr algn="ctr">
                <a:lnSpc>
                  <a:spcPct val="140000"/>
                </a:lnSpc>
                <a:defRPr/>
              </a:pPr>
              <a:r>
                <a:rPr lang="en-US" altLang="ko-KR" sz="1200" b="1"/>
                <a:t>4.23</a:t>
              </a:r>
              <a:endParaRPr lang="ko-KR" altLang="en-US" sz="1200" b="1"/>
            </a:p>
          </p:txBody>
        </p:sp>
      </p:grpSp>
      <p:sp>
        <p:nvSpPr>
          <p:cNvPr id="103427" name="TextBox 12"/>
          <p:cNvSpPr txBox="1">
            <a:spLocks noChangeArrowheads="1"/>
          </p:cNvSpPr>
          <p:nvPr/>
        </p:nvSpPr>
        <p:spPr bwMode="auto">
          <a:xfrm>
            <a:off x="1123950" y="2505075"/>
            <a:ext cx="4826000" cy="517525"/>
          </a:xfrm>
          <a:prstGeom prst="rect">
            <a:avLst/>
          </a:prstGeom>
          <a:noFill/>
          <a:ln w="9525">
            <a:noFill/>
            <a:miter lim="800000"/>
            <a:headEnd/>
            <a:tailEnd/>
          </a:ln>
        </p:spPr>
        <p:txBody>
          <a:bodyPr>
            <a:spAutoFit/>
          </a:bodyPr>
          <a:lstStyle/>
          <a:p>
            <a:pPr>
              <a:lnSpc>
                <a:spcPct val="140000"/>
              </a:lnSpc>
              <a:buFont typeface="Wingdings" pitchFamily="2" charset="2"/>
              <a:buChar char="§"/>
            </a:pPr>
            <a:r>
              <a:rPr lang="en-US" altLang="ko-KR"/>
              <a:t> Satisfaction level and the t-evaluation results for accessibility to and from different exhibition halls for different visitor categories</a:t>
            </a:r>
          </a:p>
        </p:txBody>
      </p:sp>
      <p:graphicFrame>
        <p:nvGraphicFramePr>
          <p:cNvPr id="78883" name="Group 35"/>
          <p:cNvGraphicFramePr>
            <a:graphicFrameLocks noGrp="1"/>
          </p:cNvGraphicFramePr>
          <p:nvPr/>
        </p:nvGraphicFramePr>
        <p:xfrm>
          <a:off x="1123950" y="3162300"/>
          <a:ext cx="4826000" cy="815975"/>
        </p:xfrm>
        <a:graphic>
          <a:graphicData uri="http://schemas.openxmlformats.org/drawingml/2006/table">
            <a:tbl>
              <a:tblPr/>
              <a:tblGrid>
                <a:gridCol w="1206500"/>
                <a:gridCol w="1206500"/>
                <a:gridCol w="1206500"/>
                <a:gridCol w="1206500"/>
              </a:tblGrid>
              <a:tr h="422275">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Visitor Category</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Local Resident Visitors</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Domestic Tourists</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t : 1.341</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393700">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Average per Group</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4.33</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4.17</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P : 0.787</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3443" name="TextBox 14"/>
          <p:cNvSpPr txBox="1">
            <a:spLocks noChangeArrowheads="1"/>
          </p:cNvSpPr>
          <p:nvPr/>
        </p:nvSpPr>
        <p:spPr bwMode="auto">
          <a:xfrm>
            <a:off x="1174750" y="4003675"/>
            <a:ext cx="4826000" cy="517525"/>
          </a:xfrm>
          <a:prstGeom prst="rect">
            <a:avLst/>
          </a:prstGeom>
          <a:noFill/>
          <a:ln w="9525">
            <a:noFill/>
            <a:miter lim="800000"/>
            <a:headEnd/>
            <a:tailEnd/>
          </a:ln>
        </p:spPr>
        <p:txBody>
          <a:bodyPr>
            <a:spAutoFit/>
          </a:bodyPr>
          <a:lstStyle/>
          <a:p>
            <a:pPr>
              <a:lnSpc>
                <a:spcPct val="140000"/>
              </a:lnSpc>
            </a:pPr>
            <a:r>
              <a:rPr lang="en-US" altLang="ko-KR"/>
              <a:t>The results of the t-evaluation show a significant difference between the results of “local resident visitors” and “domestic tourists”</a:t>
            </a:r>
          </a:p>
        </p:txBody>
      </p:sp>
      <p:sp>
        <p:nvSpPr>
          <p:cNvPr id="103444" name="슬라이드 번호 개체 틀 16"/>
          <p:cNvSpPr>
            <a:spLocks noGrp="1"/>
          </p:cNvSpPr>
          <p:nvPr>
            <p:ph type="sldNum" sz="quarter" idx="12"/>
          </p:nvPr>
        </p:nvSpPr>
        <p:spPr>
          <a:noFill/>
        </p:spPr>
        <p:txBody>
          <a:bodyPr/>
          <a:lstStyle/>
          <a:p>
            <a:r>
              <a:rPr lang="en-US" altLang="ko-KR" smtClean="0"/>
              <a:t>65</a:t>
            </a:r>
          </a:p>
        </p:txBody>
      </p:sp>
      <p:sp>
        <p:nvSpPr>
          <p:cNvPr id="103445" name="Rectangle 19"/>
          <p:cNvSpPr>
            <a:spLocks noChangeArrowheads="1"/>
          </p:cNvSpPr>
          <p:nvPr/>
        </p:nvSpPr>
        <p:spPr bwMode="auto">
          <a:xfrm>
            <a:off x="1123950" y="4840288"/>
            <a:ext cx="4819650" cy="2057400"/>
          </a:xfrm>
          <a:prstGeom prst="rect">
            <a:avLst/>
          </a:prstGeom>
          <a:noFill/>
          <a:ln w="9525">
            <a:noFill/>
            <a:miter lim="800000"/>
            <a:headEnd/>
            <a:tailEnd/>
          </a:ln>
        </p:spPr>
        <p:txBody>
          <a:bodyPr lIns="0" tIns="0" rIns="0" bIns="0">
            <a:spAutoFit/>
          </a:bodyPr>
          <a:lstStyle/>
          <a:p>
            <a:pPr marL="85725" indent="-85725" algn="just">
              <a:lnSpc>
                <a:spcPct val="150000"/>
              </a:lnSpc>
              <a:buFont typeface="Arial" charset="0"/>
              <a:buChar char="•"/>
            </a:pPr>
            <a:r>
              <a:rPr lang="en-US" altLang="ko-KR"/>
              <a:t>According to the survey conducted among visitors who paid visit to the 2009 Korea Floritopia regarding their level of satisfaction in the accessibility to and from different exhibition halls, respondents on average gave 4.23, making it 21</a:t>
            </a:r>
            <a:r>
              <a:rPr lang="en-US" altLang="ko-KR" baseline="30000"/>
              <a:t>st</a:t>
            </a:r>
            <a:r>
              <a:rPr lang="en-US" altLang="ko-KR"/>
              <a:t>  among the 26 categories. </a:t>
            </a:r>
          </a:p>
          <a:p>
            <a:pPr marL="85725" indent="-85725" algn="just">
              <a:lnSpc>
                <a:spcPct val="150000"/>
              </a:lnSpc>
              <a:buFont typeface="Arial" charset="0"/>
              <a:buChar char="•"/>
            </a:pPr>
            <a:endParaRPr lang="en-US" altLang="ko-KR"/>
          </a:p>
          <a:p>
            <a:pPr marL="85725" indent="-85725" algn="just">
              <a:lnSpc>
                <a:spcPct val="150000"/>
              </a:lnSpc>
              <a:buFont typeface="Arial" charset="0"/>
              <a:buChar char="•"/>
            </a:pPr>
            <a:r>
              <a:rPr lang="en-US" altLang="ko-KR"/>
              <a:t>The 2009 Korea Floritopia reduced the number of exhibition halls from 8 to 7 in the 2009 event. The location of the theme hall, which caused confused in circulation routes during the 2002 event, was changed, providing visitors with more efficient maneuverability. In addition, wait times for exhibition halls were stipulated in the pamphlets and on information signs. </a:t>
            </a:r>
          </a:p>
          <a:p>
            <a:pPr marL="85725" indent="-85725" algn="just">
              <a:lnSpc>
                <a:spcPct val="150000"/>
              </a:lnSpc>
            </a:pPr>
            <a:r>
              <a:rPr lang="en-US" altLang="ko-KR"/>
              <a:t> </a:t>
            </a:r>
          </a:p>
        </p:txBody>
      </p:sp>
      <p:sp>
        <p:nvSpPr>
          <p:cNvPr id="103446" name="Rectangle 19"/>
          <p:cNvSpPr>
            <a:spLocks noChangeArrowheads="1"/>
          </p:cNvSpPr>
          <p:nvPr/>
        </p:nvSpPr>
        <p:spPr bwMode="auto">
          <a:xfrm>
            <a:off x="1130300" y="6965950"/>
            <a:ext cx="4819650" cy="1371600"/>
          </a:xfrm>
          <a:prstGeom prst="rect">
            <a:avLst/>
          </a:prstGeom>
          <a:noFill/>
          <a:ln w="9525">
            <a:noFill/>
            <a:miter lim="800000"/>
            <a:headEnd/>
            <a:tailEnd/>
          </a:ln>
        </p:spPr>
        <p:txBody>
          <a:bodyPr lIns="0" tIns="0" rIns="0" bIns="0">
            <a:spAutoFit/>
          </a:bodyPr>
          <a:lstStyle/>
          <a:p>
            <a:pPr marL="85725" indent="-85725" algn="just">
              <a:lnSpc>
                <a:spcPct val="150000"/>
              </a:lnSpc>
              <a:buFont typeface="Arial" charset="0"/>
              <a:buChar char="•"/>
            </a:pPr>
            <a:r>
              <a:rPr lang="en-US" altLang="ko-KR"/>
              <a:t>According to interviews with visitors, however, inconvenience were encountered in maneuverability because some of the circulation routes were blocked off due to long lines into exhibition halls in times when there was a sudden surge of visitors. Also, some visitors complained that the parking lot for compact vehicles was too far to be easily accessible. Accordingly, there is a need to formulate a connecting system between the exhibition and the parking lots. </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52"/>
          <p:cNvSpPr>
            <a:spLocks noChangeArrowheads="1"/>
          </p:cNvSpPr>
          <p:nvPr/>
        </p:nvSpPr>
        <p:spPr bwMode="auto">
          <a:xfrm>
            <a:off x="1123950" y="1290638"/>
            <a:ext cx="5334000" cy="304800"/>
          </a:xfrm>
          <a:prstGeom prst="rect">
            <a:avLst/>
          </a:prstGeom>
          <a:noFill/>
          <a:ln w="9525">
            <a:noFill/>
            <a:miter lim="800000"/>
            <a:headEnd/>
            <a:tailEnd/>
          </a:ln>
        </p:spPr>
        <p:txBody>
          <a:bodyPr wrap="none" anchor="ctr"/>
          <a:lstStyle/>
          <a:p>
            <a:pPr algn="dist">
              <a:lnSpc>
                <a:spcPct val="140000"/>
              </a:lnSpc>
            </a:pPr>
            <a:r>
              <a:rPr lang="en-US" altLang="ko-KR" sz="1400" b="1"/>
              <a:t>3. Usage of Free Shuttle Buses</a:t>
            </a:r>
            <a:endParaRPr lang="ko-KR" altLang="en-US" sz="1400" b="1"/>
          </a:p>
        </p:txBody>
      </p:sp>
      <p:grpSp>
        <p:nvGrpSpPr>
          <p:cNvPr id="104450" name="그룹 12"/>
          <p:cNvGrpSpPr>
            <a:grpSpLocks/>
          </p:cNvGrpSpPr>
          <p:nvPr/>
        </p:nvGrpSpPr>
        <p:grpSpPr bwMode="auto">
          <a:xfrm>
            <a:off x="968375" y="1893888"/>
            <a:ext cx="4981575" cy="395287"/>
            <a:chOff x="969147" y="1712913"/>
            <a:chExt cx="4980803" cy="395266"/>
          </a:xfrm>
        </p:grpSpPr>
        <p:grpSp>
          <p:nvGrpSpPr>
            <p:cNvPr id="104470" name="그룹 10"/>
            <p:cNvGrpSpPr>
              <a:grpSpLocks/>
            </p:cNvGrpSpPr>
            <p:nvPr/>
          </p:nvGrpSpPr>
          <p:grpSpPr bwMode="auto">
            <a:xfrm>
              <a:off x="969147" y="1712913"/>
              <a:ext cx="4980803" cy="395266"/>
              <a:chOff x="969147" y="1712913"/>
              <a:chExt cx="4980803" cy="395266"/>
            </a:xfrm>
          </p:grpSpPr>
          <p:sp>
            <p:nvSpPr>
              <p:cNvPr id="104472" name="직사각형 3"/>
              <p:cNvSpPr>
                <a:spLocks noChangeArrowheads="1"/>
              </p:cNvSpPr>
              <p:nvPr/>
            </p:nvSpPr>
            <p:spPr bwMode="auto">
              <a:xfrm>
                <a:off x="1125538" y="1712913"/>
                <a:ext cx="4824412" cy="382567"/>
              </a:xfrm>
              <a:prstGeom prst="rect">
                <a:avLst/>
              </a:prstGeom>
              <a:noFill/>
              <a:ln w="9525" algn="ctr">
                <a:solidFill>
                  <a:schemeClr val="tx1"/>
                </a:solidFill>
                <a:round/>
                <a:headEnd/>
                <a:tailEnd/>
              </a:ln>
            </p:spPr>
            <p:txBody>
              <a:bodyPr lIns="0" tIns="0" rIns="0" bIns="0"/>
              <a:lstStyle/>
              <a:p>
                <a:pPr algn="ctr">
                  <a:lnSpc>
                    <a:spcPct val="140000"/>
                  </a:lnSpc>
                </a:pPr>
                <a:endParaRPr lang="ko-KR" altLang="en-US" sz="800"/>
              </a:p>
            </p:txBody>
          </p:sp>
          <p:sp>
            <p:nvSpPr>
              <p:cNvPr id="104473" name="TextBox 4"/>
              <p:cNvSpPr txBox="1">
                <a:spLocks noChangeArrowheads="1"/>
              </p:cNvSpPr>
              <p:nvPr/>
            </p:nvSpPr>
            <p:spPr bwMode="auto">
              <a:xfrm>
                <a:off x="1424689" y="1760535"/>
                <a:ext cx="3588781" cy="347644"/>
              </a:xfrm>
              <a:prstGeom prst="rect">
                <a:avLst/>
              </a:prstGeom>
              <a:noFill/>
              <a:ln w="9525">
                <a:noFill/>
                <a:miter lim="800000"/>
                <a:headEnd/>
                <a:tailEnd/>
              </a:ln>
            </p:spPr>
            <p:txBody>
              <a:bodyPr>
                <a:spAutoFit/>
              </a:bodyPr>
              <a:lstStyle/>
              <a:p>
                <a:pPr>
                  <a:lnSpc>
                    <a:spcPct val="140000"/>
                  </a:lnSpc>
                </a:pPr>
                <a:r>
                  <a:rPr lang="en-US" altLang="ko-KR" sz="1200" b="1"/>
                  <a:t>The Shuttle Bus services were easy to use.</a:t>
                </a:r>
                <a:endParaRPr lang="ko-KR" altLang="en-US" sz="1200" b="1"/>
              </a:p>
            </p:txBody>
          </p:sp>
          <p:grpSp>
            <p:nvGrpSpPr>
              <p:cNvPr id="104474" name="그룹 9"/>
              <p:cNvGrpSpPr>
                <a:grpSpLocks/>
              </p:cNvGrpSpPr>
              <p:nvPr/>
            </p:nvGrpSpPr>
            <p:grpSpPr bwMode="auto">
              <a:xfrm>
                <a:off x="969147" y="1743052"/>
                <a:ext cx="314332" cy="347669"/>
                <a:chOff x="969147" y="1743052"/>
                <a:chExt cx="314332" cy="347669"/>
              </a:xfrm>
            </p:grpSpPr>
            <p:sp>
              <p:nvSpPr>
                <p:cNvPr id="7" name="직사각형 6"/>
                <p:cNvSpPr/>
                <p:nvPr/>
              </p:nvSpPr>
              <p:spPr bwMode="auto">
                <a:xfrm>
                  <a:off x="985020" y="1765297"/>
                  <a:ext cx="280944" cy="280973"/>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lstStyle/>
                <a:p>
                  <a:pPr algn="ctr">
                    <a:lnSpc>
                      <a:spcPct val="140000"/>
                    </a:lnSpc>
                    <a:defRPr/>
                  </a:pPr>
                  <a:endParaRPr lang="ko-KR" altLang="en-US" sz="800" dirty="0">
                    <a:cs typeface="Times New Roman" pitchFamily="18" charset="0"/>
                  </a:endParaRPr>
                </a:p>
              </p:txBody>
            </p:sp>
            <p:sp>
              <p:nvSpPr>
                <p:cNvPr id="104476" name="TextBox 8"/>
                <p:cNvSpPr txBox="1">
                  <a:spLocks noChangeArrowheads="1"/>
                </p:cNvSpPr>
                <p:nvPr/>
              </p:nvSpPr>
              <p:spPr bwMode="auto">
                <a:xfrm>
                  <a:off x="969147" y="1743052"/>
                  <a:ext cx="314332" cy="347669"/>
                </a:xfrm>
                <a:prstGeom prst="rect">
                  <a:avLst/>
                </a:prstGeom>
                <a:noFill/>
                <a:ln w="9525">
                  <a:noFill/>
                  <a:miter lim="800000"/>
                  <a:headEnd/>
                  <a:tailEnd/>
                </a:ln>
              </p:spPr>
              <p:txBody>
                <a:bodyPr>
                  <a:spAutoFit/>
                </a:bodyPr>
                <a:lstStyle/>
                <a:p>
                  <a:pPr algn="ctr">
                    <a:lnSpc>
                      <a:spcPct val="140000"/>
                    </a:lnSpc>
                  </a:pPr>
                  <a:r>
                    <a:rPr lang="en-US" altLang="ko-KR" sz="1200" b="1"/>
                    <a:t>3</a:t>
                  </a:r>
                  <a:endParaRPr lang="ko-KR" altLang="en-US" sz="1200" b="1"/>
                </a:p>
              </p:txBody>
            </p:sp>
          </p:grpSp>
        </p:grpSp>
        <p:sp>
          <p:nvSpPr>
            <p:cNvPr id="12" name="직사각형 11"/>
            <p:cNvSpPr/>
            <p:nvPr/>
          </p:nvSpPr>
          <p:spPr bwMode="auto">
            <a:xfrm>
              <a:off x="5308699" y="1790696"/>
              <a:ext cx="546015" cy="234938"/>
            </a:xfrm>
            <a:prstGeom prst="rect">
              <a:avLst/>
            </a:prstGeom>
            <a:solidFill>
              <a:schemeClr val="bg1">
                <a:lumMod val="85000"/>
              </a:schemeClr>
            </a:solidFill>
            <a:ln w="9525" cap="flat" cmpd="sng" algn="ctr">
              <a:noFill/>
              <a:prstDash val="solid"/>
              <a:round/>
              <a:headEnd type="none" w="med" len="med"/>
              <a:tailEnd type="none" w="med" len="med"/>
            </a:ln>
            <a:effectLst/>
          </p:spPr>
          <p:txBody>
            <a:bodyPr lIns="0" tIns="0" rIns="0" bIns="0"/>
            <a:lstStyle/>
            <a:p>
              <a:pPr algn="ctr">
                <a:lnSpc>
                  <a:spcPct val="140000"/>
                </a:lnSpc>
                <a:defRPr/>
              </a:pPr>
              <a:r>
                <a:rPr lang="en-US" altLang="ko-KR" sz="1200" b="1"/>
                <a:t>4.08</a:t>
              </a:r>
              <a:endParaRPr lang="ko-KR" altLang="en-US" sz="1200" b="1"/>
            </a:p>
          </p:txBody>
        </p:sp>
      </p:grpSp>
      <p:sp>
        <p:nvSpPr>
          <p:cNvPr id="104451" name="TextBox 12"/>
          <p:cNvSpPr txBox="1">
            <a:spLocks noChangeArrowheads="1"/>
          </p:cNvSpPr>
          <p:nvPr/>
        </p:nvSpPr>
        <p:spPr bwMode="auto">
          <a:xfrm>
            <a:off x="1123950" y="2419350"/>
            <a:ext cx="4826000" cy="517525"/>
          </a:xfrm>
          <a:prstGeom prst="rect">
            <a:avLst/>
          </a:prstGeom>
          <a:noFill/>
          <a:ln w="9525">
            <a:noFill/>
            <a:miter lim="800000"/>
            <a:headEnd/>
            <a:tailEnd/>
          </a:ln>
        </p:spPr>
        <p:txBody>
          <a:bodyPr>
            <a:spAutoFit/>
          </a:bodyPr>
          <a:lstStyle/>
          <a:p>
            <a:pPr>
              <a:lnSpc>
                <a:spcPct val="140000"/>
              </a:lnSpc>
              <a:buFont typeface="Wingdings" pitchFamily="2" charset="2"/>
              <a:buChar char="§"/>
            </a:pPr>
            <a:r>
              <a:rPr lang="en-US" altLang="ko-KR"/>
              <a:t>  Satisfaction level and the t-evaluation results for “Usage of Free Shuttle Buses” for </a:t>
            </a:r>
          </a:p>
          <a:p>
            <a:pPr>
              <a:lnSpc>
                <a:spcPct val="140000"/>
              </a:lnSpc>
              <a:buFont typeface="Wingdings" pitchFamily="2" charset="2"/>
              <a:buNone/>
            </a:pPr>
            <a:r>
              <a:rPr lang="en-US" altLang="ko-KR"/>
              <a:t>    different visitor category</a:t>
            </a:r>
          </a:p>
        </p:txBody>
      </p:sp>
      <p:graphicFrame>
        <p:nvGraphicFramePr>
          <p:cNvPr id="79904" name="Group 32"/>
          <p:cNvGraphicFramePr>
            <a:graphicFrameLocks noGrp="1"/>
          </p:cNvGraphicFramePr>
          <p:nvPr/>
        </p:nvGraphicFramePr>
        <p:xfrm>
          <a:off x="1123950" y="3162300"/>
          <a:ext cx="4826000" cy="784225"/>
        </p:xfrm>
        <a:graphic>
          <a:graphicData uri="http://schemas.openxmlformats.org/drawingml/2006/table">
            <a:tbl>
              <a:tblPr/>
              <a:tblGrid>
                <a:gridCol w="1206500"/>
                <a:gridCol w="1206500"/>
                <a:gridCol w="1206500"/>
                <a:gridCol w="1206500"/>
              </a:tblGrid>
              <a:tr h="238125">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Visitor Category</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Local Resident Visitors</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Domestic Tourists</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t : 1.295</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387350">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Average per Group </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4.20</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4.03</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P : 0.015</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4467" name="TextBox 14"/>
          <p:cNvSpPr txBox="1">
            <a:spLocks noChangeArrowheads="1"/>
          </p:cNvSpPr>
          <p:nvPr/>
        </p:nvSpPr>
        <p:spPr bwMode="auto">
          <a:xfrm>
            <a:off x="1174750" y="4148138"/>
            <a:ext cx="4826000" cy="517525"/>
          </a:xfrm>
          <a:prstGeom prst="rect">
            <a:avLst/>
          </a:prstGeom>
          <a:noFill/>
          <a:ln w="9525">
            <a:noFill/>
            <a:miter lim="800000"/>
            <a:headEnd/>
            <a:tailEnd/>
          </a:ln>
        </p:spPr>
        <p:txBody>
          <a:bodyPr>
            <a:spAutoFit/>
          </a:bodyPr>
          <a:lstStyle/>
          <a:p>
            <a:pPr>
              <a:lnSpc>
                <a:spcPct val="140000"/>
              </a:lnSpc>
            </a:pPr>
            <a:r>
              <a:rPr lang="en-US" altLang="ko-KR"/>
              <a:t>The results of the t-evaluation show a significant difference between the results of “local resident visitors” and “domestic tourists”</a:t>
            </a:r>
          </a:p>
        </p:txBody>
      </p:sp>
      <p:sp>
        <p:nvSpPr>
          <p:cNvPr id="104468" name="슬라이드 번호 개체 틀 16"/>
          <p:cNvSpPr>
            <a:spLocks noGrp="1"/>
          </p:cNvSpPr>
          <p:nvPr>
            <p:ph type="sldNum" sz="quarter" idx="12"/>
          </p:nvPr>
        </p:nvSpPr>
        <p:spPr>
          <a:noFill/>
        </p:spPr>
        <p:txBody>
          <a:bodyPr/>
          <a:lstStyle/>
          <a:p>
            <a:r>
              <a:rPr lang="en-US" altLang="ko-KR" smtClean="0"/>
              <a:t>66</a:t>
            </a:r>
          </a:p>
        </p:txBody>
      </p:sp>
      <p:sp>
        <p:nvSpPr>
          <p:cNvPr id="104469" name="Rectangle 19"/>
          <p:cNvSpPr>
            <a:spLocks noChangeArrowheads="1"/>
          </p:cNvSpPr>
          <p:nvPr/>
        </p:nvSpPr>
        <p:spPr bwMode="auto">
          <a:xfrm>
            <a:off x="1123950" y="4921250"/>
            <a:ext cx="4819650" cy="3200400"/>
          </a:xfrm>
          <a:prstGeom prst="rect">
            <a:avLst/>
          </a:prstGeom>
          <a:noFill/>
          <a:ln w="9525">
            <a:noFill/>
            <a:miter lim="800000"/>
            <a:headEnd/>
            <a:tailEnd/>
          </a:ln>
        </p:spPr>
        <p:txBody>
          <a:bodyPr lIns="0" tIns="0" rIns="0" bIns="0">
            <a:spAutoFit/>
          </a:bodyPr>
          <a:lstStyle/>
          <a:p>
            <a:pPr marL="85725" indent="-85725" algn="just">
              <a:lnSpc>
                <a:spcPct val="150000"/>
              </a:lnSpc>
              <a:buFont typeface="Arial" charset="0"/>
              <a:buChar char="•"/>
            </a:pPr>
            <a:r>
              <a:rPr lang="en-US" altLang="ko-KR"/>
              <a:t>According to the survey conducted among visitors to the 2009 Korea Floritopia regarding their level of satisfaction with the shuttle bus services, respondents on average gave 4.08, making it 23</a:t>
            </a:r>
            <a:r>
              <a:rPr lang="en-US" altLang="ko-KR" baseline="30000"/>
              <a:t>rd</a:t>
            </a:r>
            <a:r>
              <a:rPr lang="en-US" altLang="ko-KR"/>
              <a:t>  among the 26 categories. </a:t>
            </a:r>
          </a:p>
          <a:p>
            <a:pPr marL="85725" indent="-85725" algn="just">
              <a:lnSpc>
                <a:spcPct val="150000"/>
              </a:lnSpc>
              <a:buFont typeface="Arial" charset="0"/>
              <a:buChar char="•"/>
            </a:pPr>
            <a:endParaRPr lang="en-US" altLang="ko-KR"/>
          </a:p>
          <a:p>
            <a:pPr marL="85725" indent="-85725" algn="just">
              <a:lnSpc>
                <a:spcPct val="150000"/>
              </a:lnSpc>
              <a:buFont typeface="Arial" charset="0"/>
              <a:buChar char="•"/>
            </a:pPr>
            <a:endParaRPr lang="en-US" altLang="ko-KR"/>
          </a:p>
          <a:p>
            <a:pPr marL="85725" indent="-85725" algn="just">
              <a:lnSpc>
                <a:spcPct val="150000"/>
              </a:lnSpc>
              <a:buFont typeface="Arial" charset="0"/>
              <a:buChar char="•"/>
            </a:pPr>
            <a:r>
              <a:rPr lang="en-US" altLang="ko-KR"/>
              <a:t>To provide accessibility between exhibition halls, the 2009 Korea Floritopia managed shuttle bus services linking kkotji Beach and Arboretum. The distance was 1.5km, and 4 shuttle buses were used. </a:t>
            </a:r>
          </a:p>
          <a:p>
            <a:pPr marL="85725" indent="-85725" algn="just">
              <a:lnSpc>
                <a:spcPct val="150000"/>
              </a:lnSpc>
              <a:buFont typeface="Arial" charset="0"/>
              <a:buChar char="•"/>
            </a:pPr>
            <a:endParaRPr lang="en-US" altLang="ko-KR"/>
          </a:p>
          <a:p>
            <a:pPr marL="85725" indent="-85725" algn="just">
              <a:lnSpc>
                <a:spcPct val="150000"/>
              </a:lnSpc>
              <a:buFont typeface="Arial" charset="0"/>
              <a:buChar char="•"/>
            </a:pPr>
            <a:r>
              <a:rPr lang="en-US" altLang="ko-KR"/>
              <a:t>The 2009 Korea Floritopia shuttle buses linked the Main exhibition site at kkotji with the secondary exhibition site at Arboretum. We found that there was insufficient information about the shuttle buses at the information posts within the exhibition and in pamphlets . This should be corrected through more advertising in the future. </a:t>
            </a:r>
          </a:p>
          <a:p>
            <a:pPr marL="85725" indent="-85725" algn="just">
              <a:lnSpc>
                <a:spcPct val="150000"/>
              </a:lnSpc>
              <a:buFont typeface="Arial" charset="0"/>
              <a:buChar char="•"/>
            </a:pPr>
            <a:endParaRPr lang="en-US" altLang="ko-K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52"/>
          <p:cNvSpPr>
            <a:spLocks noChangeArrowheads="1"/>
          </p:cNvSpPr>
          <p:nvPr/>
        </p:nvSpPr>
        <p:spPr bwMode="auto">
          <a:xfrm>
            <a:off x="1123950" y="1290638"/>
            <a:ext cx="5334000" cy="304800"/>
          </a:xfrm>
          <a:prstGeom prst="rect">
            <a:avLst/>
          </a:prstGeom>
          <a:noFill/>
          <a:ln w="9525">
            <a:noFill/>
            <a:miter lim="800000"/>
            <a:headEnd/>
            <a:tailEnd/>
          </a:ln>
        </p:spPr>
        <p:txBody>
          <a:bodyPr wrap="none" anchor="ctr"/>
          <a:lstStyle/>
          <a:p>
            <a:pPr algn="dist">
              <a:lnSpc>
                <a:spcPct val="140000"/>
              </a:lnSpc>
            </a:pPr>
            <a:r>
              <a:rPr lang="en-US" altLang="ko-KR" sz="1400" b="1"/>
              <a:t>4. Convenience Level</a:t>
            </a:r>
            <a:r>
              <a:rPr lang="en-US" altLang="ko-KR" sz="800"/>
              <a:t> </a:t>
            </a:r>
            <a:endParaRPr lang="ko-KR" altLang="en-US" sz="800"/>
          </a:p>
        </p:txBody>
      </p:sp>
      <p:grpSp>
        <p:nvGrpSpPr>
          <p:cNvPr id="105474" name="Group 32"/>
          <p:cNvGrpSpPr>
            <a:grpSpLocks/>
          </p:cNvGrpSpPr>
          <p:nvPr/>
        </p:nvGrpSpPr>
        <p:grpSpPr bwMode="auto">
          <a:xfrm>
            <a:off x="968375" y="1884363"/>
            <a:ext cx="4981575" cy="547687"/>
            <a:chOff x="610" y="1079"/>
            <a:chExt cx="3138" cy="334"/>
          </a:xfrm>
        </p:grpSpPr>
        <p:sp>
          <p:nvSpPr>
            <p:cNvPr id="105495" name="직사각형 3"/>
            <p:cNvSpPr>
              <a:spLocks noChangeArrowheads="1"/>
            </p:cNvSpPr>
            <p:nvPr/>
          </p:nvSpPr>
          <p:spPr bwMode="auto">
            <a:xfrm>
              <a:off x="709" y="1079"/>
              <a:ext cx="3039" cy="334"/>
            </a:xfrm>
            <a:prstGeom prst="rect">
              <a:avLst/>
            </a:prstGeom>
            <a:noFill/>
            <a:ln w="9525" algn="ctr">
              <a:solidFill>
                <a:schemeClr val="tx1"/>
              </a:solidFill>
              <a:round/>
              <a:headEnd/>
              <a:tailEnd/>
            </a:ln>
          </p:spPr>
          <p:txBody>
            <a:bodyPr lIns="0" tIns="0" rIns="0" bIns="0"/>
            <a:lstStyle/>
            <a:p>
              <a:pPr algn="ctr">
                <a:lnSpc>
                  <a:spcPct val="140000"/>
                </a:lnSpc>
              </a:pPr>
              <a:endParaRPr lang="ko-KR" altLang="en-US" sz="800"/>
            </a:p>
          </p:txBody>
        </p:sp>
        <p:sp>
          <p:nvSpPr>
            <p:cNvPr id="105496" name="TextBox 4"/>
            <p:cNvSpPr txBox="1">
              <a:spLocks noChangeArrowheads="1"/>
            </p:cNvSpPr>
            <p:nvPr/>
          </p:nvSpPr>
          <p:spPr bwMode="auto">
            <a:xfrm>
              <a:off x="897" y="1121"/>
              <a:ext cx="2261" cy="212"/>
            </a:xfrm>
            <a:prstGeom prst="rect">
              <a:avLst/>
            </a:prstGeom>
            <a:noFill/>
            <a:ln w="9525">
              <a:noFill/>
              <a:miter lim="800000"/>
              <a:headEnd/>
              <a:tailEnd/>
            </a:ln>
          </p:spPr>
          <p:txBody>
            <a:bodyPr>
              <a:spAutoFit/>
            </a:bodyPr>
            <a:lstStyle/>
            <a:p>
              <a:pPr>
                <a:lnSpc>
                  <a:spcPct val="140000"/>
                </a:lnSpc>
              </a:pPr>
              <a:r>
                <a:rPr lang="en-US" altLang="ko-KR" sz="1200" b="1"/>
                <a:t>I could conveniently enjoy the Exhibition .</a:t>
              </a:r>
              <a:endParaRPr lang="ko-KR" altLang="en-US" sz="1200" b="1"/>
            </a:p>
          </p:txBody>
        </p:sp>
        <p:grpSp>
          <p:nvGrpSpPr>
            <p:cNvPr id="105497" name="그룹 9"/>
            <p:cNvGrpSpPr>
              <a:grpSpLocks/>
            </p:cNvGrpSpPr>
            <p:nvPr/>
          </p:nvGrpSpPr>
          <p:grpSpPr bwMode="auto">
            <a:xfrm>
              <a:off x="610" y="1107"/>
              <a:ext cx="198" cy="245"/>
              <a:chOff x="969147" y="1745435"/>
              <a:chExt cx="314332" cy="359569"/>
            </a:xfrm>
          </p:grpSpPr>
          <p:sp>
            <p:nvSpPr>
              <p:cNvPr id="7" name="직사각형 6"/>
              <p:cNvSpPr/>
              <p:nvPr/>
            </p:nvSpPr>
            <p:spPr bwMode="auto">
              <a:xfrm>
                <a:off x="985022" y="1764016"/>
                <a:ext cx="280994" cy="341001"/>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lstStyle/>
              <a:p>
                <a:pPr algn="ctr">
                  <a:lnSpc>
                    <a:spcPct val="140000"/>
                  </a:lnSpc>
                  <a:defRPr/>
                </a:pPr>
                <a:endParaRPr lang="ko-KR" altLang="en-US" sz="800" dirty="0">
                  <a:cs typeface="Times New Roman" pitchFamily="18" charset="0"/>
                </a:endParaRPr>
              </a:p>
            </p:txBody>
          </p:sp>
          <p:sp>
            <p:nvSpPr>
              <p:cNvPr id="105500" name="TextBox 8"/>
              <p:cNvSpPr txBox="1">
                <a:spLocks noChangeArrowheads="1"/>
              </p:cNvSpPr>
              <p:nvPr/>
            </p:nvSpPr>
            <p:spPr bwMode="auto">
              <a:xfrm>
                <a:off x="969147" y="1745435"/>
                <a:ext cx="314332" cy="311247"/>
              </a:xfrm>
              <a:prstGeom prst="rect">
                <a:avLst/>
              </a:prstGeom>
              <a:noFill/>
              <a:ln w="9525">
                <a:noFill/>
                <a:miter lim="800000"/>
                <a:headEnd/>
                <a:tailEnd/>
              </a:ln>
            </p:spPr>
            <p:txBody>
              <a:bodyPr>
                <a:spAutoFit/>
              </a:bodyPr>
              <a:lstStyle/>
              <a:p>
                <a:pPr algn="ctr">
                  <a:lnSpc>
                    <a:spcPct val="140000"/>
                  </a:lnSpc>
                </a:pPr>
                <a:r>
                  <a:rPr lang="en-US" altLang="ko-KR" sz="1200" b="1"/>
                  <a:t>4</a:t>
                </a:r>
                <a:endParaRPr lang="ko-KR" altLang="en-US" sz="1200" b="1"/>
              </a:p>
            </p:txBody>
          </p:sp>
        </p:grpSp>
        <p:sp>
          <p:nvSpPr>
            <p:cNvPr id="12" name="직사각형 11"/>
            <p:cNvSpPr/>
            <p:nvPr/>
          </p:nvSpPr>
          <p:spPr bwMode="auto">
            <a:xfrm>
              <a:off x="3344" y="1147"/>
              <a:ext cx="344" cy="205"/>
            </a:xfrm>
            <a:prstGeom prst="rect">
              <a:avLst/>
            </a:prstGeom>
            <a:solidFill>
              <a:schemeClr val="bg1">
                <a:lumMod val="85000"/>
              </a:schemeClr>
            </a:solidFill>
            <a:ln w="9525" cap="flat" cmpd="sng" algn="ctr">
              <a:noFill/>
              <a:prstDash val="solid"/>
              <a:round/>
              <a:headEnd type="none" w="med" len="med"/>
              <a:tailEnd type="none" w="med" len="med"/>
            </a:ln>
            <a:effectLst/>
          </p:spPr>
          <p:txBody>
            <a:bodyPr lIns="0" tIns="0" rIns="0" bIns="0"/>
            <a:lstStyle/>
            <a:p>
              <a:pPr algn="ctr">
                <a:lnSpc>
                  <a:spcPct val="140000"/>
                </a:lnSpc>
                <a:defRPr/>
              </a:pPr>
              <a:r>
                <a:rPr lang="en-US" altLang="ko-KR" sz="1200" b="1"/>
                <a:t>4.19</a:t>
              </a:r>
              <a:endParaRPr lang="ko-KR" altLang="en-US" sz="1200" b="1"/>
            </a:p>
          </p:txBody>
        </p:sp>
      </p:grpSp>
      <p:sp>
        <p:nvSpPr>
          <p:cNvPr id="105475" name="TextBox 12"/>
          <p:cNvSpPr txBox="1">
            <a:spLocks noChangeArrowheads="1"/>
          </p:cNvSpPr>
          <p:nvPr/>
        </p:nvSpPr>
        <p:spPr bwMode="auto">
          <a:xfrm>
            <a:off x="1123950" y="2563813"/>
            <a:ext cx="4826000" cy="517525"/>
          </a:xfrm>
          <a:prstGeom prst="rect">
            <a:avLst/>
          </a:prstGeom>
          <a:noFill/>
          <a:ln w="9525">
            <a:noFill/>
            <a:miter lim="800000"/>
            <a:headEnd/>
            <a:tailEnd/>
          </a:ln>
        </p:spPr>
        <p:txBody>
          <a:bodyPr>
            <a:spAutoFit/>
          </a:bodyPr>
          <a:lstStyle/>
          <a:p>
            <a:pPr>
              <a:lnSpc>
                <a:spcPct val="140000"/>
              </a:lnSpc>
              <a:buFont typeface="Wingdings" pitchFamily="2" charset="2"/>
              <a:buChar char="§"/>
            </a:pPr>
            <a:r>
              <a:rPr lang="en-US" altLang="ko-KR"/>
              <a:t> Satisfaction level and the t-evaluation results for “Convenience Level” for different visitor category</a:t>
            </a:r>
          </a:p>
        </p:txBody>
      </p:sp>
      <p:graphicFrame>
        <p:nvGraphicFramePr>
          <p:cNvPr id="80929" name="Group 33"/>
          <p:cNvGraphicFramePr>
            <a:graphicFrameLocks noGrp="1"/>
          </p:cNvGraphicFramePr>
          <p:nvPr/>
        </p:nvGraphicFramePr>
        <p:xfrm>
          <a:off x="1123950" y="3162300"/>
          <a:ext cx="4826000" cy="639763"/>
        </p:xfrm>
        <a:graphic>
          <a:graphicData uri="http://schemas.openxmlformats.org/drawingml/2006/table">
            <a:tbl>
              <a:tblPr/>
              <a:tblGrid>
                <a:gridCol w="1206500"/>
                <a:gridCol w="1206500"/>
                <a:gridCol w="1206500"/>
                <a:gridCol w="1206500"/>
              </a:tblGrid>
              <a:tr h="238125">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Visitor Category</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Local Resident Visitors</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Domestic Tourists</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t : 1.388</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36538">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Average per Group</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4.27</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4.11</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P : 0.193</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5491" name="TextBox 14"/>
          <p:cNvSpPr txBox="1">
            <a:spLocks noChangeArrowheads="1"/>
          </p:cNvSpPr>
          <p:nvPr/>
        </p:nvSpPr>
        <p:spPr bwMode="auto">
          <a:xfrm>
            <a:off x="1174750" y="3859213"/>
            <a:ext cx="4826000" cy="517525"/>
          </a:xfrm>
          <a:prstGeom prst="rect">
            <a:avLst/>
          </a:prstGeom>
          <a:noFill/>
          <a:ln w="9525">
            <a:noFill/>
            <a:miter lim="800000"/>
            <a:headEnd/>
            <a:tailEnd/>
          </a:ln>
        </p:spPr>
        <p:txBody>
          <a:bodyPr>
            <a:spAutoFit/>
          </a:bodyPr>
          <a:lstStyle/>
          <a:p>
            <a:pPr>
              <a:lnSpc>
                <a:spcPct val="140000"/>
              </a:lnSpc>
            </a:pPr>
            <a:r>
              <a:rPr lang="en-US" altLang="ko-KR"/>
              <a:t>The results of the t-evaluation show a significant difference between the results of “local resident visitors” and “domestic tourists”</a:t>
            </a:r>
          </a:p>
        </p:txBody>
      </p:sp>
      <p:sp>
        <p:nvSpPr>
          <p:cNvPr id="105492" name="슬라이드 번호 개체 틀 16"/>
          <p:cNvSpPr>
            <a:spLocks noGrp="1"/>
          </p:cNvSpPr>
          <p:nvPr>
            <p:ph type="sldNum" sz="quarter" idx="12"/>
          </p:nvPr>
        </p:nvSpPr>
        <p:spPr>
          <a:noFill/>
        </p:spPr>
        <p:txBody>
          <a:bodyPr/>
          <a:lstStyle/>
          <a:p>
            <a:r>
              <a:rPr lang="en-US" altLang="ko-KR" smtClean="0"/>
              <a:t>67</a:t>
            </a:r>
          </a:p>
        </p:txBody>
      </p:sp>
      <p:sp>
        <p:nvSpPr>
          <p:cNvPr id="105493" name="Rectangle 19"/>
          <p:cNvSpPr>
            <a:spLocks noChangeArrowheads="1"/>
          </p:cNvSpPr>
          <p:nvPr/>
        </p:nvSpPr>
        <p:spPr bwMode="auto">
          <a:xfrm>
            <a:off x="1130300" y="4657725"/>
            <a:ext cx="4819650" cy="2743200"/>
          </a:xfrm>
          <a:prstGeom prst="rect">
            <a:avLst/>
          </a:prstGeom>
          <a:noFill/>
          <a:ln w="9525">
            <a:noFill/>
            <a:miter lim="800000"/>
            <a:headEnd/>
            <a:tailEnd/>
          </a:ln>
        </p:spPr>
        <p:txBody>
          <a:bodyPr lIns="0" tIns="0" rIns="0" bIns="0">
            <a:spAutoFit/>
          </a:bodyPr>
          <a:lstStyle/>
          <a:p>
            <a:pPr marL="85725" indent="-85725" algn="just">
              <a:lnSpc>
                <a:spcPct val="150000"/>
              </a:lnSpc>
              <a:buFont typeface="Arial" charset="0"/>
              <a:buChar char="•"/>
            </a:pPr>
            <a:r>
              <a:rPr lang="en-US" altLang="ko-KR"/>
              <a:t>According to the survey conducted among visitors to the 2009 Korea Floritopia regarding their total level of convenience, respondents on average gave 4.19, making it 22</a:t>
            </a:r>
            <a:r>
              <a:rPr lang="en-US" altLang="ko-KR" baseline="30000"/>
              <a:t>nd</a:t>
            </a:r>
            <a:r>
              <a:rPr lang="en-US" altLang="ko-KR"/>
              <a:t>  among the 26 categories. </a:t>
            </a:r>
          </a:p>
          <a:p>
            <a:pPr marL="85725" indent="-85725" algn="just">
              <a:lnSpc>
                <a:spcPct val="150000"/>
              </a:lnSpc>
              <a:buFont typeface="Arial" charset="0"/>
              <a:buChar char="•"/>
            </a:pPr>
            <a:endParaRPr lang="en-US" altLang="ko-KR"/>
          </a:p>
          <a:p>
            <a:pPr marL="85725" indent="-85725" algn="just">
              <a:lnSpc>
                <a:spcPct val="150000"/>
              </a:lnSpc>
              <a:buFont typeface="Arial" charset="0"/>
              <a:buChar char="•"/>
            </a:pPr>
            <a:endParaRPr lang="en-US" altLang="ko-KR"/>
          </a:p>
          <a:p>
            <a:pPr marL="85725" indent="-85725" algn="just">
              <a:lnSpc>
                <a:spcPct val="150000"/>
              </a:lnSpc>
              <a:buFont typeface="Arial" charset="0"/>
              <a:buChar char="•"/>
            </a:pPr>
            <a:r>
              <a:rPr lang="en-US" altLang="ko-KR"/>
              <a:t>For convenient sightseeing in the exhibition, 12 service facilities were managed to provide geographically convenient venues. Personnel and necessary equipment were feasibly adjusted to accommodate surges in the number of visitors. </a:t>
            </a:r>
          </a:p>
          <a:p>
            <a:pPr marL="85725" indent="-85725" algn="just">
              <a:lnSpc>
                <a:spcPct val="150000"/>
              </a:lnSpc>
              <a:buFont typeface="Arial" charset="0"/>
              <a:buChar char="•"/>
            </a:pPr>
            <a:endParaRPr lang="en-US" altLang="ko-KR"/>
          </a:p>
          <a:p>
            <a:pPr marL="85725" indent="-85725" algn="just">
              <a:lnSpc>
                <a:spcPct val="150000"/>
              </a:lnSpc>
              <a:buFont typeface="Arial" charset="0"/>
              <a:buChar char="•"/>
            </a:pPr>
            <a:r>
              <a:rPr lang="en-US" altLang="ko-KR"/>
              <a:t>Rest areas were located in between and at the exits of the exhibition halls for visitors to the 2009 Korea Floritopia. To provide comfortable sightseeing, 200 prams and 130 wheelchairs were available for rent. Also 172-item safety boxes were maintained. </a:t>
            </a:r>
          </a:p>
        </p:txBody>
      </p:sp>
      <p:sp>
        <p:nvSpPr>
          <p:cNvPr id="105494" name="Rectangle 19"/>
          <p:cNvSpPr>
            <a:spLocks noChangeArrowheads="1"/>
          </p:cNvSpPr>
          <p:nvPr/>
        </p:nvSpPr>
        <p:spPr bwMode="auto">
          <a:xfrm>
            <a:off x="1130300" y="7723188"/>
            <a:ext cx="4819650" cy="685800"/>
          </a:xfrm>
          <a:prstGeom prst="rect">
            <a:avLst/>
          </a:prstGeom>
          <a:noFill/>
          <a:ln w="9525">
            <a:noFill/>
            <a:miter lim="800000"/>
            <a:headEnd/>
            <a:tailEnd/>
          </a:ln>
        </p:spPr>
        <p:txBody>
          <a:bodyPr lIns="0" tIns="0" rIns="0" bIns="0">
            <a:spAutoFit/>
          </a:bodyPr>
          <a:lstStyle/>
          <a:p>
            <a:pPr marL="85725" indent="-85725" algn="just">
              <a:lnSpc>
                <a:spcPct val="150000"/>
              </a:lnSpc>
              <a:buFont typeface="Arial" charset="0"/>
              <a:buChar char="•"/>
            </a:pPr>
            <a:r>
              <a:rPr lang="en-US" altLang="ko-KR"/>
              <a:t>Additionally, a pet sitting, a bank, and a post office provided further convenience. However the surge of visitors sometimes made accessibility to these places difficult, somewhat negatively affected the satisfaction level. </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52"/>
          <p:cNvSpPr>
            <a:spLocks noChangeArrowheads="1"/>
          </p:cNvSpPr>
          <p:nvPr/>
        </p:nvSpPr>
        <p:spPr bwMode="auto">
          <a:xfrm>
            <a:off x="1123950" y="1290638"/>
            <a:ext cx="5334000" cy="304800"/>
          </a:xfrm>
          <a:prstGeom prst="rect">
            <a:avLst/>
          </a:prstGeom>
          <a:noFill/>
          <a:ln w="9525">
            <a:noFill/>
            <a:miter lim="800000"/>
            <a:headEnd/>
            <a:tailEnd/>
          </a:ln>
        </p:spPr>
        <p:txBody>
          <a:bodyPr wrap="none" anchor="ctr"/>
          <a:lstStyle/>
          <a:p>
            <a:pPr algn="dist">
              <a:lnSpc>
                <a:spcPct val="140000"/>
              </a:lnSpc>
            </a:pPr>
            <a:r>
              <a:rPr lang="en-US" altLang="ko-KR" sz="1400" b="1"/>
              <a:t>5. Swiftness of Entrance</a:t>
            </a:r>
            <a:endParaRPr lang="ko-KR" altLang="en-US" sz="1400" b="1"/>
          </a:p>
        </p:txBody>
      </p:sp>
      <p:grpSp>
        <p:nvGrpSpPr>
          <p:cNvPr id="106498" name="그룹 12"/>
          <p:cNvGrpSpPr>
            <a:grpSpLocks/>
          </p:cNvGrpSpPr>
          <p:nvPr/>
        </p:nvGrpSpPr>
        <p:grpSpPr bwMode="auto">
          <a:xfrm>
            <a:off x="968375" y="1893888"/>
            <a:ext cx="4981575" cy="395287"/>
            <a:chOff x="969147" y="1712913"/>
            <a:chExt cx="4980803" cy="395266"/>
          </a:xfrm>
        </p:grpSpPr>
        <p:grpSp>
          <p:nvGrpSpPr>
            <p:cNvPr id="106520" name="그룹 10"/>
            <p:cNvGrpSpPr>
              <a:grpSpLocks/>
            </p:cNvGrpSpPr>
            <p:nvPr/>
          </p:nvGrpSpPr>
          <p:grpSpPr bwMode="auto">
            <a:xfrm>
              <a:off x="969147" y="1712913"/>
              <a:ext cx="4980803" cy="395266"/>
              <a:chOff x="969147" y="1712913"/>
              <a:chExt cx="4980803" cy="395266"/>
            </a:xfrm>
          </p:grpSpPr>
          <p:sp>
            <p:nvSpPr>
              <p:cNvPr id="106522" name="직사각형 3"/>
              <p:cNvSpPr>
                <a:spLocks noChangeArrowheads="1"/>
              </p:cNvSpPr>
              <p:nvPr/>
            </p:nvSpPr>
            <p:spPr bwMode="auto">
              <a:xfrm>
                <a:off x="1125538" y="1712913"/>
                <a:ext cx="4824412" cy="382567"/>
              </a:xfrm>
              <a:prstGeom prst="rect">
                <a:avLst/>
              </a:prstGeom>
              <a:noFill/>
              <a:ln w="9525" algn="ctr">
                <a:solidFill>
                  <a:schemeClr val="tx1"/>
                </a:solidFill>
                <a:round/>
                <a:headEnd/>
                <a:tailEnd/>
              </a:ln>
            </p:spPr>
            <p:txBody>
              <a:bodyPr lIns="0" tIns="0" rIns="0" bIns="0"/>
              <a:lstStyle/>
              <a:p>
                <a:pPr algn="ctr">
                  <a:lnSpc>
                    <a:spcPct val="140000"/>
                  </a:lnSpc>
                </a:pPr>
                <a:endParaRPr lang="ko-KR" altLang="en-US" sz="800"/>
              </a:p>
            </p:txBody>
          </p:sp>
          <p:sp>
            <p:nvSpPr>
              <p:cNvPr id="106523" name="TextBox 4"/>
              <p:cNvSpPr txBox="1">
                <a:spLocks noChangeArrowheads="1"/>
              </p:cNvSpPr>
              <p:nvPr/>
            </p:nvSpPr>
            <p:spPr bwMode="auto">
              <a:xfrm>
                <a:off x="1424689" y="1760535"/>
                <a:ext cx="3588781" cy="347644"/>
              </a:xfrm>
              <a:prstGeom prst="rect">
                <a:avLst/>
              </a:prstGeom>
              <a:noFill/>
              <a:ln w="9525">
                <a:noFill/>
                <a:miter lim="800000"/>
                <a:headEnd/>
                <a:tailEnd/>
              </a:ln>
            </p:spPr>
            <p:txBody>
              <a:bodyPr>
                <a:spAutoFit/>
              </a:bodyPr>
              <a:lstStyle/>
              <a:p>
                <a:pPr>
                  <a:lnSpc>
                    <a:spcPct val="140000"/>
                  </a:lnSpc>
                </a:pPr>
                <a:r>
                  <a:rPr lang="en-US" altLang="ko-KR" sz="1200" b="1"/>
                  <a:t>Entering the Exhibition Hall was swift and easy.</a:t>
                </a:r>
                <a:endParaRPr lang="ko-KR" altLang="en-US" sz="1200" b="1"/>
              </a:p>
            </p:txBody>
          </p:sp>
          <p:grpSp>
            <p:nvGrpSpPr>
              <p:cNvPr id="106524" name="그룹 9"/>
              <p:cNvGrpSpPr>
                <a:grpSpLocks/>
              </p:cNvGrpSpPr>
              <p:nvPr/>
            </p:nvGrpSpPr>
            <p:grpSpPr bwMode="auto">
              <a:xfrm>
                <a:off x="969147" y="1743052"/>
                <a:ext cx="314332" cy="347669"/>
                <a:chOff x="969147" y="1743052"/>
                <a:chExt cx="314332" cy="347669"/>
              </a:xfrm>
            </p:grpSpPr>
            <p:sp>
              <p:nvSpPr>
                <p:cNvPr id="7" name="직사각형 6"/>
                <p:cNvSpPr/>
                <p:nvPr/>
              </p:nvSpPr>
              <p:spPr bwMode="auto">
                <a:xfrm>
                  <a:off x="985020" y="1765297"/>
                  <a:ext cx="280944" cy="280973"/>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lstStyle/>
                <a:p>
                  <a:pPr algn="ctr">
                    <a:lnSpc>
                      <a:spcPct val="140000"/>
                    </a:lnSpc>
                    <a:defRPr/>
                  </a:pPr>
                  <a:endParaRPr lang="ko-KR" altLang="en-US" sz="800" dirty="0">
                    <a:cs typeface="Times New Roman" pitchFamily="18" charset="0"/>
                  </a:endParaRPr>
                </a:p>
              </p:txBody>
            </p:sp>
            <p:sp>
              <p:nvSpPr>
                <p:cNvPr id="106526" name="TextBox 8"/>
                <p:cNvSpPr txBox="1">
                  <a:spLocks noChangeArrowheads="1"/>
                </p:cNvSpPr>
                <p:nvPr/>
              </p:nvSpPr>
              <p:spPr bwMode="auto">
                <a:xfrm>
                  <a:off x="969147" y="1743052"/>
                  <a:ext cx="314332" cy="347669"/>
                </a:xfrm>
                <a:prstGeom prst="rect">
                  <a:avLst/>
                </a:prstGeom>
                <a:noFill/>
                <a:ln w="9525">
                  <a:noFill/>
                  <a:miter lim="800000"/>
                  <a:headEnd/>
                  <a:tailEnd/>
                </a:ln>
              </p:spPr>
              <p:txBody>
                <a:bodyPr>
                  <a:spAutoFit/>
                </a:bodyPr>
                <a:lstStyle/>
                <a:p>
                  <a:pPr algn="ctr">
                    <a:lnSpc>
                      <a:spcPct val="140000"/>
                    </a:lnSpc>
                  </a:pPr>
                  <a:r>
                    <a:rPr lang="en-US" altLang="ko-KR" sz="1200" b="1"/>
                    <a:t>5</a:t>
                  </a:r>
                  <a:endParaRPr lang="ko-KR" altLang="en-US" sz="1200" b="1"/>
                </a:p>
              </p:txBody>
            </p:sp>
          </p:grpSp>
        </p:grpSp>
        <p:sp>
          <p:nvSpPr>
            <p:cNvPr id="12" name="직사각형 11"/>
            <p:cNvSpPr/>
            <p:nvPr/>
          </p:nvSpPr>
          <p:spPr bwMode="auto">
            <a:xfrm>
              <a:off x="5308699" y="1790696"/>
              <a:ext cx="546015" cy="234938"/>
            </a:xfrm>
            <a:prstGeom prst="rect">
              <a:avLst/>
            </a:prstGeom>
            <a:solidFill>
              <a:schemeClr val="bg1">
                <a:lumMod val="85000"/>
              </a:schemeClr>
            </a:solidFill>
            <a:ln w="9525" cap="flat" cmpd="sng" algn="ctr">
              <a:noFill/>
              <a:prstDash val="solid"/>
              <a:round/>
              <a:headEnd type="none" w="med" len="med"/>
              <a:tailEnd type="none" w="med" len="med"/>
            </a:ln>
            <a:effectLst/>
          </p:spPr>
          <p:txBody>
            <a:bodyPr lIns="0" tIns="0" rIns="0" bIns="0"/>
            <a:lstStyle/>
            <a:p>
              <a:pPr algn="ctr">
                <a:lnSpc>
                  <a:spcPct val="140000"/>
                </a:lnSpc>
                <a:defRPr/>
              </a:pPr>
              <a:r>
                <a:rPr lang="en-US" altLang="ko-KR" sz="1200" b="1"/>
                <a:t>4.48</a:t>
              </a:r>
              <a:endParaRPr lang="ko-KR" altLang="en-US" sz="1200" b="1"/>
            </a:p>
          </p:txBody>
        </p:sp>
      </p:grpSp>
      <p:sp>
        <p:nvSpPr>
          <p:cNvPr id="106499" name="TextBox 12"/>
          <p:cNvSpPr txBox="1">
            <a:spLocks noChangeArrowheads="1"/>
          </p:cNvSpPr>
          <p:nvPr/>
        </p:nvSpPr>
        <p:spPr bwMode="auto">
          <a:xfrm>
            <a:off x="1123950" y="2492375"/>
            <a:ext cx="4826000" cy="517525"/>
          </a:xfrm>
          <a:prstGeom prst="rect">
            <a:avLst/>
          </a:prstGeom>
          <a:noFill/>
          <a:ln w="9525">
            <a:noFill/>
            <a:miter lim="800000"/>
            <a:headEnd/>
            <a:tailEnd/>
          </a:ln>
        </p:spPr>
        <p:txBody>
          <a:bodyPr>
            <a:spAutoFit/>
          </a:bodyPr>
          <a:lstStyle/>
          <a:p>
            <a:pPr>
              <a:lnSpc>
                <a:spcPct val="140000"/>
              </a:lnSpc>
              <a:buFont typeface="Wingdings" pitchFamily="2" charset="2"/>
              <a:buChar char="§"/>
            </a:pPr>
            <a:r>
              <a:rPr lang="en-US" altLang="ko-KR"/>
              <a:t> Satisfaction level and the t-evaluation results for “Swiftness of Entrance” for different </a:t>
            </a:r>
          </a:p>
          <a:p>
            <a:pPr>
              <a:lnSpc>
                <a:spcPct val="140000"/>
              </a:lnSpc>
              <a:buFont typeface="Wingdings" pitchFamily="2" charset="2"/>
              <a:buNone/>
            </a:pPr>
            <a:r>
              <a:rPr lang="en-US" altLang="ko-KR"/>
              <a:t>   visitor category</a:t>
            </a:r>
          </a:p>
        </p:txBody>
      </p:sp>
      <p:graphicFrame>
        <p:nvGraphicFramePr>
          <p:cNvPr id="81953" name="Group 33"/>
          <p:cNvGraphicFramePr>
            <a:graphicFrameLocks noGrp="1"/>
          </p:cNvGraphicFramePr>
          <p:nvPr/>
        </p:nvGraphicFramePr>
        <p:xfrm>
          <a:off x="1123950" y="3163888"/>
          <a:ext cx="4826000" cy="639762"/>
        </p:xfrm>
        <a:graphic>
          <a:graphicData uri="http://schemas.openxmlformats.org/drawingml/2006/table">
            <a:tbl>
              <a:tblPr/>
              <a:tblGrid>
                <a:gridCol w="1206500"/>
                <a:gridCol w="1206500"/>
                <a:gridCol w="1206500"/>
                <a:gridCol w="1206500"/>
              </a:tblGrid>
              <a:tr h="238125">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Category of Visitors</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Local Resident Visitors</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Domestic Tourists</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t : 2.058</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36538">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Average per Group</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4.63</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4.37</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P : 0.596</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6515" name="TextBox 14"/>
          <p:cNvSpPr txBox="1">
            <a:spLocks noChangeArrowheads="1"/>
          </p:cNvSpPr>
          <p:nvPr/>
        </p:nvSpPr>
        <p:spPr bwMode="auto">
          <a:xfrm>
            <a:off x="1174750" y="3859213"/>
            <a:ext cx="4826000" cy="517525"/>
          </a:xfrm>
          <a:prstGeom prst="rect">
            <a:avLst/>
          </a:prstGeom>
          <a:noFill/>
          <a:ln w="9525">
            <a:noFill/>
            <a:miter lim="800000"/>
            <a:headEnd/>
            <a:tailEnd/>
          </a:ln>
        </p:spPr>
        <p:txBody>
          <a:bodyPr>
            <a:spAutoFit/>
          </a:bodyPr>
          <a:lstStyle/>
          <a:p>
            <a:pPr>
              <a:lnSpc>
                <a:spcPct val="140000"/>
              </a:lnSpc>
            </a:pPr>
            <a:r>
              <a:rPr lang="en-US" altLang="ko-KR"/>
              <a:t>The results of the t-evaluation show a significant difference between the results of “local resident visitors” and “domestic tourists”</a:t>
            </a:r>
          </a:p>
        </p:txBody>
      </p:sp>
      <p:sp>
        <p:nvSpPr>
          <p:cNvPr id="106516" name="Rectangle 1"/>
          <p:cNvSpPr>
            <a:spLocks noChangeArrowheads="1"/>
          </p:cNvSpPr>
          <p:nvPr/>
        </p:nvSpPr>
        <p:spPr bwMode="auto">
          <a:xfrm>
            <a:off x="0" y="0"/>
            <a:ext cx="6858000" cy="215900"/>
          </a:xfrm>
          <a:prstGeom prst="rect">
            <a:avLst/>
          </a:prstGeom>
          <a:noFill/>
          <a:ln w="9525">
            <a:noFill/>
            <a:miter lim="800000"/>
            <a:headEnd/>
            <a:tailEnd/>
          </a:ln>
        </p:spPr>
        <p:txBody>
          <a:bodyPr anchor="ctr">
            <a:spAutoFit/>
          </a:bodyPr>
          <a:lstStyle/>
          <a:p>
            <a:endParaRPr lang="ko-KR" altLang="ko-KR" sz="800">
              <a:ea typeface="굴림" charset="-127"/>
            </a:endParaRPr>
          </a:p>
        </p:txBody>
      </p:sp>
      <p:sp>
        <p:nvSpPr>
          <p:cNvPr id="106517" name="슬라이드 번호 개체 틀 17"/>
          <p:cNvSpPr>
            <a:spLocks noGrp="1"/>
          </p:cNvSpPr>
          <p:nvPr>
            <p:ph type="sldNum" sz="quarter" idx="12"/>
          </p:nvPr>
        </p:nvSpPr>
        <p:spPr>
          <a:noFill/>
        </p:spPr>
        <p:txBody>
          <a:bodyPr/>
          <a:lstStyle/>
          <a:p>
            <a:r>
              <a:rPr lang="en-US" altLang="ko-KR" smtClean="0"/>
              <a:t>68</a:t>
            </a:r>
          </a:p>
        </p:txBody>
      </p:sp>
      <p:sp>
        <p:nvSpPr>
          <p:cNvPr id="106518" name="Rectangle 19"/>
          <p:cNvSpPr>
            <a:spLocks noChangeArrowheads="1"/>
          </p:cNvSpPr>
          <p:nvPr/>
        </p:nvSpPr>
        <p:spPr bwMode="auto">
          <a:xfrm>
            <a:off x="1111250" y="4659313"/>
            <a:ext cx="4819650" cy="2743200"/>
          </a:xfrm>
          <a:prstGeom prst="rect">
            <a:avLst/>
          </a:prstGeom>
          <a:noFill/>
          <a:ln w="9525">
            <a:noFill/>
            <a:miter lim="800000"/>
            <a:headEnd/>
            <a:tailEnd/>
          </a:ln>
        </p:spPr>
        <p:txBody>
          <a:bodyPr lIns="0" tIns="0" rIns="0" bIns="0">
            <a:spAutoFit/>
          </a:bodyPr>
          <a:lstStyle/>
          <a:p>
            <a:pPr marL="85725" indent="-85725" algn="just">
              <a:lnSpc>
                <a:spcPct val="150000"/>
              </a:lnSpc>
              <a:buFont typeface="Arial" charset="0"/>
              <a:buChar char="•"/>
            </a:pPr>
            <a:r>
              <a:rPr lang="en-US" altLang="ko-KR"/>
              <a:t>According to the survey conducted among visitors to the 2009 Korea Floritopia regarding their level of satisfaction with the speed of entrance into exhibition halls, respondents on average gave 4.48, making it 19</a:t>
            </a:r>
            <a:r>
              <a:rPr lang="en-US" altLang="ko-KR" baseline="30000"/>
              <a:t>th</a:t>
            </a:r>
            <a:r>
              <a:rPr lang="en-US" altLang="ko-KR"/>
              <a:t> among the 26 categories. </a:t>
            </a:r>
          </a:p>
          <a:p>
            <a:pPr marL="85725" indent="-85725" algn="just">
              <a:lnSpc>
                <a:spcPct val="150000"/>
              </a:lnSpc>
              <a:buFont typeface="Arial" charset="0"/>
              <a:buChar char="•"/>
            </a:pPr>
            <a:endParaRPr lang="en-US" altLang="ko-KR"/>
          </a:p>
          <a:p>
            <a:pPr marL="85725" indent="-85725" algn="just">
              <a:lnSpc>
                <a:spcPct val="150000"/>
              </a:lnSpc>
              <a:buFont typeface="Arial" charset="0"/>
              <a:buChar char="•"/>
            </a:pPr>
            <a:endParaRPr lang="en-US" altLang="ko-KR"/>
          </a:p>
          <a:p>
            <a:pPr marL="85725" indent="-85725" algn="just">
              <a:lnSpc>
                <a:spcPct val="150000"/>
              </a:lnSpc>
              <a:buFont typeface="Arial" charset="0"/>
              <a:buChar char="•"/>
            </a:pPr>
            <a:r>
              <a:rPr lang="en-US" altLang="ko-KR"/>
              <a:t>In case of the kkotji main exhibition site, 13 gates at the front gate, 2 at the south gate, 3 at the beach gate and 1 at the kkotji gate, making a total of 19 gates, were used to access the exhibition. We observed that most entries were dependent on the 13 front gates. We believe that the separation of entrance and exits helped avoid confusion and kept visitor circulation going. Although there were chronic lines in entering and exiting the exhibition, this systematic circulation system helped to reduce confusion among visitors. </a:t>
            </a:r>
          </a:p>
          <a:p>
            <a:pPr marL="85725" indent="-85725" algn="just">
              <a:lnSpc>
                <a:spcPct val="150000"/>
              </a:lnSpc>
              <a:buFont typeface="Arial" charset="0"/>
              <a:buChar char="•"/>
            </a:pPr>
            <a:endParaRPr lang="en-US" altLang="ko-KR"/>
          </a:p>
        </p:txBody>
      </p:sp>
      <p:sp>
        <p:nvSpPr>
          <p:cNvPr id="106519" name="Rectangle 19"/>
          <p:cNvSpPr>
            <a:spLocks noChangeArrowheads="1"/>
          </p:cNvSpPr>
          <p:nvPr/>
        </p:nvSpPr>
        <p:spPr bwMode="auto">
          <a:xfrm>
            <a:off x="1130300" y="7567613"/>
            <a:ext cx="4819650" cy="914400"/>
          </a:xfrm>
          <a:prstGeom prst="rect">
            <a:avLst/>
          </a:prstGeom>
          <a:noFill/>
          <a:ln w="9525">
            <a:noFill/>
            <a:miter lim="800000"/>
            <a:headEnd/>
            <a:tailEnd/>
          </a:ln>
        </p:spPr>
        <p:txBody>
          <a:bodyPr lIns="0" tIns="0" rIns="0" bIns="0">
            <a:spAutoFit/>
          </a:bodyPr>
          <a:lstStyle/>
          <a:p>
            <a:pPr marL="85725" indent="-85725" algn="just">
              <a:lnSpc>
                <a:spcPct val="150000"/>
              </a:lnSpc>
              <a:buFont typeface="Arial" charset="0"/>
              <a:buChar char="•"/>
            </a:pPr>
            <a:r>
              <a:rPr lang="en-US" altLang="ko-KR"/>
              <a:t>Three gates were managed at kkotji Beach, which maximized the merit of having the exhibition near the beach. These gates helped to divert visitors from concentrating around the main entrance. Stamps and wrist labels were given to avoid visitors being able to enter and exit randomly without paying for their tickets.</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52"/>
          <p:cNvSpPr>
            <a:spLocks noChangeArrowheads="1"/>
          </p:cNvSpPr>
          <p:nvPr/>
        </p:nvSpPr>
        <p:spPr bwMode="auto">
          <a:xfrm>
            <a:off x="1123950" y="1290638"/>
            <a:ext cx="5334000" cy="304800"/>
          </a:xfrm>
          <a:prstGeom prst="rect">
            <a:avLst/>
          </a:prstGeom>
          <a:noFill/>
          <a:ln w="9525">
            <a:noFill/>
            <a:miter lim="800000"/>
            <a:headEnd/>
            <a:tailEnd/>
          </a:ln>
        </p:spPr>
        <p:txBody>
          <a:bodyPr wrap="none" anchor="ctr"/>
          <a:lstStyle/>
          <a:p>
            <a:pPr algn="dist">
              <a:lnSpc>
                <a:spcPct val="140000"/>
              </a:lnSpc>
            </a:pPr>
            <a:r>
              <a:rPr lang="en-US" altLang="ko-KR" sz="1400" b="1"/>
              <a:t>6. General Structure of the Exhibition and Events</a:t>
            </a:r>
            <a:endParaRPr lang="ko-KR" altLang="en-US" sz="1400" b="1"/>
          </a:p>
        </p:txBody>
      </p:sp>
      <p:sp>
        <p:nvSpPr>
          <p:cNvPr id="107522" name="직사각형 3"/>
          <p:cNvSpPr>
            <a:spLocks noChangeArrowheads="1"/>
          </p:cNvSpPr>
          <p:nvPr/>
        </p:nvSpPr>
        <p:spPr bwMode="auto">
          <a:xfrm>
            <a:off x="1125538" y="1795463"/>
            <a:ext cx="4824412" cy="420687"/>
          </a:xfrm>
          <a:prstGeom prst="rect">
            <a:avLst/>
          </a:prstGeom>
          <a:noFill/>
          <a:ln w="9525" algn="ctr">
            <a:solidFill>
              <a:schemeClr val="tx1"/>
            </a:solidFill>
            <a:round/>
            <a:headEnd/>
            <a:tailEnd/>
          </a:ln>
        </p:spPr>
        <p:txBody>
          <a:bodyPr lIns="0" tIns="0" rIns="0" bIns="0"/>
          <a:lstStyle/>
          <a:p>
            <a:pPr algn="ctr">
              <a:lnSpc>
                <a:spcPct val="140000"/>
              </a:lnSpc>
            </a:pPr>
            <a:endParaRPr lang="ko-KR" altLang="en-US" sz="800"/>
          </a:p>
        </p:txBody>
      </p:sp>
      <p:sp>
        <p:nvSpPr>
          <p:cNvPr id="107523" name="TextBox 4"/>
          <p:cNvSpPr txBox="1">
            <a:spLocks noChangeArrowheads="1"/>
          </p:cNvSpPr>
          <p:nvPr/>
        </p:nvSpPr>
        <p:spPr bwMode="auto">
          <a:xfrm>
            <a:off x="1423988" y="1817688"/>
            <a:ext cx="4092575" cy="327025"/>
          </a:xfrm>
          <a:prstGeom prst="rect">
            <a:avLst/>
          </a:prstGeom>
          <a:noFill/>
          <a:ln w="9525">
            <a:noFill/>
            <a:miter lim="800000"/>
            <a:headEnd/>
            <a:tailEnd/>
          </a:ln>
        </p:spPr>
        <p:txBody>
          <a:bodyPr>
            <a:spAutoFit/>
          </a:bodyPr>
          <a:lstStyle/>
          <a:p>
            <a:pPr>
              <a:lnSpc>
                <a:spcPct val="140000"/>
              </a:lnSpc>
            </a:pPr>
            <a:r>
              <a:rPr lang="en-US" altLang="ko-KR" sz="1100" b="1"/>
              <a:t>The Exhibition and the Events were generally well-structured.</a:t>
            </a:r>
            <a:endParaRPr lang="ko-KR" altLang="en-US" sz="1100" b="1"/>
          </a:p>
        </p:txBody>
      </p:sp>
      <p:grpSp>
        <p:nvGrpSpPr>
          <p:cNvPr id="107524" name="그룹 9"/>
          <p:cNvGrpSpPr>
            <a:grpSpLocks/>
          </p:cNvGrpSpPr>
          <p:nvPr/>
        </p:nvGrpSpPr>
        <p:grpSpPr bwMode="auto">
          <a:xfrm>
            <a:off x="968375" y="1817688"/>
            <a:ext cx="314325" cy="347662"/>
            <a:chOff x="969147" y="1740673"/>
            <a:chExt cx="314332" cy="372731"/>
          </a:xfrm>
        </p:grpSpPr>
        <p:sp>
          <p:nvSpPr>
            <p:cNvPr id="7" name="직사각형 6"/>
            <p:cNvSpPr/>
            <p:nvPr/>
          </p:nvSpPr>
          <p:spPr bwMode="auto">
            <a:xfrm>
              <a:off x="985022" y="1764501"/>
              <a:ext cx="280994" cy="32677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lstStyle/>
            <a:p>
              <a:pPr algn="ctr">
                <a:lnSpc>
                  <a:spcPct val="140000"/>
                </a:lnSpc>
                <a:defRPr/>
              </a:pPr>
              <a:endParaRPr lang="ko-KR" altLang="en-US" sz="800" dirty="0">
                <a:cs typeface="Times New Roman" pitchFamily="18" charset="0"/>
              </a:endParaRPr>
            </a:p>
          </p:txBody>
        </p:sp>
        <p:sp>
          <p:nvSpPr>
            <p:cNvPr id="107547" name="TextBox 8"/>
            <p:cNvSpPr txBox="1">
              <a:spLocks noChangeArrowheads="1"/>
            </p:cNvSpPr>
            <p:nvPr/>
          </p:nvSpPr>
          <p:spPr bwMode="auto">
            <a:xfrm>
              <a:off x="969147" y="1740673"/>
              <a:ext cx="314332" cy="372731"/>
            </a:xfrm>
            <a:prstGeom prst="rect">
              <a:avLst/>
            </a:prstGeom>
            <a:noFill/>
            <a:ln w="9525">
              <a:noFill/>
              <a:miter lim="800000"/>
              <a:headEnd/>
              <a:tailEnd/>
            </a:ln>
          </p:spPr>
          <p:txBody>
            <a:bodyPr>
              <a:spAutoFit/>
            </a:bodyPr>
            <a:lstStyle/>
            <a:p>
              <a:pPr algn="ctr">
                <a:lnSpc>
                  <a:spcPct val="140000"/>
                </a:lnSpc>
              </a:pPr>
              <a:r>
                <a:rPr lang="en-US" altLang="ko-KR" sz="1200" b="1"/>
                <a:t>6</a:t>
              </a:r>
              <a:endParaRPr lang="ko-KR" altLang="en-US" sz="1200" b="1"/>
            </a:p>
          </p:txBody>
        </p:sp>
      </p:grpSp>
      <p:sp>
        <p:nvSpPr>
          <p:cNvPr id="12" name="직사각형 11"/>
          <p:cNvSpPr/>
          <p:nvPr/>
        </p:nvSpPr>
        <p:spPr bwMode="auto">
          <a:xfrm>
            <a:off x="5308600" y="1909763"/>
            <a:ext cx="546100" cy="234950"/>
          </a:xfrm>
          <a:prstGeom prst="rect">
            <a:avLst/>
          </a:prstGeom>
          <a:solidFill>
            <a:schemeClr val="bg1">
              <a:lumMod val="85000"/>
            </a:schemeClr>
          </a:solidFill>
          <a:ln w="9525" cap="flat" cmpd="sng" algn="ctr">
            <a:noFill/>
            <a:prstDash val="solid"/>
            <a:round/>
            <a:headEnd type="none" w="med" len="med"/>
            <a:tailEnd type="none" w="med" len="med"/>
          </a:ln>
          <a:effectLst/>
        </p:spPr>
        <p:txBody>
          <a:bodyPr lIns="0" tIns="0" rIns="0" bIns="0"/>
          <a:lstStyle/>
          <a:p>
            <a:pPr algn="ctr">
              <a:lnSpc>
                <a:spcPct val="140000"/>
              </a:lnSpc>
              <a:defRPr/>
            </a:pPr>
            <a:r>
              <a:rPr lang="en-US" altLang="ko-KR" sz="1200" b="1"/>
              <a:t>4.95</a:t>
            </a:r>
            <a:endParaRPr lang="ko-KR" altLang="en-US" sz="1200" b="1"/>
          </a:p>
        </p:txBody>
      </p:sp>
      <p:sp>
        <p:nvSpPr>
          <p:cNvPr id="107526" name="TextBox 12"/>
          <p:cNvSpPr txBox="1">
            <a:spLocks noChangeArrowheads="1"/>
          </p:cNvSpPr>
          <p:nvPr/>
        </p:nvSpPr>
        <p:spPr bwMode="auto">
          <a:xfrm>
            <a:off x="1123950" y="2274888"/>
            <a:ext cx="4826000" cy="517525"/>
          </a:xfrm>
          <a:prstGeom prst="rect">
            <a:avLst/>
          </a:prstGeom>
          <a:noFill/>
          <a:ln w="9525">
            <a:noFill/>
            <a:miter lim="800000"/>
            <a:headEnd/>
            <a:tailEnd/>
          </a:ln>
        </p:spPr>
        <p:txBody>
          <a:bodyPr>
            <a:spAutoFit/>
          </a:bodyPr>
          <a:lstStyle/>
          <a:p>
            <a:pPr>
              <a:lnSpc>
                <a:spcPct val="140000"/>
              </a:lnSpc>
              <a:buFont typeface="Wingdings" pitchFamily="2" charset="2"/>
              <a:buChar char="§"/>
            </a:pPr>
            <a:r>
              <a:rPr lang="en-US" altLang="ko-KR"/>
              <a:t>Satisfaction level and the t-evaluation results for “General Structure of the Exhibition and Events” for different visitor category</a:t>
            </a:r>
          </a:p>
        </p:txBody>
      </p:sp>
      <p:graphicFrame>
        <p:nvGraphicFramePr>
          <p:cNvPr id="82974" name="Group 30"/>
          <p:cNvGraphicFramePr>
            <a:graphicFrameLocks noGrp="1"/>
          </p:cNvGraphicFramePr>
          <p:nvPr/>
        </p:nvGraphicFramePr>
        <p:xfrm>
          <a:off x="1123950" y="2936875"/>
          <a:ext cx="4826000" cy="639763"/>
        </p:xfrm>
        <a:graphic>
          <a:graphicData uri="http://schemas.openxmlformats.org/drawingml/2006/table">
            <a:tbl>
              <a:tblPr/>
              <a:tblGrid>
                <a:gridCol w="1206500"/>
                <a:gridCol w="1206500"/>
                <a:gridCol w="1206500"/>
                <a:gridCol w="1206500"/>
              </a:tblGrid>
              <a:tr h="238125">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Visitor Category</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Local Resident Visitors</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Domestic Tourists</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t : 1.553</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36538">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Average per Group</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5.04</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4.89</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P : 0.083</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7542" name="TextBox 14"/>
          <p:cNvSpPr txBox="1">
            <a:spLocks noChangeArrowheads="1"/>
          </p:cNvSpPr>
          <p:nvPr/>
        </p:nvSpPr>
        <p:spPr bwMode="auto">
          <a:xfrm>
            <a:off x="1174750" y="3571875"/>
            <a:ext cx="4826000" cy="517525"/>
          </a:xfrm>
          <a:prstGeom prst="rect">
            <a:avLst/>
          </a:prstGeom>
          <a:noFill/>
          <a:ln w="9525">
            <a:noFill/>
            <a:miter lim="800000"/>
            <a:headEnd/>
            <a:tailEnd/>
          </a:ln>
        </p:spPr>
        <p:txBody>
          <a:bodyPr>
            <a:spAutoFit/>
          </a:bodyPr>
          <a:lstStyle/>
          <a:p>
            <a:pPr>
              <a:lnSpc>
                <a:spcPct val="140000"/>
              </a:lnSpc>
            </a:pPr>
            <a:r>
              <a:rPr lang="en-US" altLang="ko-KR"/>
              <a:t>The results of the t-evaluation show a significant difference between the results of “local resident visitors” and “domestic tourists”</a:t>
            </a:r>
          </a:p>
        </p:txBody>
      </p:sp>
      <p:sp>
        <p:nvSpPr>
          <p:cNvPr id="107543" name="슬라이드 번호 개체 틀 16"/>
          <p:cNvSpPr>
            <a:spLocks noGrp="1"/>
          </p:cNvSpPr>
          <p:nvPr>
            <p:ph type="sldNum" sz="quarter" idx="12"/>
          </p:nvPr>
        </p:nvSpPr>
        <p:spPr>
          <a:noFill/>
        </p:spPr>
        <p:txBody>
          <a:bodyPr/>
          <a:lstStyle/>
          <a:p>
            <a:r>
              <a:rPr lang="en-US" altLang="ko-KR" smtClean="0"/>
              <a:t>69</a:t>
            </a:r>
          </a:p>
        </p:txBody>
      </p:sp>
      <p:sp>
        <p:nvSpPr>
          <p:cNvPr id="107544" name="Rectangle 19"/>
          <p:cNvSpPr>
            <a:spLocks noChangeArrowheads="1"/>
          </p:cNvSpPr>
          <p:nvPr/>
        </p:nvSpPr>
        <p:spPr bwMode="auto">
          <a:xfrm>
            <a:off x="1130300" y="4298950"/>
            <a:ext cx="4819650" cy="3175000"/>
          </a:xfrm>
          <a:prstGeom prst="rect">
            <a:avLst/>
          </a:prstGeom>
          <a:noFill/>
          <a:ln w="9525">
            <a:noFill/>
            <a:miter lim="800000"/>
            <a:headEnd/>
            <a:tailEnd/>
          </a:ln>
        </p:spPr>
        <p:txBody>
          <a:bodyPr lIns="0" tIns="0" rIns="0" bIns="0">
            <a:spAutoFit/>
          </a:bodyPr>
          <a:lstStyle/>
          <a:p>
            <a:pPr marL="85725" indent="-85725" algn="just">
              <a:lnSpc>
                <a:spcPct val="130000"/>
              </a:lnSpc>
              <a:buFont typeface="Arial" charset="0"/>
              <a:buChar char="•"/>
            </a:pPr>
            <a:r>
              <a:rPr lang="en-US" altLang="ko-KR"/>
              <a:t>According to the survey conducted among visitors to the 2009 Korea Floritopia regarding their level of satisfaction with the structure of the events, respondents on average gave 4.95, making it 8</a:t>
            </a:r>
            <a:r>
              <a:rPr lang="en-US" altLang="ko-KR" baseline="30000"/>
              <a:t>th</a:t>
            </a:r>
            <a:r>
              <a:rPr lang="en-US" altLang="ko-KR"/>
              <a:t> among the 26 categories. </a:t>
            </a:r>
          </a:p>
          <a:p>
            <a:pPr marL="85725" indent="-85725" algn="just">
              <a:lnSpc>
                <a:spcPct val="130000"/>
              </a:lnSpc>
              <a:buFont typeface="Arial" charset="0"/>
              <a:buNone/>
            </a:pPr>
            <a:endParaRPr lang="en-US" altLang="ko-KR"/>
          </a:p>
          <a:p>
            <a:pPr marL="85725" indent="-85725" algn="just">
              <a:lnSpc>
                <a:spcPct val="130000"/>
              </a:lnSpc>
              <a:buFont typeface="Arial" charset="0"/>
              <a:buChar char="•"/>
            </a:pPr>
            <a:r>
              <a:rPr lang="en-US" altLang="ko-KR"/>
              <a:t>The 2009 Korea Floritopia was held 7 years after the first event. It was an internationally-recognized floral exhibition, in which 121 floricultural institutions and central and municipal governments from 22 nations including Germany, France and the United Sates participated. To minimize the level of inconvenience, 280 police officers and parking guide personnel were positioned at the entries of the exhibition and 13,000 parking spaces to accommodate both small and large sized vehicles, if rotated 15 times, were established. </a:t>
            </a:r>
          </a:p>
          <a:p>
            <a:pPr marL="85725" indent="-85725" algn="just">
              <a:lnSpc>
                <a:spcPct val="130000"/>
              </a:lnSpc>
              <a:buFont typeface="Arial" charset="0"/>
              <a:buNone/>
            </a:pPr>
            <a:endParaRPr lang="en-US" altLang="ko-KR"/>
          </a:p>
          <a:p>
            <a:pPr marL="85725" indent="-85725" algn="just">
              <a:lnSpc>
                <a:spcPct val="130000"/>
              </a:lnSpc>
              <a:buFont typeface="Arial" charset="0"/>
              <a:buChar char="•"/>
            </a:pPr>
            <a:r>
              <a:rPr lang="en-US" altLang="ko-KR"/>
              <a:t>The 2009 Korea Floritopia’s theme was created to represent the hard work and the beauty of the 1.2 million volunteers who responded to the Taean oil spill as 4 symphony chapters using flowers. Such highly developed floriculture countries as The Netherlands and globally-known floriculture companies contributed in making the Flower Interaction Hall and displayed high-level flower cultivation techniques. </a:t>
            </a:r>
          </a:p>
        </p:txBody>
      </p:sp>
      <p:sp>
        <p:nvSpPr>
          <p:cNvPr id="107545" name="Rectangle 19"/>
          <p:cNvSpPr>
            <a:spLocks noChangeArrowheads="1"/>
          </p:cNvSpPr>
          <p:nvPr/>
        </p:nvSpPr>
        <p:spPr bwMode="auto">
          <a:xfrm>
            <a:off x="1123950" y="7673975"/>
            <a:ext cx="4819650" cy="1489075"/>
          </a:xfrm>
          <a:prstGeom prst="rect">
            <a:avLst/>
          </a:prstGeom>
          <a:noFill/>
          <a:ln w="9525">
            <a:noFill/>
            <a:miter lim="800000"/>
            <a:headEnd/>
            <a:tailEnd/>
          </a:ln>
        </p:spPr>
        <p:txBody>
          <a:bodyPr lIns="0" tIns="0" rIns="0" bIns="0">
            <a:spAutoFit/>
          </a:bodyPr>
          <a:lstStyle/>
          <a:p>
            <a:pPr marL="85725" indent="-85725" algn="just">
              <a:lnSpc>
                <a:spcPct val="140000"/>
              </a:lnSpc>
              <a:buFont typeface="Arial" charset="0"/>
              <a:buChar char="•"/>
            </a:pPr>
            <a:r>
              <a:rPr lang="en-US" altLang="ko-KR"/>
              <a:t>The 2009 Korea Floritopia was considered to have been well structured according to the interviews that were made with the visitors. Visitors commented that the exhibition was successful in creating an eco-friendly exhibition by utilizing various flowers and other plants and creating diverse models using different plants. Also by using the closely-situated kkotji Beach as part of its exhibition, visitors were able to have a first-hand experience of the beauty of nature. Visitors were satisfied with the various events in which they could actively participate. </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52"/>
          <p:cNvSpPr>
            <a:spLocks noChangeArrowheads="1"/>
          </p:cNvSpPr>
          <p:nvPr/>
        </p:nvSpPr>
        <p:spPr bwMode="auto">
          <a:xfrm>
            <a:off x="1123950" y="1290638"/>
            <a:ext cx="5334000" cy="304800"/>
          </a:xfrm>
          <a:prstGeom prst="rect">
            <a:avLst/>
          </a:prstGeom>
          <a:noFill/>
          <a:ln w="9525">
            <a:noFill/>
            <a:miter lim="800000"/>
            <a:headEnd/>
            <a:tailEnd/>
          </a:ln>
        </p:spPr>
        <p:txBody>
          <a:bodyPr wrap="none" anchor="ctr"/>
          <a:lstStyle/>
          <a:p>
            <a:pPr algn="dist">
              <a:lnSpc>
                <a:spcPct val="140000"/>
              </a:lnSpc>
            </a:pPr>
            <a:r>
              <a:rPr lang="en-US" altLang="ko-KR" sz="1400" b="1"/>
              <a:t>7. Satisfaction Level of the Programs</a:t>
            </a:r>
            <a:endParaRPr lang="ko-KR" altLang="en-US" sz="1400" b="1"/>
          </a:p>
        </p:txBody>
      </p:sp>
      <p:sp>
        <p:nvSpPr>
          <p:cNvPr id="108546" name="직사각형 3"/>
          <p:cNvSpPr>
            <a:spLocks noChangeArrowheads="1"/>
          </p:cNvSpPr>
          <p:nvPr/>
        </p:nvSpPr>
        <p:spPr bwMode="auto">
          <a:xfrm>
            <a:off x="1125538" y="1712913"/>
            <a:ext cx="4824412" cy="420687"/>
          </a:xfrm>
          <a:prstGeom prst="rect">
            <a:avLst/>
          </a:prstGeom>
          <a:noFill/>
          <a:ln w="9525" algn="ctr">
            <a:solidFill>
              <a:schemeClr val="tx1"/>
            </a:solidFill>
            <a:round/>
            <a:headEnd/>
            <a:tailEnd/>
          </a:ln>
        </p:spPr>
        <p:txBody>
          <a:bodyPr lIns="0" tIns="0" rIns="0" bIns="0"/>
          <a:lstStyle/>
          <a:p>
            <a:pPr algn="ctr">
              <a:lnSpc>
                <a:spcPct val="140000"/>
              </a:lnSpc>
            </a:pPr>
            <a:endParaRPr lang="ko-KR" altLang="en-US" sz="800"/>
          </a:p>
        </p:txBody>
      </p:sp>
      <p:sp>
        <p:nvSpPr>
          <p:cNvPr id="108547" name="TextBox 4"/>
          <p:cNvSpPr txBox="1">
            <a:spLocks noChangeArrowheads="1"/>
          </p:cNvSpPr>
          <p:nvPr/>
        </p:nvSpPr>
        <p:spPr bwMode="auto">
          <a:xfrm>
            <a:off x="1423988" y="1760538"/>
            <a:ext cx="3884612" cy="327025"/>
          </a:xfrm>
          <a:prstGeom prst="rect">
            <a:avLst/>
          </a:prstGeom>
          <a:noFill/>
          <a:ln w="9525">
            <a:noFill/>
            <a:miter lim="800000"/>
            <a:headEnd/>
            <a:tailEnd/>
          </a:ln>
        </p:spPr>
        <p:txBody>
          <a:bodyPr>
            <a:spAutoFit/>
          </a:bodyPr>
          <a:lstStyle/>
          <a:p>
            <a:pPr>
              <a:lnSpc>
                <a:spcPct val="140000"/>
              </a:lnSpc>
            </a:pPr>
            <a:r>
              <a:rPr lang="en-US" altLang="ko-KR" sz="1100" b="1"/>
              <a:t>I was satisfied with the Program (Performance and Events).</a:t>
            </a:r>
            <a:endParaRPr lang="ko-KR" altLang="en-US" sz="1100" b="1"/>
          </a:p>
        </p:txBody>
      </p:sp>
      <p:grpSp>
        <p:nvGrpSpPr>
          <p:cNvPr id="108548" name="그룹 9"/>
          <p:cNvGrpSpPr>
            <a:grpSpLocks/>
          </p:cNvGrpSpPr>
          <p:nvPr/>
        </p:nvGrpSpPr>
        <p:grpSpPr bwMode="auto">
          <a:xfrm>
            <a:off x="968375" y="1744663"/>
            <a:ext cx="314325" cy="347662"/>
            <a:chOff x="969147" y="1745433"/>
            <a:chExt cx="314332" cy="345842"/>
          </a:xfrm>
        </p:grpSpPr>
        <p:sp>
          <p:nvSpPr>
            <p:cNvPr id="7" name="직사각형 6"/>
            <p:cNvSpPr/>
            <p:nvPr/>
          </p:nvSpPr>
          <p:spPr bwMode="auto">
            <a:xfrm>
              <a:off x="985022" y="1764383"/>
              <a:ext cx="280994" cy="326892"/>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lstStyle/>
            <a:p>
              <a:pPr algn="ctr">
                <a:lnSpc>
                  <a:spcPct val="140000"/>
                </a:lnSpc>
                <a:defRPr/>
              </a:pPr>
              <a:endParaRPr lang="ko-KR" altLang="en-US" sz="800" dirty="0">
                <a:cs typeface="Times New Roman" pitchFamily="18" charset="0"/>
              </a:endParaRPr>
            </a:p>
          </p:txBody>
        </p:sp>
        <p:sp>
          <p:nvSpPr>
            <p:cNvPr id="108571" name="TextBox 8"/>
            <p:cNvSpPr txBox="1">
              <a:spLocks noChangeArrowheads="1"/>
            </p:cNvSpPr>
            <p:nvPr/>
          </p:nvSpPr>
          <p:spPr bwMode="auto">
            <a:xfrm>
              <a:off x="969147" y="1745433"/>
              <a:ext cx="314332" cy="345842"/>
            </a:xfrm>
            <a:prstGeom prst="rect">
              <a:avLst/>
            </a:prstGeom>
            <a:noFill/>
            <a:ln w="9525">
              <a:noFill/>
              <a:miter lim="800000"/>
              <a:headEnd/>
              <a:tailEnd/>
            </a:ln>
          </p:spPr>
          <p:txBody>
            <a:bodyPr>
              <a:spAutoFit/>
            </a:bodyPr>
            <a:lstStyle/>
            <a:p>
              <a:pPr algn="ctr">
                <a:lnSpc>
                  <a:spcPct val="140000"/>
                </a:lnSpc>
              </a:pPr>
              <a:r>
                <a:rPr lang="en-US" altLang="ko-KR" sz="1200" b="1"/>
                <a:t>7</a:t>
              </a:r>
              <a:endParaRPr lang="ko-KR" altLang="en-US" sz="1200" b="1"/>
            </a:p>
          </p:txBody>
        </p:sp>
      </p:grpSp>
      <p:sp>
        <p:nvSpPr>
          <p:cNvPr id="12" name="직사각형 11"/>
          <p:cNvSpPr/>
          <p:nvPr/>
        </p:nvSpPr>
        <p:spPr bwMode="auto">
          <a:xfrm>
            <a:off x="5308600" y="1790700"/>
            <a:ext cx="546100" cy="234950"/>
          </a:xfrm>
          <a:prstGeom prst="rect">
            <a:avLst/>
          </a:prstGeom>
          <a:solidFill>
            <a:schemeClr val="bg1">
              <a:lumMod val="85000"/>
            </a:schemeClr>
          </a:solidFill>
          <a:ln w="9525" cap="flat" cmpd="sng" algn="ctr">
            <a:noFill/>
            <a:prstDash val="solid"/>
            <a:round/>
            <a:headEnd type="none" w="med" len="med"/>
            <a:tailEnd type="none" w="med" len="med"/>
          </a:ln>
          <a:effectLst/>
        </p:spPr>
        <p:txBody>
          <a:bodyPr lIns="0" tIns="0" rIns="0" bIns="0"/>
          <a:lstStyle/>
          <a:p>
            <a:pPr algn="ctr">
              <a:lnSpc>
                <a:spcPct val="140000"/>
              </a:lnSpc>
              <a:defRPr/>
            </a:pPr>
            <a:r>
              <a:rPr lang="en-US" altLang="ko-KR" sz="1200" b="1"/>
              <a:t>4.76</a:t>
            </a:r>
            <a:endParaRPr lang="ko-KR" altLang="en-US" sz="1200" b="1"/>
          </a:p>
        </p:txBody>
      </p:sp>
      <p:sp>
        <p:nvSpPr>
          <p:cNvPr id="108550" name="TextBox 12"/>
          <p:cNvSpPr txBox="1">
            <a:spLocks noChangeArrowheads="1"/>
          </p:cNvSpPr>
          <p:nvPr/>
        </p:nvSpPr>
        <p:spPr bwMode="auto">
          <a:xfrm>
            <a:off x="1123950" y="2166938"/>
            <a:ext cx="4826000" cy="730250"/>
          </a:xfrm>
          <a:prstGeom prst="rect">
            <a:avLst/>
          </a:prstGeom>
          <a:noFill/>
          <a:ln w="9525">
            <a:noFill/>
            <a:miter lim="800000"/>
            <a:headEnd/>
            <a:tailEnd/>
          </a:ln>
        </p:spPr>
        <p:txBody>
          <a:bodyPr>
            <a:spAutoFit/>
          </a:bodyPr>
          <a:lstStyle/>
          <a:p>
            <a:pPr>
              <a:lnSpc>
                <a:spcPct val="140000"/>
              </a:lnSpc>
              <a:buFont typeface="Wingdings" pitchFamily="2" charset="2"/>
              <a:buChar char="§"/>
            </a:pPr>
            <a:r>
              <a:rPr lang="en-US" altLang="ko-KR"/>
              <a:t> Satisfaction level and the t-evaluation results for “Satisfaction Level of the Programs” for different visitor category</a:t>
            </a:r>
          </a:p>
          <a:p>
            <a:pPr>
              <a:lnSpc>
                <a:spcPct val="140000"/>
              </a:lnSpc>
              <a:buFont typeface="Wingdings" pitchFamily="2" charset="2"/>
              <a:buChar char="§"/>
            </a:pPr>
            <a:endParaRPr lang="en-US" altLang="ko-KR"/>
          </a:p>
        </p:txBody>
      </p:sp>
      <p:graphicFrame>
        <p:nvGraphicFramePr>
          <p:cNvPr id="83998" name="Group 30"/>
          <p:cNvGraphicFramePr>
            <a:graphicFrameLocks noGrp="1"/>
          </p:cNvGraphicFramePr>
          <p:nvPr/>
        </p:nvGraphicFramePr>
        <p:xfrm>
          <a:off x="1123950" y="2720975"/>
          <a:ext cx="4826000" cy="639763"/>
        </p:xfrm>
        <a:graphic>
          <a:graphicData uri="http://schemas.openxmlformats.org/drawingml/2006/table">
            <a:tbl>
              <a:tblPr/>
              <a:tblGrid>
                <a:gridCol w="1206500"/>
                <a:gridCol w="1206500"/>
                <a:gridCol w="1206500"/>
                <a:gridCol w="1206500"/>
              </a:tblGrid>
              <a:tr h="238125">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Category of Visitors</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Local Resident  Visitors</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Domestic Tourists</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t : 1.912</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36538">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Average per Group </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4.87</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4.68</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P : 0.531</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8566" name="TextBox 14"/>
          <p:cNvSpPr txBox="1">
            <a:spLocks noChangeArrowheads="1"/>
          </p:cNvSpPr>
          <p:nvPr/>
        </p:nvSpPr>
        <p:spPr bwMode="auto">
          <a:xfrm>
            <a:off x="1174750" y="3355975"/>
            <a:ext cx="4826000" cy="517525"/>
          </a:xfrm>
          <a:prstGeom prst="rect">
            <a:avLst/>
          </a:prstGeom>
          <a:noFill/>
          <a:ln w="9525">
            <a:noFill/>
            <a:miter lim="800000"/>
            <a:headEnd/>
            <a:tailEnd/>
          </a:ln>
        </p:spPr>
        <p:txBody>
          <a:bodyPr>
            <a:spAutoFit/>
          </a:bodyPr>
          <a:lstStyle/>
          <a:p>
            <a:pPr>
              <a:lnSpc>
                <a:spcPct val="140000"/>
              </a:lnSpc>
            </a:pPr>
            <a:r>
              <a:rPr lang="en-US" altLang="ko-KR"/>
              <a:t>The results of the t-evaluation show a significant difference between the results of “local resident visitors” and “domestic tourists”</a:t>
            </a:r>
          </a:p>
        </p:txBody>
      </p:sp>
      <p:sp>
        <p:nvSpPr>
          <p:cNvPr id="108567" name="슬라이드 번호 개체 틀 16"/>
          <p:cNvSpPr>
            <a:spLocks noGrp="1"/>
          </p:cNvSpPr>
          <p:nvPr>
            <p:ph type="sldNum" sz="quarter" idx="12"/>
          </p:nvPr>
        </p:nvSpPr>
        <p:spPr>
          <a:noFill/>
        </p:spPr>
        <p:txBody>
          <a:bodyPr/>
          <a:lstStyle/>
          <a:p>
            <a:r>
              <a:rPr lang="en-US" altLang="ko-KR" smtClean="0"/>
              <a:t>70</a:t>
            </a:r>
          </a:p>
        </p:txBody>
      </p:sp>
      <p:pic>
        <p:nvPicPr>
          <p:cNvPr id="108568" name="Picture 1" descr="C:\Documents and Settings\Administrator\바탕 화면\크기변환_P1160221.JPG"/>
          <p:cNvPicPr>
            <a:picLocks noChangeAspect="1" noChangeArrowheads="1"/>
          </p:cNvPicPr>
          <p:nvPr/>
        </p:nvPicPr>
        <p:blipFill>
          <a:blip r:embed="rId2" cstate="print"/>
          <a:srcRect t="17799" b="16531"/>
          <a:stretch>
            <a:fillRect/>
          </a:stretch>
        </p:blipFill>
        <p:spPr bwMode="auto">
          <a:xfrm>
            <a:off x="1116013" y="6604000"/>
            <a:ext cx="4833937" cy="2381250"/>
          </a:xfrm>
          <a:prstGeom prst="rect">
            <a:avLst/>
          </a:prstGeom>
          <a:noFill/>
          <a:ln w="9525">
            <a:solidFill>
              <a:schemeClr val="tx1"/>
            </a:solidFill>
            <a:miter lim="800000"/>
            <a:headEnd/>
            <a:tailEnd/>
          </a:ln>
        </p:spPr>
      </p:pic>
      <p:sp>
        <p:nvSpPr>
          <p:cNvPr id="108569" name="Rectangle 19"/>
          <p:cNvSpPr>
            <a:spLocks noChangeArrowheads="1"/>
          </p:cNvSpPr>
          <p:nvPr/>
        </p:nvSpPr>
        <p:spPr bwMode="auto">
          <a:xfrm>
            <a:off x="1120775" y="4035425"/>
            <a:ext cx="4819650" cy="2286000"/>
          </a:xfrm>
          <a:prstGeom prst="rect">
            <a:avLst/>
          </a:prstGeom>
          <a:noFill/>
          <a:ln w="9525">
            <a:noFill/>
            <a:miter lim="800000"/>
            <a:headEnd/>
            <a:tailEnd/>
          </a:ln>
        </p:spPr>
        <p:txBody>
          <a:bodyPr lIns="0" tIns="0" rIns="0" bIns="0">
            <a:spAutoFit/>
          </a:bodyPr>
          <a:lstStyle/>
          <a:p>
            <a:pPr marL="85725" indent="-85725" algn="just">
              <a:lnSpc>
                <a:spcPct val="150000"/>
              </a:lnSpc>
              <a:buFont typeface="Arial" charset="0"/>
              <a:buChar char="•"/>
            </a:pPr>
            <a:r>
              <a:rPr lang="en-US" altLang="ko-KR"/>
              <a:t>According to the survey conducted among visitors to the 2009 Korea Floritopia regarding their level of satisfaction with the program, respondents on average gave 4.76, making it 13</a:t>
            </a:r>
            <a:r>
              <a:rPr lang="en-US" altLang="ko-KR" baseline="30000"/>
              <a:t>th</a:t>
            </a:r>
            <a:r>
              <a:rPr lang="en-US" altLang="ko-KR"/>
              <a:t>  among the 26 categories. </a:t>
            </a:r>
          </a:p>
          <a:p>
            <a:pPr marL="85725" indent="-85725" algn="just">
              <a:lnSpc>
                <a:spcPct val="150000"/>
              </a:lnSpc>
              <a:buFont typeface="Arial" charset="0"/>
              <a:buChar char="•"/>
            </a:pPr>
            <a:r>
              <a:rPr lang="en-US" altLang="ko-KR"/>
              <a:t>Various programs and performances were held during the 2009 Korea Floritopia. Periodic performances as well as official performances at the start and at the end of the exhibition, along with events that were related to Children's Day, Parents’ Day and Teachers’ Day  were also held. </a:t>
            </a:r>
          </a:p>
          <a:p>
            <a:pPr marL="85725" indent="-85725" algn="just">
              <a:lnSpc>
                <a:spcPct val="150000"/>
              </a:lnSpc>
              <a:buFont typeface="Arial" charset="0"/>
              <a:buChar char="•"/>
            </a:pPr>
            <a:r>
              <a:rPr lang="en-US" altLang="ko-KR"/>
              <a:t>These programs were held on the main stage of the exhibition, in front of the wild flower hall, and at the arboretum. Musical recitals and performances related to the theme of the 2009 Korea Floritopia, which was Flowers, Oceans and Dreams, were also held.  </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52"/>
          <p:cNvSpPr>
            <a:spLocks noChangeArrowheads="1"/>
          </p:cNvSpPr>
          <p:nvPr/>
        </p:nvSpPr>
        <p:spPr bwMode="auto">
          <a:xfrm>
            <a:off x="974725" y="1290638"/>
            <a:ext cx="5334000" cy="304800"/>
          </a:xfrm>
          <a:prstGeom prst="rect">
            <a:avLst/>
          </a:prstGeom>
          <a:noFill/>
          <a:ln w="9525">
            <a:noFill/>
            <a:miter lim="800000"/>
            <a:headEnd/>
            <a:tailEnd/>
          </a:ln>
        </p:spPr>
        <p:txBody>
          <a:bodyPr wrap="none" anchor="ctr"/>
          <a:lstStyle/>
          <a:p>
            <a:pPr algn="dist">
              <a:lnSpc>
                <a:spcPct val="140000"/>
              </a:lnSpc>
            </a:pPr>
            <a:r>
              <a:rPr lang="en-US" altLang="ko-KR" sz="1200" b="1"/>
              <a:t>8.  Appropriateness of the Events and Performances in Expressing</a:t>
            </a:r>
          </a:p>
          <a:p>
            <a:pPr algn="dist">
              <a:lnSpc>
                <a:spcPct val="140000"/>
              </a:lnSpc>
            </a:pPr>
            <a:r>
              <a:rPr lang="en-US" altLang="ko-KR" sz="1200" b="1"/>
              <a:t>     the General Theme of the Exhibition</a:t>
            </a:r>
            <a:endParaRPr lang="ko-KR" altLang="en-US" sz="1200" b="1"/>
          </a:p>
        </p:txBody>
      </p:sp>
      <p:grpSp>
        <p:nvGrpSpPr>
          <p:cNvPr id="109570" name="Group 31"/>
          <p:cNvGrpSpPr>
            <a:grpSpLocks/>
          </p:cNvGrpSpPr>
          <p:nvPr/>
        </p:nvGrpSpPr>
        <p:grpSpPr bwMode="auto">
          <a:xfrm>
            <a:off x="968375" y="1928813"/>
            <a:ext cx="4981575" cy="420687"/>
            <a:chOff x="610" y="1260"/>
            <a:chExt cx="3138" cy="265"/>
          </a:xfrm>
        </p:grpSpPr>
        <p:sp>
          <p:nvSpPr>
            <p:cNvPr id="109591" name="직사각형 3"/>
            <p:cNvSpPr>
              <a:spLocks noChangeArrowheads="1"/>
            </p:cNvSpPr>
            <p:nvPr/>
          </p:nvSpPr>
          <p:spPr bwMode="auto">
            <a:xfrm>
              <a:off x="709" y="1260"/>
              <a:ext cx="3039" cy="265"/>
            </a:xfrm>
            <a:prstGeom prst="rect">
              <a:avLst/>
            </a:prstGeom>
            <a:noFill/>
            <a:ln w="9525" algn="ctr">
              <a:solidFill>
                <a:schemeClr val="tx1"/>
              </a:solidFill>
              <a:round/>
              <a:headEnd/>
              <a:tailEnd/>
            </a:ln>
          </p:spPr>
          <p:txBody>
            <a:bodyPr lIns="0" tIns="0" rIns="0" bIns="0"/>
            <a:lstStyle/>
            <a:p>
              <a:pPr algn="ctr">
                <a:lnSpc>
                  <a:spcPct val="140000"/>
                </a:lnSpc>
              </a:pPr>
              <a:endParaRPr lang="ko-KR" altLang="en-US" sz="800"/>
            </a:p>
          </p:txBody>
        </p:sp>
        <p:sp>
          <p:nvSpPr>
            <p:cNvPr id="109592" name="TextBox 4"/>
            <p:cNvSpPr txBox="1">
              <a:spLocks noChangeArrowheads="1"/>
            </p:cNvSpPr>
            <p:nvPr/>
          </p:nvSpPr>
          <p:spPr bwMode="auto">
            <a:xfrm>
              <a:off x="792" y="1297"/>
              <a:ext cx="2547" cy="178"/>
            </a:xfrm>
            <a:prstGeom prst="rect">
              <a:avLst/>
            </a:prstGeom>
            <a:noFill/>
            <a:ln w="9525">
              <a:noFill/>
              <a:miter lim="800000"/>
              <a:headEnd/>
              <a:tailEnd/>
            </a:ln>
          </p:spPr>
          <p:txBody>
            <a:bodyPr>
              <a:spAutoFit/>
            </a:bodyPr>
            <a:lstStyle/>
            <a:p>
              <a:pPr>
                <a:lnSpc>
                  <a:spcPct val="140000"/>
                </a:lnSpc>
              </a:pPr>
              <a:r>
                <a:rPr lang="en-US" altLang="ko-KR" sz="900" b="1"/>
                <a:t>The theme of the Exhibition was well reflected in the Events and Performances.</a:t>
              </a:r>
              <a:endParaRPr lang="ko-KR" altLang="en-US" sz="900" b="1"/>
            </a:p>
          </p:txBody>
        </p:sp>
        <p:grpSp>
          <p:nvGrpSpPr>
            <p:cNvPr id="109593" name="그룹 9"/>
            <p:cNvGrpSpPr>
              <a:grpSpLocks/>
            </p:cNvGrpSpPr>
            <p:nvPr/>
          </p:nvGrpSpPr>
          <p:grpSpPr bwMode="auto">
            <a:xfrm>
              <a:off x="610" y="1268"/>
              <a:ext cx="198" cy="219"/>
              <a:chOff x="969147" y="1745433"/>
              <a:chExt cx="314332" cy="345842"/>
            </a:xfrm>
          </p:grpSpPr>
          <p:sp>
            <p:nvSpPr>
              <p:cNvPr id="7" name="직사각형 6"/>
              <p:cNvSpPr/>
              <p:nvPr/>
            </p:nvSpPr>
            <p:spPr bwMode="auto">
              <a:xfrm>
                <a:off x="985022" y="1764383"/>
                <a:ext cx="280994" cy="326892"/>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lstStyle/>
              <a:p>
                <a:pPr algn="ctr">
                  <a:lnSpc>
                    <a:spcPct val="140000"/>
                  </a:lnSpc>
                  <a:defRPr/>
                </a:pPr>
                <a:endParaRPr lang="ko-KR" altLang="en-US" sz="800" dirty="0">
                  <a:cs typeface="Times New Roman" pitchFamily="18" charset="0"/>
                </a:endParaRPr>
              </a:p>
            </p:txBody>
          </p:sp>
          <p:sp>
            <p:nvSpPr>
              <p:cNvPr id="109596" name="TextBox 8"/>
              <p:cNvSpPr txBox="1">
                <a:spLocks noChangeArrowheads="1"/>
              </p:cNvSpPr>
              <p:nvPr/>
            </p:nvSpPr>
            <p:spPr bwMode="auto">
              <a:xfrm>
                <a:off x="969147" y="1745433"/>
                <a:ext cx="314332" cy="345842"/>
              </a:xfrm>
              <a:prstGeom prst="rect">
                <a:avLst/>
              </a:prstGeom>
              <a:noFill/>
              <a:ln w="9525">
                <a:noFill/>
                <a:miter lim="800000"/>
                <a:headEnd/>
                <a:tailEnd/>
              </a:ln>
            </p:spPr>
            <p:txBody>
              <a:bodyPr>
                <a:spAutoFit/>
              </a:bodyPr>
              <a:lstStyle/>
              <a:p>
                <a:pPr algn="ctr">
                  <a:lnSpc>
                    <a:spcPct val="140000"/>
                  </a:lnSpc>
                </a:pPr>
                <a:r>
                  <a:rPr lang="en-US" altLang="ko-KR" sz="1200" b="1"/>
                  <a:t>8</a:t>
                </a:r>
                <a:endParaRPr lang="ko-KR" altLang="en-US" sz="1200" b="1"/>
              </a:p>
            </p:txBody>
          </p:sp>
        </p:grpSp>
        <p:sp>
          <p:nvSpPr>
            <p:cNvPr id="12" name="직사각형 11"/>
            <p:cNvSpPr/>
            <p:nvPr/>
          </p:nvSpPr>
          <p:spPr bwMode="auto">
            <a:xfrm>
              <a:off x="3344" y="1306"/>
              <a:ext cx="344" cy="148"/>
            </a:xfrm>
            <a:prstGeom prst="rect">
              <a:avLst/>
            </a:prstGeom>
            <a:solidFill>
              <a:schemeClr val="bg1">
                <a:lumMod val="85000"/>
              </a:schemeClr>
            </a:solidFill>
            <a:ln w="9525" cap="flat" cmpd="sng" algn="ctr">
              <a:noFill/>
              <a:prstDash val="solid"/>
              <a:round/>
              <a:headEnd type="none" w="med" len="med"/>
              <a:tailEnd type="none" w="med" len="med"/>
            </a:ln>
            <a:effectLst/>
          </p:spPr>
          <p:txBody>
            <a:bodyPr lIns="0" tIns="0" rIns="0" bIns="0"/>
            <a:lstStyle/>
            <a:p>
              <a:pPr algn="ctr">
                <a:lnSpc>
                  <a:spcPct val="140000"/>
                </a:lnSpc>
                <a:defRPr/>
              </a:pPr>
              <a:r>
                <a:rPr lang="en-US" altLang="ko-KR" sz="1200" b="1"/>
                <a:t>4.86</a:t>
              </a:r>
              <a:endParaRPr lang="ko-KR" altLang="en-US" sz="1200" b="1"/>
            </a:p>
          </p:txBody>
        </p:sp>
      </p:grpSp>
      <p:sp>
        <p:nvSpPr>
          <p:cNvPr id="109571" name="TextBox 12"/>
          <p:cNvSpPr txBox="1">
            <a:spLocks noChangeArrowheads="1"/>
          </p:cNvSpPr>
          <p:nvPr/>
        </p:nvSpPr>
        <p:spPr bwMode="auto">
          <a:xfrm>
            <a:off x="1123950" y="2465388"/>
            <a:ext cx="4826000" cy="687387"/>
          </a:xfrm>
          <a:prstGeom prst="rect">
            <a:avLst/>
          </a:prstGeom>
          <a:noFill/>
          <a:ln w="9525">
            <a:noFill/>
            <a:miter lim="800000"/>
            <a:headEnd/>
            <a:tailEnd/>
          </a:ln>
        </p:spPr>
        <p:txBody>
          <a:bodyPr>
            <a:spAutoFit/>
          </a:bodyPr>
          <a:lstStyle/>
          <a:p>
            <a:pPr>
              <a:lnSpc>
                <a:spcPct val="130000"/>
              </a:lnSpc>
              <a:buFont typeface="Wingdings" pitchFamily="2" charset="2"/>
              <a:buChar char="§"/>
            </a:pPr>
            <a:r>
              <a:rPr lang="en-US" altLang="ko-KR"/>
              <a:t>  Satisfaction level and the t-evaluation results for “Appropriateness of the Events and   </a:t>
            </a:r>
          </a:p>
          <a:p>
            <a:pPr>
              <a:lnSpc>
                <a:spcPct val="130000"/>
              </a:lnSpc>
              <a:buFont typeface="Wingdings" pitchFamily="2" charset="2"/>
              <a:buNone/>
            </a:pPr>
            <a:r>
              <a:rPr lang="en-US" altLang="ko-KR"/>
              <a:t>    Performances in Expressing the General Theme of the Exhibition” for different visitor    </a:t>
            </a:r>
          </a:p>
          <a:p>
            <a:pPr>
              <a:lnSpc>
                <a:spcPct val="130000"/>
              </a:lnSpc>
              <a:buFont typeface="Wingdings" pitchFamily="2" charset="2"/>
              <a:buNone/>
            </a:pPr>
            <a:r>
              <a:rPr lang="en-US" altLang="ko-KR"/>
              <a:t>    category</a:t>
            </a:r>
          </a:p>
        </p:txBody>
      </p:sp>
      <p:graphicFrame>
        <p:nvGraphicFramePr>
          <p:cNvPr id="85022" name="Group 30"/>
          <p:cNvGraphicFramePr>
            <a:graphicFrameLocks noGrp="1"/>
          </p:cNvGraphicFramePr>
          <p:nvPr/>
        </p:nvGraphicFramePr>
        <p:xfrm>
          <a:off x="1123950" y="3235325"/>
          <a:ext cx="4826000" cy="639763"/>
        </p:xfrm>
        <a:graphic>
          <a:graphicData uri="http://schemas.openxmlformats.org/drawingml/2006/table">
            <a:tbl>
              <a:tblPr/>
              <a:tblGrid>
                <a:gridCol w="1206500"/>
                <a:gridCol w="1206500"/>
                <a:gridCol w="1206500"/>
                <a:gridCol w="1206500"/>
              </a:tblGrid>
              <a:tr h="238125">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Category of Visitors</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Local Resident Visitors</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Domestic Tourists</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t : 1.312</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36538">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Average per Group</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4.93</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4.81</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P : 0.471</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9587" name="TextBox 14"/>
          <p:cNvSpPr txBox="1">
            <a:spLocks noChangeArrowheads="1"/>
          </p:cNvSpPr>
          <p:nvPr/>
        </p:nvSpPr>
        <p:spPr bwMode="auto">
          <a:xfrm>
            <a:off x="1174750" y="3859213"/>
            <a:ext cx="4826000" cy="488950"/>
          </a:xfrm>
          <a:prstGeom prst="rect">
            <a:avLst/>
          </a:prstGeom>
          <a:noFill/>
          <a:ln w="9525">
            <a:noFill/>
            <a:miter lim="800000"/>
            <a:headEnd/>
            <a:tailEnd/>
          </a:ln>
        </p:spPr>
        <p:txBody>
          <a:bodyPr>
            <a:spAutoFit/>
          </a:bodyPr>
          <a:lstStyle/>
          <a:p>
            <a:pPr>
              <a:lnSpc>
                <a:spcPct val="130000"/>
              </a:lnSpc>
            </a:pPr>
            <a:r>
              <a:rPr lang="en-US" altLang="ko-KR"/>
              <a:t>The results of the t-evaluation show a significant difference between the results of “local resident visitors” and “domestic tourists”</a:t>
            </a:r>
          </a:p>
        </p:txBody>
      </p:sp>
      <p:sp>
        <p:nvSpPr>
          <p:cNvPr id="109588" name="슬라이드 번호 개체 틀 16"/>
          <p:cNvSpPr>
            <a:spLocks noGrp="1"/>
          </p:cNvSpPr>
          <p:nvPr>
            <p:ph type="sldNum" sz="quarter" idx="12"/>
          </p:nvPr>
        </p:nvSpPr>
        <p:spPr>
          <a:noFill/>
        </p:spPr>
        <p:txBody>
          <a:bodyPr/>
          <a:lstStyle/>
          <a:p>
            <a:r>
              <a:rPr lang="en-US" altLang="ko-KR" smtClean="0"/>
              <a:t>71</a:t>
            </a:r>
          </a:p>
        </p:txBody>
      </p:sp>
      <p:sp>
        <p:nvSpPr>
          <p:cNvPr id="109589" name="Rectangle 19"/>
          <p:cNvSpPr>
            <a:spLocks noChangeArrowheads="1"/>
          </p:cNvSpPr>
          <p:nvPr/>
        </p:nvSpPr>
        <p:spPr bwMode="auto">
          <a:xfrm>
            <a:off x="1120775" y="4551363"/>
            <a:ext cx="4819650" cy="2778125"/>
          </a:xfrm>
          <a:prstGeom prst="rect">
            <a:avLst/>
          </a:prstGeom>
          <a:noFill/>
          <a:ln w="9525">
            <a:noFill/>
            <a:miter lim="800000"/>
            <a:headEnd/>
            <a:tailEnd/>
          </a:ln>
        </p:spPr>
        <p:txBody>
          <a:bodyPr lIns="0" tIns="0" rIns="0" bIns="0">
            <a:spAutoFit/>
          </a:bodyPr>
          <a:lstStyle/>
          <a:p>
            <a:pPr marL="85725" indent="-85725" algn="just">
              <a:lnSpc>
                <a:spcPct val="130000"/>
              </a:lnSpc>
              <a:buFont typeface="Arial" charset="0"/>
              <a:buChar char="•"/>
            </a:pPr>
            <a:r>
              <a:rPr lang="en-US" altLang="ko-KR"/>
              <a:t>According to the survey conducted among  visitors to the 2009 Korea Floritopia regarding their level of satisfaction with the reflection of the exhibition theme through events/performances, respondents on average gave 4.86, making it 11</a:t>
            </a:r>
            <a:r>
              <a:rPr lang="en-US" altLang="ko-KR" baseline="30000"/>
              <a:t>th</a:t>
            </a:r>
            <a:r>
              <a:rPr lang="en-US" altLang="ko-KR"/>
              <a:t>  among the 26 categories. </a:t>
            </a:r>
          </a:p>
          <a:p>
            <a:pPr marL="85725" indent="-85725" algn="just">
              <a:lnSpc>
                <a:spcPct val="130000"/>
              </a:lnSpc>
              <a:buFont typeface="Arial" charset="0"/>
              <a:buChar char="•"/>
            </a:pPr>
            <a:endParaRPr lang="en-US" altLang="ko-KR"/>
          </a:p>
          <a:p>
            <a:pPr marL="85725" indent="-85725" algn="just">
              <a:lnSpc>
                <a:spcPct val="130000"/>
              </a:lnSpc>
              <a:buFont typeface="Arial" charset="0"/>
              <a:buChar char="•"/>
            </a:pPr>
            <a:r>
              <a:rPr lang="en-US" altLang="ko-KR"/>
              <a:t>Themes were given to all events of the 2009 Korea Floritopia and theme-related performances were held throughout the exhibition period on the main stage. Overall, visitors were satisfied with the events that were in harmony with the flowers and ocean, modeled as they were around the exhibition site of the 2009 Korea Floritopia. </a:t>
            </a:r>
          </a:p>
          <a:p>
            <a:pPr marL="85725" indent="-85725" algn="just">
              <a:lnSpc>
                <a:spcPct val="130000"/>
              </a:lnSpc>
              <a:buFont typeface="Arial" charset="0"/>
              <a:buNone/>
            </a:pPr>
            <a:endParaRPr lang="en-US" altLang="ko-KR"/>
          </a:p>
          <a:p>
            <a:pPr marL="85725" indent="-85725" algn="just">
              <a:lnSpc>
                <a:spcPct val="130000"/>
              </a:lnSpc>
              <a:buFont typeface="Arial" charset="0"/>
              <a:buChar char="•"/>
            </a:pPr>
            <a:r>
              <a:rPr lang="en-US" altLang="ko-KR"/>
              <a:t>Love of Flowers! Love of the Ocean! Digital music performances that represented the beauty and mystery of flowers were given at the dance digital performance stage twice per day. The performance tried to capture the theme by using costumes and accessories representing flowers. </a:t>
            </a:r>
            <a:endParaRPr lang="ko-KR" altLang="en-US"/>
          </a:p>
        </p:txBody>
      </p:sp>
      <p:sp>
        <p:nvSpPr>
          <p:cNvPr id="109590" name="Rectangle 19"/>
          <p:cNvSpPr>
            <a:spLocks noChangeArrowheads="1"/>
          </p:cNvSpPr>
          <p:nvPr/>
        </p:nvSpPr>
        <p:spPr bwMode="auto">
          <a:xfrm>
            <a:off x="1130300" y="7529513"/>
            <a:ext cx="4819650" cy="1389062"/>
          </a:xfrm>
          <a:prstGeom prst="rect">
            <a:avLst/>
          </a:prstGeom>
          <a:noFill/>
          <a:ln w="9525">
            <a:noFill/>
            <a:miter lim="800000"/>
            <a:headEnd/>
            <a:tailEnd/>
          </a:ln>
        </p:spPr>
        <p:txBody>
          <a:bodyPr lIns="0" tIns="0" rIns="0" bIns="0">
            <a:spAutoFit/>
          </a:bodyPr>
          <a:lstStyle/>
          <a:p>
            <a:pPr marL="85725" indent="-85725" algn="just">
              <a:lnSpc>
                <a:spcPct val="130000"/>
              </a:lnSpc>
              <a:buFont typeface="Arial" charset="0"/>
              <a:buChar char="•"/>
            </a:pPr>
            <a:r>
              <a:rPr lang="en-US" altLang="ko-KR"/>
              <a:t>In the case of the Fantastic FLORITOPIA Parade, 10 performers paraded and posed for pictures for 30 minutes from the rear of the Wild Flower Hall to the safe keeping post. A 1 ton truck was specially made to not disrupt the circulation and convenience of visitors. A digital music performance team, dance performance team, floral character chart, and parades maximized the jovial atmosphere of the exhibition. The main performance, a flower magic show, Korean folk flower plays, and a band offering performances related to the Flowers, Oceans and Future theme heightened visitor interest.  </a:t>
            </a:r>
            <a:endParaRPr lang="ko-KR"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슬라이드 번호 개체 틀 1"/>
          <p:cNvSpPr txBox="1">
            <a:spLocks noGrp="1"/>
          </p:cNvSpPr>
          <p:nvPr/>
        </p:nvSpPr>
        <p:spPr bwMode="auto">
          <a:xfrm>
            <a:off x="3062288" y="9501188"/>
            <a:ext cx="514350" cy="381000"/>
          </a:xfrm>
          <a:prstGeom prst="rect">
            <a:avLst/>
          </a:prstGeom>
          <a:noFill/>
          <a:ln w="9525">
            <a:noFill/>
            <a:miter lim="800000"/>
            <a:headEnd/>
            <a:tailEnd/>
          </a:ln>
        </p:spPr>
        <p:txBody>
          <a:bodyPr/>
          <a:lstStyle/>
          <a:p>
            <a:pPr algn="r"/>
            <a:r>
              <a:rPr lang="en-US" altLang="ko-KR">
                <a:latin typeface="HY헤드라인M" pitchFamily="18" charset="-127"/>
              </a:rPr>
              <a:t>7</a:t>
            </a:r>
          </a:p>
        </p:txBody>
      </p:sp>
      <p:sp>
        <p:nvSpPr>
          <p:cNvPr id="3" name="모서리가 둥근 직사각형 2"/>
          <p:cNvSpPr/>
          <p:nvPr/>
        </p:nvSpPr>
        <p:spPr bwMode="auto">
          <a:xfrm>
            <a:off x="1125538" y="1281113"/>
            <a:ext cx="3024187" cy="431800"/>
          </a:xfrm>
          <a:prstGeom prst="roundRect">
            <a:avLst/>
          </a:prstGeom>
          <a:solidFill>
            <a:schemeClr val="bg1">
              <a:lumMod val="95000"/>
            </a:schemeClr>
          </a:solidFill>
          <a:ln w="9525" cap="flat" cmpd="sng" algn="ctr">
            <a:solidFill>
              <a:srgbClr val="000000"/>
            </a:solidFill>
            <a:prstDash val="solid"/>
            <a:round/>
            <a:headEnd type="none" w="med" len="med"/>
            <a:tailEnd type="none" w="med" len="med"/>
          </a:ln>
          <a:effectLst/>
        </p:spPr>
        <p:txBody>
          <a:bodyPr lIns="0" tIns="0" rIns="0" bIns="0" anchor="ctr"/>
          <a:lstStyle/>
          <a:p>
            <a:pPr algn="ctr">
              <a:lnSpc>
                <a:spcPct val="140000"/>
              </a:lnSpc>
              <a:defRPr/>
            </a:pPr>
            <a:r>
              <a:rPr lang="en-US" altLang="ko-KR" sz="1400"/>
              <a:t>List  of  Tables</a:t>
            </a:r>
            <a:endParaRPr lang="ko-KR" altLang="en-US" sz="1400"/>
          </a:p>
        </p:txBody>
      </p:sp>
      <p:sp>
        <p:nvSpPr>
          <p:cNvPr id="35843" name="직사각형 13"/>
          <p:cNvSpPr>
            <a:spLocks noChangeArrowheads="1"/>
          </p:cNvSpPr>
          <p:nvPr/>
        </p:nvSpPr>
        <p:spPr bwMode="auto">
          <a:xfrm>
            <a:off x="1125538" y="1857375"/>
            <a:ext cx="2824162" cy="214313"/>
          </a:xfrm>
          <a:prstGeom prst="rect">
            <a:avLst/>
          </a:prstGeom>
          <a:noFill/>
          <a:ln w="9525">
            <a:noFill/>
            <a:miter lim="800000"/>
            <a:headEnd/>
            <a:tailEnd/>
          </a:ln>
        </p:spPr>
        <p:txBody>
          <a:bodyPr wrap="none" lIns="0">
            <a:spAutoFit/>
          </a:bodyPr>
          <a:lstStyle/>
          <a:p>
            <a:r>
              <a:rPr lang="en-US" altLang="ko-KR" sz="800"/>
              <a:t>[Table</a:t>
            </a:r>
            <a:r>
              <a:rPr lang="ko-KR" altLang="en-US" sz="800"/>
              <a:t> </a:t>
            </a:r>
            <a:r>
              <a:rPr lang="en-US" altLang="ko-KR" sz="800"/>
              <a:t>2-1-1] Total number of visitors to the 2009 Korea Floritopia</a:t>
            </a:r>
            <a:endParaRPr lang="ko-KR" altLang="en-US" sz="800">
              <a:ea typeface="굴림" charset="-127"/>
            </a:endParaRPr>
          </a:p>
        </p:txBody>
      </p:sp>
      <p:sp>
        <p:nvSpPr>
          <p:cNvPr id="35844" name="직사각형 13"/>
          <p:cNvSpPr>
            <a:spLocks noChangeArrowheads="1"/>
          </p:cNvSpPr>
          <p:nvPr/>
        </p:nvSpPr>
        <p:spPr bwMode="auto">
          <a:xfrm>
            <a:off x="1125538" y="2119313"/>
            <a:ext cx="2433637" cy="214312"/>
          </a:xfrm>
          <a:prstGeom prst="rect">
            <a:avLst/>
          </a:prstGeom>
          <a:noFill/>
          <a:ln w="9525">
            <a:noFill/>
            <a:miter lim="800000"/>
            <a:headEnd/>
            <a:tailEnd/>
          </a:ln>
        </p:spPr>
        <p:txBody>
          <a:bodyPr wrap="none" lIns="0">
            <a:spAutoFit/>
          </a:bodyPr>
          <a:lstStyle/>
          <a:p>
            <a:r>
              <a:rPr lang="en-US" altLang="ko-KR" sz="800"/>
              <a:t>[Table</a:t>
            </a:r>
            <a:r>
              <a:rPr lang="ko-KR" altLang="en-US" sz="800"/>
              <a:t> </a:t>
            </a:r>
            <a:r>
              <a:rPr lang="en-US" altLang="ko-KR" sz="800"/>
              <a:t>2-1-2] Visitor trends for the 2009 Korea Floritopia</a:t>
            </a:r>
            <a:endParaRPr lang="ko-KR" altLang="en-US" sz="800">
              <a:ea typeface="굴림" charset="-127"/>
            </a:endParaRPr>
          </a:p>
        </p:txBody>
      </p:sp>
      <p:sp>
        <p:nvSpPr>
          <p:cNvPr id="35845" name="직사각형 26"/>
          <p:cNvSpPr>
            <a:spLocks noChangeArrowheads="1"/>
          </p:cNvSpPr>
          <p:nvPr/>
        </p:nvSpPr>
        <p:spPr bwMode="auto">
          <a:xfrm>
            <a:off x="1125538" y="2382838"/>
            <a:ext cx="1944687" cy="214312"/>
          </a:xfrm>
          <a:prstGeom prst="rect">
            <a:avLst/>
          </a:prstGeom>
          <a:noFill/>
          <a:ln w="9525">
            <a:noFill/>
            <a:miter lim="800000"/>
            <a:headEnd/>
            <a:tailEnd/>
          </a:ln>
        </p:spPr>
        <p:txBody>
          <a:bodyPr wrap="none" lIns="0">
            <a:spAutoFit/>
          </a:bodyPr>
          <a:lstStyle/>
          <a:p>
            <a:r>
              <a:rPr lang="en-US" altLang="ko-KR" sz="800"/>
              <a:t>[Table</a:t>
            </a:r>
            <a:r>
              <a:rPr lang="ko-KR" altLang="en-US" sz="800"/>
              <a:t> </a:t>
            </a:r>
            <a:r>
              <a:rPr lang="en-US" altLang="ko-KR" sz="800"/>
              <a:t>2-2-1] Breakdown of total expenditure</a:t>
            </a:r>
            <a:endParaRPr lang="ko-KR" altLang="en-US" sz="800">
              <a:ea typeface="굴림" charset="-127"/>
            </a:endParaRPr>
          </a:p>
        </p:txBody>
      </p:sp>
      <p:sp>
        <p:nvSpPr>
          <p:cNvPr id="35846" name="직사각형 13"/>
          <p:cNvSpPr>
            <a:spLocks noChangeArrowheads="1"/>
          </p:cNvSpPr>
          <p:nvPr/>
        </p:nvSpPr>
        <p:spPr bwMode="auto">
          <a:xfrm>
            <a:off x="1125538" y="2908300"/>
            <a:ext cx="3468687" cy="214313"/>
          </a:xfrm>
          <a:prstGeom prst="rect">
            <a:avLst/>
          </a:prstGeom>
          <a:noFill/>
          <a:ln w="9525">
            <a:noFill/>
            <a:miter lim="800000"/>
            <a:headEnd/>
            <a:tailEnd/>
          </a:ln>
        </p:spPr>
        <p:txBody>
          <a:bodyPr wrap="none" lIns="0">
            <a:spAutoFit/>
          </a:bodyPr>
          <a:lstStyle/>
          <a:p>
            <a:r>
              <a:rPr lang="en-US" altLang="ko-KR" sz="800"/>
              <a:t>[Table</a:t>
            </a:r>
            <a:r>
              <a:rPr lang="ko-KR" altLang="en-US" sz="800"/>
              <a:t> </a:t>
            </a:r>
            <a:r>
              <a:rPr lang="en-US" altLang="ko-KR" sz="800"/>
              <a:t>2-3-1] Breakdown of MOU signed by the 2009 Korea Floritopia Committee</a:t>
            </a:r>
            <a:endParaRPr lang="ko-KR" altLang="en-US" sz="800">
              <a:ea typeface="굴림" charset="-127"/>
            </a:endParaRPr>
          </a:p>
        </p:txBody>
      </p:sp>
      <p:sp>
        <p:nvSpPr>
          <p:cNvPr id="35847" name="직사각형 13"/>
          <p:cNvSpPr>
            <a:spLocks noChangeArrowheads="1"/>
          </p:cNvSpPr>
          <p:nvPr/>
        </p:nvSpPr>
        <p:spPr bwMode="auto">
          <a:xfrm>
            <a:off x="1125538" y="3170238"/>
            <a:ext cx="2085975" cy="214312"/>
          </a:xfrm>
          <a:prstGeom prst="rect">
            <a:avLst/>
          </a:prstGeom>
          <a:noFill/>
          <a:ln w="9525">
            <a:noFill/>
            <a:miter lim="800000"/>
            <a:headEnd/>
            <a:tailEnd/>
          </a:ln>
        </p:spPr>
        <p:txBody>
          <a:bodyPr wrap="none" lIns="0">
            <a:spAutoFit/>
          </a:bodyPr>
          <a:lstStyle/>
          <a:p>
            <a:r>
              <a:rPr lang="en-US" altLang="ko-KR" sz="800"/>
              <a:t>[Table 2-4-1] Analysis of consumer expenditures</a:t>
            </a:r>
            <a:endParaRPr lang="ko-KR" altLang="en-US" sz="800">
              <a:ea typeface="굴림" charset="-127"/>
            </a:endParaRPr>
          </a:p>
        </p:txBody>
      </p:sp>
      <p:sp>
        <p:nvSpPr>
          <p:cNvPr id="35848" name="직사각형 9"/>
          <p:cNvSpPr>
            <a:spLocks noChangeArrowheads="1"/>
          </p:cNvSpPr>
          <p:nvPr/>
        </p:nvSpPr>
        <p:spPr bwMode="auto">
          <a:xfrm>
            <a:off x="1125538" y="3433763"/>
            <a:ext cx="3922712" cy="214312"/>
          </a:xfrm>
          <a:prstGeom prst="rect">
            <a:avLst/>
          </a:prstGeom>
          <a:noFill/>
          <a:ln w="9525">
            <a:noFill/>
            <a:miter lim="800000"/>
            <a:headEnd/>
            <a:tailEnd/>
          </a:ln>
        </p:spPr>
        <p:txBody>
          <a:bodyPr wrap="none" lIns="0">
            <a:spAutoFit/>
          </a:bodyPr>
          <a:lstStyle/>
          <a:p>
            <a:r>
              <a:rPr lang="en-US" altLang="ko-KR" sz="800"/>
              <a:t>[Table</a:t>
            </a:r>
            <a:r>
              <a:rPr lang="ko-KR" altLang="en-US" sz="800"/>
              <a:t> </a:t>
            </a:r>
            <a:r>
              <a:rPr lang="en-US" altLang="ko-KR" sz="800"/>
              <a:t>2-6-1] Number of reported news articles during the period of the 2009 Korea Floritopia</a:t>
            </a:r>
            <a:endParaRPr lang="ko-KR" altLang="en-US" sz="800">
              <a:ea typeface="굴림" charset="-127"/>
            </a:endParaRPr>
          </a:p>
        </p:txBody>
      </p:sp>
      <p:sp>
        <p:nvSpPr>
          <p:cNvPr id="35849" name="직사각형 22"/>
          <p:cNvSpPr>
            <a:spLocks noChangeArrowheads="1"/>
          </p:cNvSpPr>
          <p:nvPr/>
        </p:nvSpPr>
        <p:spPr bwMode="auto">
          <a:xfrm>
            <a:off x="1125538" y="3695700"/>
            <a:ext cx="3414712" cy="214313"/>
          </a:xfrm>
          <a:prstGeom prst="rect">
            <a:avLst/>
          </a:prstGeom>
          <a:noFill/>
          <a:ln w="9525">
            <a:noFill/>
            <a:miter lim="800000"/>
            <a:headEnd/>
            <a:tailEnd/>
          </a:ln>
        </p:spPr>
        <p:txBody>
          <a:bodyPr wrap="none" lIns="0">
            <a:spAutoFit/>
          </a:bodyPr>
          <a:lstStyle/>
          <a:p>
            <a:r>
              <a:rPr lang="en-US" altLang="ko-KR" sz="800"/>
              <a:t>[Table</a:t>
            </a:r>
            <a:r>
              <a:rPr lang="ko-KR" altLang="en-US" sz="800"/>
              <a:t> </a:t>
            </a:r>
            <a:r>
              <a:rPr lang="en-US" altLang="ko-KR" sz="800"/>
              <a:t>2-9-1] Comparative analysis of service events at the 2009 Korea Floritopia</a:t>
            </a:r>
            <a:endParaRPr lang="ko-KR" altLang="en-US" sz="800">
              <a:ea typeface="굴림" charset="-127"/>
            </a:endParaRPr>
          </a:p>
        </p:txBody>
      </p:sp>
      <p:sp>
        <p:nvSpPr>
          <p:cNvPr id="35850" name="직사각형 10"/>
          <p:cNvSpPr>
            <a:spLocks noChangeArrowheads="1"/>
          </p:cNvSpPr>
          <p:nvPr/>
        </p:nvSpPr>
        <p:spPr bwMode="auto">
          <a:xfrm>
            <a:off x="1125538" y="3959225"/>
            <a:ext cx="3597275" cy="214313"/>
          </a:xfrm>
          <a:prstGeom prst="rect">
            <a:avLst/>
          </a:prstGeom>
          <a:noFill/>
          <a:ln w="9525">
            <a:noFill/>
            <a:miter lim="800000"/>
            <a:headEnd/>
            <a:tailEnd/>
          </a:ln>
        </p:spPr>
        <p:txBody>
          <a:bodyPr wrap="none" lIns="0">
            <a:spAutoFit/>
          </a:bodyPr>
          <a:lstStyle/>
          <a:p>
            <a:r>
              <a:rPr lang="en-US" altLang="ko-KR" sz="800"/>
              <a:t>[Table</a:t>
            </a:r>
            <a:r>
              <a:rPr lang="ko-KR" altLang="en-US" sz="800"/>
              <a:t> </a:t>
            </a:r>
            <a:r>
              <a:rPr lang="en-US" altLang="ko-KR" sz="800"/>
              <a:t>2-11-1] Number of weekday and weekend visitors to the 2009 Korea Floritopia</a:t>
            </a:r>
            <a:endParaRPr lang="ko-KR" altLang="en-US" sz="800">
              <a:ea typeface="굴림" charset="-127"/>
            </a:endParaRPr>
          </a:p>
        </p:txBody>
      </p:sp>
      <p:sp>
        <p:nvSpPr>
          <p:cNvPr id="35851" name="직사각형 13"/>
          <p:cNvSpPr>
            <a:spLocks noChangeArrowheads="1"/>
          </p:cNvSpPr>
          <p:nvPr/>
        </p:nvSpPr>
        <p:spPr bwMode="auto">
          <a:xfrm>
            <a:off x="1125538" y="4221163"/>
            <a:ext cx="3606800" cy="336550"/>
          </a:xfrm>
          <a:prstGeom prst="rect">
            <a:avLst/>
          </a:prstGeom>
          <a:noFill/>
          <a:ln w="9525">
            <a:noFill/>
            <a:miter lim="800000"/>
            <a:headEnd/>
            <a:tailEnd/>
          </a:ln>
        </p:spPr>
        <p:txBody>
          <a:bodyPr wrap="none" lIns="0">
            <a:spAutoFit/>
          </a:bodyPr>
          <a:lstStyle/>
          <a:p>
            <a:r>
              <a:rPr lang="en-US" altLang="ko-KR" sz="800"/>
              <a:t>[Table</a:t>
            </a:r>
            <a:r>
              <a:rPr lang="ko-KR" altLang="en-US" sz="800"/>
              <a:t> </a:t>
            </a:r>
            <a:r>
              <a:rPr lang="en-US" altLang="ko-KR" sz="800"/>
              <a:t>2-12-1] Bid to host the World Flower Exhibition: 22</a:t>
            </a:r>
            <a:r>
              <a:rPr lang="ko-KR" altLang="en-US" sz="800"/>
              <a:t> </a:t>
            </a:r>
            <a:r>
              <a:rPr lang="en-US" altLang="ko-KR" sz="800"/>
              <a:t>countries;</a:t>
            </a:r>
          </a:p>
          <a:p>
            <a:r>
              <a:rPr lang="en-US" altLang="ko-KR" sz="800"/>
              <a:t>121</a:t>
            </a:r>
            <a:r>
              <a:rPr lang="ko-KR" altLang="en-US" sz="800"/>
              <a:t> </a:t>
            </a:r>
            <a:r>
              <a:rPr lang="en-US" altLang="ko-KR" sz="800"/>
              <a:t>organization and companies (foreign</a:t>
            </a:r>
            <a:r>
              <a:rPr lang="ko-KR" altLang="en-US" sz="800"/>
              <a:t> </a:t>
            </a:r>
            <a:r>
              <a:rPr lang="en-US" altLang="ko-KR" sz="800"/>
              <a:t>21 countries</a:t>
            </a:r>
            <a:r>
              <a:rPr lang="ko-KR" altLang="en-US" sz="800"/>
              <a:t> </a:t>
            </a:r>
            <a:r>
              <a:rPr lang="en-US" altLang="ko-KR" sz="800"/>
              <a:t>56 organizations and countries) </a:t>
            </a:r>
            <a:endParaRPr lang="ko-KR" altLang="ko-KR" sz="800">
              <a:ea typeface="굴림" charset="-127"/>
            </a:endParaRPr>
          </a:p>
        </p:txBody>
      </p:sp>
      <p:sp>
        <p:nvSpPr>
          <p:cNvPr id="35852" name="직사각형 5"/>
          <p:cNvSpPr>
            <a:spLocks noChangeArrowheads="1"/>
          </p:cNvSpPr>
          <p:nvPr/>
        </p:nvSpPr>
        <p:spPr bwMode="auto">
          <a:xfrm>
            <a:off x="1125538" y="4484688"/>
            <a:ext cx="4494212" cy="214312"/>
          </a:xfrm>
          <a:prstGeom prst="rect">
            <a:avLst/>
          </a:prstGeom>
          <a:noFill/>
          <a:ln w="9525">
            <a:noFill/>
            <a:miter lim="800000"/>
            <a:headEnd/>
            <a:tailEnd/>
          </a:ln>
        </p:spPr>
        <p:txBody>
          <a:bodyPr wrap="none" lIns="0">
            <a:spAutoFit/>
          </a:bodyPr>
          <a:lstStyle/>
          <a:p>
            <a:r>
              <a:rPr lang="en-US" altLang="ko-KR" sz="800"/>
              <a:t>[Table</a:t>
            </a:r>
            <a:r>
              <a:rPr lang="ko-KR" altLang="en-US" sz="800"/>
              <a:t> </a:t>
            </a:r>
            <a:r>
              <a:rPr lang="en-US" altLang="ko-KR" sz="800"/>
              <a:t>2-12-2] Number of companies from different countries around the world at the 2009 Korea Floritopia</a:t>
            </a:r>
            <a:endParaRPr lang="ko-KR" altLang="en-US" sz="800">
              <a:ea typeface="굴림" charset="-127"/>
            </a:endParaRPr>
          </a:p>
        </p:txBody>
      </p:sp>
      <p:sp>
        <p:nvSpPr>
          <p:cNvPr id="35853" name="직사각형 9"/>
          <p:cNvSpPr>
            <a:spLocks noChangeArrowheads="1"/>
          </p:cNvSpPr>
          <p:nvPr/>
        </p:nvSpPr>
        <p:spPr bwMode="auto">
          <a:xfrm>
            <a:off x="1125538" y="4746625"/>
            <a:ext cx="4303712" cy="215900"/>
          </a:xfrm>
          <a:prstGeom prst="rect">
            <a:avLst/>
          </a:prstGeom>
          <a:noFill/>
          <a:ln w="9525">
            <a:noFill/>
            <a:miter lim="800000"/>
            <a:headEnd/>
            <a:tailEnd/>
          </a:ln>
        </p:spPr>
        <p:txBody>
          <a:bodyPr lIns="0">
            <a:spAutoFit/>
          </a:bodyPr>
          <a:lstStyle/>
          <a:p>
            <a:r>
              <a:rPr lang="en-US" altLang="ko-KR" sz="800"/>
              <a:t>[Table</a:t>
            </a:r>
            <a:r>
              <a:rPr lang="ko-KR" altLang="en-US" sz="800"/>
              <a:t> </a:t>
            </a:r>
            <a:r>
              <a:rPr lang="en-US" altLang="ko-KR" sz="800"/>
              <a:t>2-13-1] Analysis of the expected economic ripple effects of the 2009 Korea Floritopia</a:t>
            </a:r>
            <a:endParaRPr lang="ko-KR" altLang="en-US" sz="800">
              <a:ea typeface="굴림" charset="-127"/>
            </a:endParaRPr>
          </a:p>
        </p:txBody>
      </p:sp>
      <p:sp>
        <p:nvSpPr>
          <p:cNvPr id="35854" name="직사각형 13"/>
          <p:cNvSpPr>
            <a:spLocks noChangeArrowheads="1"/>
          </p:cNvSpPr>
          <p:nvPr/>
        </p:nvSpPr>
        <p:spPr bwMode="auto">
          <a:xfrm>
            <a:off x="1125538" y="5010150"/>
            <a:ext cx="3573462" cy="214313"/>
          </a:xfrm>
          <a:prstGeom prst="rect">
            <a:avLst/>
          </a:prstGeom>
          <a:noFill/>
          <a:ln w="9525">
            <a:noFill/>
            <a:miter lim="800000"/>
            <a:headEnd/>
            <a:tailEnd/>
          </a:ln>
        </p:spPr>
        <p:txBody>
          <a:bodyPr wrap="none" lIns="0">
            <a:spAutoFit/>
          </a:bodyPr>
          <a:lstStyle/>
          <a:p>
            <a:r>
              <a:rPr lang="en-US" altLang="ko-KR" sz="800"/>
              <a:t>[Table</a:t>
            </a:r>
            <a:r>
              <a:rPr lang="ko-KR" altLang="en-US" sz="800"/>
              <a:t> </a:t>
            </a:r>
            <a:r>
              <a:rPr lang="en-US" altLang="ko-KR" sz="800"/>
              <a:t>2-14-1] Analysis of people’s impression of flower exhibitions based on gender</a:t>
            </a:r>
            <a:endParaRPr lang="ko-KR" altLang="en-US" sz="800">
              <a:ea typeface="굴림" charset="-127"/>
            </a:endParaRPr>
          </a:p>
        </p:txBody>
      </p:sp>
      <p:sp>
        <p:nvSpPr>
          <p:cNvPr id="35855" name="직사각형 13"/>
          <p:cNvSpPr>
            <a:spLocks noChangeArrowheads="1"/>
          </p:cNvSpPr>
          <p:nvPr/>
        </p:nvSpPr>
        <p:spPr bwMode="auto">
          <a:xfrm>
            <a:off x="1125538" y="5272088"/>
            <a:ext cx="4122737" cy="214312"/>
          </a:xfrm>
          <a:prstGeom prst="rect">
            <a:avLst/>
          </a:prstGeom>
          <a:noFill/>
          <a:ln w="9525">
            <a:noFill/>
            <a:miter lim="800000"/>
            <a:headEnd/>
            <a:tailEnd/>
          </a:ln>
        </p:spPr>
        <p:txBody>
          <a:bodyPr wrap="none" lIns="0">
            <a:spAutoFit/>
          </a:bodyPr>
          <a:lstStyle/>
          <a:p>
            <a:r>
              <a:rPr lang="en-US" altLang="ko-KR" sz="800"/>
              <a:t>[Table</a:t>
            </a:r>
            <a:r>
              <a:rPr lang="ko-KR" altLang="en-US" sz="800"/>
              <a:t> </a:t>
            </a:r>
            <a:r>
              <a:rPr lang="en-US" altLang="ko-KR" sz="800"/>
              <a:t>2-15-1] Comparative analysis of expenditure and length of stay at the 2009 Korea Floritopia</a:t>
            </a:r>
            <a:endParaRPr lang="ko-KR" altLang="en-US" sz="800">
              <a:ea typeface="굴림" charset="-127"/>
            </a:endParaRPr>
          </a:p>
        </p:txBody>
      </p:sp>
      <p:sp>
        <p:nvSpPr>
          <p:cNvPr id="35856" name="직사각형 15"/>
          <p:cNvSpPr>
            <a:spLocks noChangeArrowheads="1"/>
          </p:cNvSpPr>
          <p:nvPr/>
        </p:nvSpPr>
        <p:spPr bwMode="auto">
          <a:xfrm>
            <a:off x="1112838" y="6070600"/>
            <a:ext cx="4389437" cy="214313"/>
          </a:xfrm>
          <a:prstGeom prst="rect">
            <a:avLst/>
          </a:prstGeom>
          <a:noFill/>
          <a:ln w="9525">
            <a:noFill/>
            <a:miter lim="800000"/>
            <a:headEnd/>
            <a:tailEnd/>
          </a:ln>
        </p:spPr>
        <p:txBody>
          <a:bodyPr wrap="none" lIns="0">
            <a:spAutoFit/>
          </a:bodyPr>
          <a:lstStyle/>
          <a:p>
            <a:r>
              <a:rPr lang="en-US" altLang="ko-KR" sz="800"/>
              <a:t>[Table</a:t>
            </a:r>
            <a:r>
              <a:rPr lang="ko-KR" altLang="en-US" sz="800"/>
              <a:t> </a:t>
            </a:r>
            <a:r>
              <a:rPr lang="en-US" altLang="ko-KR" sz="800"/>
              <a:t>2-17-1]</a:t>
            </a:r>
            <a:r>
              <a:rPr lang="ko-KR" altLang="ko-KR" sz="800"/>
              <a:t> </a:t>
            </a:r>
            <a:r>
              <a:rPr lang="en-US" altLang="ko-KR" sz="800"/>
              <a:t>Cooperative functions of individual responsible organizations at the 2009 Korea Floritopia</a:t>
            </a:r>
            <a:endParaRPr lang="ko-KR" altLang="en-US" sz="800">
              <a:ea typeface="굴림" charset="-127"/>
            </a:endParaRPr>
          </a:p>
        </p:txBody>
      </p:sp>
      <p:sp>
        <p:nvSpPr>
          <p:cNvPr id="35857" name="직사각형 14"/>
          <p:cNvSpPr>
            <a:spLocks noChangeArrowheads="1"/>
          </p:cNvSpPr>
          <p:nvPr/>
        </p:nvSpPr>
        <p:spPr bwMode="auto">
          <a:xfrm>
            <a:off x="1112838" y="6334125"/>
            <a:ext cx="2744787" cy="214313"/>
          </a:xfrm>
          <a:prstGeom prst="rect">
            <a:avLst/>
          </a:prstGeom>
          <a:noFill/>
          <a:ln w="9525">
            <a:noFill/>
            <a:miter lim="800000"/>
            <a:headEnd/>
            <a:tailEnd/>
          </a:ln>
        </p:spPr>
        <p:txBody>
          <a:bodyPr wrap="none" lIns="0">
            <a:spAutoFit/>
          </a:bodyPr>
          <a:lstStyle/>
          <a:p>
            <a:r>
              <a:rPr lang="en-US" altLang="ko-KR" sz="800"/>
              <a:t>[Table</a:t>
            </a:r>
            <a:r>
              <a:rPr lang="ko-KR" altLang="en-US" sz="800"/>
              <a:t> </a:t>
            </a:r>
            <a:r>
              <a:rPr lang="en-US" altLang="ko-KR" sz="800"/>
              <a:t>2-18-1]</a:t>
            </a:r>
            <a:r>
              <a:rPr lang="ko-KR" altLang="ko-KR" sz="800"/>
              <a:t> </a:t>
            </a:r>
            <a:r>
              <a:rPr lang="en-US" altLang="ko-KR" sz="800"/>
              <a:t>Structure of the 2009 Korea Floritopia Committee</a:t>
            </a:r>
            <a:endParaRPr lang="ko-KR" altLang="en-US" sz="800">
              <a:ea typeface="굴림" charset="-127"/>
            </a:endParaRPr>
          </a:p>
        </p:txBody>
      </p:sp>
      <p:sp>
        <p:nvSpPr>
          <p:cNvPr id="35858" name="직사각형 25"/>
          <p:cNvSpPr>
            <a:spLocks noChangeArrowheads="1"/>
          </p:cNvSpPr>
          <p:nvPr/>
        </p:nvSpPr>
        <p:spPr bwMode="auto">
          <a:xfrm>
            <a:off x="1112838" y="6596063"/>
            <a:ext cx="2632075" cy="214312"/>
          </a:xfrm>
          <a:prstGeom prst="rect">
            <a:avLst/>
          </a:prstGeom>
          <a:noFill/>
          <a:ln w="9525">
            <a:noFill/>
            <a:miter lim="800000"/>
            <a:headEnd/>
            <a:tailEnd/>
          </a:ln>
        </p:spPr>
        <p:txBody>
          <a:bodyPr wrap="none" lIns="0">
            <a:spAutoFit/>
          </a:bodyPr>
          <a:lstStyle/>
          <a:p>
            <a:r>
              <a:rPr lang="en-US" altLang="ko-KR" sz="800"/>
              <a:t>[Table</a:t>
            </a:r>
            <a:r>
              <a:rPr lang="ko-KR" altLang="en-US" sz="800"/>
              <a:t> </a:t>
            </a:r>
            <a:r>
              <a:rPr lang="en-US" altLang="ko-KR" sz="800"/>
              <a:t>3-1-1]</a:t>
            </a:r>
            <a:r>
              <a:rPr lang="ko-KR" altLang="ko-KR" sz="800"/>
              <a:t> </a:t>
            </a:r>
            <a:r>
              <a:rPr lang="en-US" altLang="ko-KR" sz="800"/>
              <a:t> Number of visitors to the 2009 Korea Floritopia</a:t>
            </a:r>
            <a:endParaRPr lang="ko-KR" altLang="en-US" sz="800">
              <a:ea typeface="굴림" charset="-127"/>
            </a:endParaRPr>
          </a:p>
        </p:txBody>
      </p:sp>
      <p:sp>
        <p:nvSpPr>
          <p:cNvPr id="35859" name="직사각형 27"/>
          <p:cNvSpPr>
            <a:spLocks noChangeArrowheads="1"/>
          </p:cNvSpPr>
          <p:nvPr/>
        </p:nvSpPr>
        <p:spPr bwMode="auto">
          <a:xfrm>
            <a:off x="1112838" y="6859588"/>
            <a:ext cx="2924175" cy="214312"/>
          </a:xfrm>
          <a:prstGeom prst="rect">
            <a:avLst/>
          </a:prstGeom>
          <a:noFill/>
          <a:ln w="9525">
            <a:noFill/>
            <a:miter lim="800000"/>
            <a:headEnd/>
            <a:tailEnd/>
          </a:ln>
        </p:spPr>
        <p:txBody>
          <a:bodyPr wrap="none" lIns="0">
            <a:spAutoFit/>
          </a:bodyPr>
          <a:lstStyle/>
          <a:p>
            <a:r>
              <a:rPr lang="en-US" altLang="ko-KR" sz="800"/>
              <a:t>[Table</a:t>
            </a:r>
            <a:r>
              <a:rPr lang="ko-KR" altLang="en-US" sz="800"/>
              <a:t> </a:t>
            </a:r>
            <a:r>
              <a:rPr lang="en-US" altLang="ko-KR" sz="800"/>
              <a:t>3-1-2]</a:t>
            </a:r>
            <a:r>
              <a:rPr lang="ko-KR" altLang="ko-KR" sz="800"/>
              <a:t> </a:t>
            </a:r>
            <a:r>
              <a:rPr lang="en-US" altLang="ko-KR" sz="800"/>
              <a:t>Number of foreign visitors to the 2009 Korea Floritopia</a:t>
            </a:r>
            <a:endParaRPr lang="ko-KR" altLang="en-US" sz="800">
              <a:ea typeface="굴림" charset="-127"/>
            </a:endParaRPr>
          </a:p>
        </p:txBody>
      </p:sp>
      <p:sp>
        <p:nvSpPr>
          <p:cNvPr id="35860" name="직사각형 8"/>
          <p:cNvSpPr>
            <a:spLocks noChangeArrowheads="1"/>
          </p:cNvSpPr>
          <p:nvPr/>
        </p:nvSpPr>
        <p:spPr bwMode="auto">
          <a:xfrm>
            <a:off x="1112838" y="7121525"/>
            <a:ext cx="2378075" cy="214313"/>
          </a:xfrm>
          <a:prstGeom prst="rect">
            <a:avLst/>
          </a:prstGeom>
          <a:noFill/>
          <a:ln w="9525">
            <a:noFill/>
            <a:miter lim="800000"/>
            <a:headEnd/>
            <a:tailEnd/>
          </a:ln>
        </p:spPr>
        <p:txBody>
          <a:bodyPr wrap="none" lIns="0">
            <a:spAutoFit/>
          </a:bodyPr>
          <a:lstStyle/>
          <a:p>
            <a:r>
              <a:rPr lang="en-US" altLang="ko-KR" sz="800"/>
              <a:t>[Table</a:t>
            </a:r>
            <a:r>
              <a:rPr lang="ko-KR" altLang="en-US" sz="800"/>
              <a:t> </a:t>
            </a:r>
            <a:r>
              <a:rPr lang="en-US" altLang="ko-KR" sz="800"/>
              <a:t>3-1-3] Visitor trends for each admission category</a:t>
            </a:r>
            <a:endParaRPr lang="ko-KR" altLang="en-US" sz="800">
              <a:ea typeface="굴림" charset="-127"/>
            </a:endParaRPr>
          </a:p>
        </p:txBody>
      </p:sp>
      <p:sp>
        <p:nvSpPr>
          <p:cNvPr id="35861" name="직사각형 8"/>
          <p:cNvSpPr>
            <a:spLocks noChangeArrowheads="1"/>
          </p:cNvSpPr>
          <p:nvPr/>
        </p:nvSpPr>
        <p:spPr bwMode="auto">
          <a:xfrm>
            <a:off x="1112838" y="7385050"/>
            <a:ext cx="2697162" cy="214313"/>
          </a:xfrm>
          <a:prstGeom prst="rect">
            <a:avLst/>
          </a:prstGeom>
          <a:noFill/>
          <a:ln w="9525">
            <a:noFill/>
            <a:miter lim="800000"/>
            <a:headEnd/>
            <a:tailEnd/>
          </a:ln>
        </p:spPr>
        <p:txBody>
          <a:bodyPr wrap="none" lIns="0">
            <a:spAutoFit/>
          </a:bodyPr>
          <a:lstStyle/>
          <a:p>
            <a:r>
              <a:rPr lang="en-US" altLang="ko-KR" sz="800"/>
              <a:t>[Table</a:t>
            </a:r>
            <a:r>
              <a:rPr lang="ko-KR" altLang="en-US" sz="800"/>
              <a:t> </a:t>
            </a:r>
            <a:r>
              <a:rPr lang="en-US" altLang="ko-KR" sz="800"/>
              <a:t>3-1-4] Trends and ratio of weekday and weekend visitors</a:t>
            </a:r>
            <a:endParaRPr lang="ko-KR" altLang="en-US" sz="800">
              <a:ea typeface="굴림" charset="-127"/>
            </a:endParaRPr>
          </a:p>
        </p:txBody>
      </p:sp>
      <p:sp>
        <p:nvSpPr>
          <p:cNvPr id="35862" name="직사각형 45"/>
          <p:cNvSpPr>
            <a:spLocks noChangeArrowheads="1"/>
          </p:cNvSpPr>
          <p:nvPr/>
        </p:nvSpPr>
        <p:spPr bwMode="auto">
          <a:xfrm>
            <a:off x="1112838" y="7646988"/>
            <a:ext cx="2179637" cy="214312"/>
          </a:xfrm>
          <a:prstGeom prst="rect">
            <a:avLst/>
          </a:prstGeom>
          <a:noFill/>
          <a:ln w="9525">
            <a:noFill/>
            <a:miter lim="800000"/>
            <a:headEnd/>
            <a:tailEnd/>
          </a:ln>
        </p:spPr>
        <p:txBody>
          <a:bodyPr wrap="none" lIns="0">
            <a:spAutoFit/>
          </a:bodyPr>
          <a:lstStyle/>
          <a:p>
            <a:r>
              <a:rPr lang="en-US" altLang="ko-KR" sz="800"/>
              <a:t>[Table</a:t>
            </a:r>
            <a:r>
              <a:rPr lang="ko-KR" altLang="en-US" sz="800"/>
              <a:t> </a:t>
            </a:r>
            <a:r>
              <a:rPr lang="en-US" altLang="ko-KR" sz="800"/>
              <a:t>3-1-5] Weather conditions and visitor trends</a:t>
            </a:r>
            <a:endParaRPr lang="ko-KR" altLang="en-US" sz="800">
              <a:ea typeface="굴림" charset="-127"/>
            </a:endParaRPr>
          </a:p>
        </p:txBody>
      </p:sp>
      <p:sp>
        <p:nvSpPr>
          <p:cNvPr id="35863" name="직사각형 6"/>
          <p:cNvSpPr>
            <a:spLocks noChangeArrowheads="1"/>
          </p:cNvSpPr>
          <p:nvPr/>
        </p:nvSpPr>
        <p:spPr bwMode="auto">
          <a:xfrm>
            <a:off x="1112838" y="7910513"/>
            <a:ext cx="3313112" cy="214312"/>
          </a:xfrm>
          <a:prstGeom prst="rect">
            <a:avLst/>
          </a:prstGeom>
          <a:noFill/>
          <a:ln w="9525">
            <a:noFill/>
            <a:miter lim="800000"/>
            <a:headEnd/>
            <a:tailEnd/>
          </a:ln>
        </p:spPr>
        <p:txBody>
          <a:bodyPr wrap="none" lIns="0">
            <a:spAutoFit/>
          </a:bodyPr>
          <a:lstStyle/>
          <a:p>
            <a:r>
              <a:rPr lang="en-US" altLang="ko-KR" sz="800"/>
              <a:t>[Table</a:t>
            </a:r>
            <a:r>
              <a:rPr lang="ko-KR" altLang="en-US" sz="800"/>
              <a:t> </a:t>
            </a:r>
            <a:r>
              <a:rPr lang="en-US" altLang="ko-KR" sz="800"/>
              <a:t>3-2-1] Analysis of the visitor market (pool) at the 2009 Korea Floritopia</a:t>
            </a:r>
            <a:endParaRPr lang="ko-KR" altLang="en-US" sz="800">
              <a:ea typeface="굴림" charset="-127"/>
            </a:endParaRPr>
          </a:p>
        </p:txBody>
      </p:sp>
      <p:sp>
        <p:nvSpPr>
          <p:cNvPr id="35864" name="직사각형 4"/>
          <p:cNvSpPr>
            <a:spLocks noChangeArrowheads="1"/>
          </p:cNvSpPr>
          <p:nvPr/>
        </p:nvSpPr>
        <p:spPr bwMode="auto">
          <a:xfrm>
            <a:off x="1112838" y="8172450"/>
            <a:ext cx="3095625" cy="214313"/>
          </a:xfrm>
          <a:prstGeom prst="rect">
            <a:avLst/>
          </a:prstGeom>
          <a:noFill/>
          <a:ln w="9525">
            <a:noFill/>
            <a:miter lim="800000"/>
            <a:headEnd/>
            <a:tailEnd/>
          </a:ln>
        </p:spPr>
        <p:txBody>
          <a:bodyPr wrap="none" lIns="0">
            <a:spAutoFit/>
          </a:bodyPr>
          <a:lstStyle/>
          <a:p>
            <a:r>
              <a:rPr lang="en-US" altLang="ko-KR" sz="800"/>
              <a:t>[Table</a:t>
            </a:r>
            <a:r>
              <a:rPr lang="ko-KR" altLang="en-US" sz="800"/>
              <a:t> </a:t>
            </a:r>
            <a:r>
              <a:rPr lang="en-US" altLang="ko-KR" sz="800"/>
              <a:t>3-2-2] Analysis of visitor motivation for the 2009 Korea Floritopia</a:t>
            </a:r>
            <a:endParaRPr lang="ko-KR" altLang="en-US" sz="800">
              <a:ea typeface="굴림" charset="-127"/>
            </a:endParaRPr>
          </a:p>
        </p:txBody>
      </p:sp>
      <p:sp>
        <p:nvSpPr>
          <p:cNvPr id="35865" name="직사각형 3"/>
          <p:cNvSpPr>
            <a:spLocks noChangeArrowheads="1"/>
          </p:cNvSpPr>
          <p:nvPr/>
        </p:nvSpPr>
        <p:spPr bwMode="auto">
          <a:xfrm>
            <a:off x="1112838" y="8435975"/>
            <a:ext cx="3465512" cy="214313"/>
          </a:xfrm>
          <a:prstGeom prst="rect">
            <a:avLst/>
          </a:prstGeom>
          <a:noFill/>
          <a:ln w="9525">
            <a:noFill/>
            <a:miter lim="800000"/>
            <a:headEnd/>
            <a:tailEnd/>
          </a:ln>
        </p:spPr>
        <p:txBody>
          <a:bodyPr wrap="none" lIns="0">
            <a:spAutoFit/>
          </a:bodyPr>
          <a:lstStyle/>
          <a:p>
            <a:r>
              <a:rPr lang="en-US" altLang="ko-KR" sz="800"/>
              <a:t>[Table</a:t>
            </a:r>
            <a:r>
              <a:rPr lang="ko-KR" altLang="en-US" sz="800"/>
              <a:t> </a:t>
            </a:r>
            <a:r>
              <a:rPr lang="en-US" altLang="ko-KR" sz="800"/>
              <a:t>3-2-3] Analysis of different advertising media for the 2009 Korea Floritopia</a:t>
            </a:r>
            <a:endParaRPr lang="ko-KR" altLang="en-US" sz="800">
              <a:ea typeface="굴림" charset="-127"/>
            </a:endParaRPr>
          </a:p>
        </p:txBody>
      </p:sp>
      <p:sp>
        <p:nvSpPr>
          <p:cNvPr id="35866" name="직사각형 8"/>
          <p:cNvSpPr>
            <a:spLocks noChangeArrowheads="1"/>
          </p:cNvSpPr>
          <p:nvPr/>
        </p:nvSpPr>
        <p:spPr bwMode="auto">
          <a:xfrm>
            <a:off x="1112838" y="8697913"/>
            <a:ext cx="3929062" cy="214312"/>
          </a:xfrm>
          <a:prstGeom prst="rect">
            <a:avLst/>
          </a:prstGeom>
          <a:noFill/>
          <a:ln w="9525">
            <a:noFill/>
            <a:miter lim="800000"/>
            <a:headEnd/>
            <a:tailEnd/>
          </a:ln>
        </p:spPr>
        <p:txBody>
          <a:bodyPr wrap="none" lIns="0">
            <a:spAutoFit/>
          </a:bodyPr>
          <a:lstStyle/>
          <a:p>
            <a:r>
              <a:rPr lang="en-US" altLang="ko-KR" sz="800"/>
              <a:t>[Table</a:t>
            </a:r>
            <a:r>
              <a:rPr lang="ko-KR" altLang="en-US" sz="800"/>
              <a:t> </a:t>
            </a:r>
            <a:r>
              <a:rPr lang="en-US" altLang="ko-KR" sz="800"/>
              <a:t>3-2-4] Analysis of the most effective advertising medium for the 2009 Korea Floritopia</a:t>
            </a:r>
            <a:endParaRPr lang="ko-KR" altLang="en-US" sz="800">
              <a:ea typeface="굴림" charset="-127"/>
            </a:endParaRPr>
          </a:p>
        </p:txBody>
      </p:sp>
      <p:sp>
        <p:nvSpPr>
          <p:cNvPr id="35867" name="직사각형 26"/>
          <p:cNvSpPr>
            <a:spLocks noChangeArrowheads="1"/>
          </p:cNvSpPr>
          <p:nvPr/>
        </p:nvSpPr>
        <p:spPr bwMode="auto">
          <a:xfrm>
            <a:off x="1125538" y="2608263"/>
            <a:ext cx="1765300" cy="263525"/>
          </a:xfrm>
          <a:prstGeom prst="rect">
            <a:avLst/>
          </a:prstGeom>
          <a:noFill/>
          <a:ln w="9525">
            <a:noFill/>
            <a:miter lim="800000"/>
            <a:headEnd/>
            <a:tailEnd/>
          </a:ln>
        </p:spPr>
        <p:txBody>
          <a:bodyPr wrap="none" lIns="0">
            <a:spAutoFit/>
          </a:bodyPr>
          <a:lstStyle/>
          <a:p>
            <a:pPr>
              <a:lnSpc>
                <a:spcPct val="140000"/>
              </a:lnSpc>
            </a:pPr>
            <a:r>
              <a:rPr lang="en-US" altLang="ko-KR" sz="800"/>
              <a:t>[Table</a:t>
            </a:r>
            <a:r>
              <a:rPr lang="ko-KR" altLang="en-US" sz="800"/>
              <a:t> </a:t>
            </a:r>
            <a:r>
              <a:rPr lang="en-US" altLang="ko-KR" sz="800"/>
              <a:t>2-2-2] Breakdown of total income</a:t>
            </a:r>
          </a:p>
        </p:txBody>
      </p:sp>
      <p:sp>
        <p:nvSpPr>
          <p:cNvPr id="35868" name="직사각형 13"/>
          <p:cNvSpPr>
            <a:spLocks noChangeArrowheads="1"/>
          </p:cNvSpPr>
          <p:nvPr/>
        </p:nvSpPr>
        <p:spPr bwMode="auto">
          <a:xfrm>
            <a:off x="1096963" y="5535613"/>
            <a:ext cx="3205162" cy="214312"/>
          </a:xfrm>
          <a:prstGeom prst="rect">
            <a:avLst/>
          </a:prstGeom>
          <a:noFill/>
          <a:ln w="9525">
            <a:noFill/>
            <a:miter lim="800000"/>
            <a:headEnd/>
            <a:tailEnd/>
          </a:ln>
        </p:spPr>
        <p:txBody>
          <a:bodyPr wrap="none" lIns="0">
            <a:spAutoFit/>
          </a:bodyPr>
          <a:lstStyle/>
          <a:p>
            <a:r>
              <a:rPr lang="en-US" altLang="ko-KR" sz="800"/>
              <a:t>[[Table</a:t>
            </a:r>
            <a:r>
              <a:rPr lang="ko-KR" altLang="en-US" sz="800"/>
              <a:t> </a:t>
            </a:r>
            <a:r>
              <a:rPr lang="en-US" altLang="ko-KR" sz="800"/>
              <a:t>2-16-1]</a:t>
            </a:r>
            <a:r>
              <a:rPr lang="ko-KR" altLang="ko-KR" sz="800"/>
              <a:t> </a:t>
            </a:r>
            <a:r>
              <a:rPr lang="en-US" altLang="ko-KR" sz="800"/>
              <a:t>Analysis of advertising budget for the 2009 Korea Floritopia</a:t>
            </a:r>
            <a:endParaRPr lang="ko-KR" altLang="en-US" sz="800">
              <a:ea typeface="굴림" charset="-127"/>
            </a:endParaRPr>
          </a:p>
        </p:txBody>
      </p:sp>
      <p:sp>
        <p:nvSpPr>
          <p:cNvPr id="35869" name="직사각형 13"/>
          <p:cNvSpPr>
            <a:spLocks noChangeArrowheads="1"/>
          </p:cNvSpPr>
          <p:nvPr/>
        </p:nvSpPr>
        <p:spPr bwMode="auto">
          <a:xfrm>
            <a:off x="1096963" y="5803900"/>
            <a:ext cx="2622550" cy="214313"/>
          </a:xfrm>
          <a:prstGeom prst="rect">
            <a:avLst/>
          </a:prstGeom>
          <a:noFill/>
          <a:ln w="9525">
            <a:noFill/>
            <a:miter lim="800000"/>
            <a:headEnd/>
            <a:tailEnd/>
          </a:ln>
        </p:spPr>
        <p:txBody>
          <a:bodyPr wrap="none" lIns="0">
            <a:spAutoFit/>
          </a:bodyPr>
          <a:lstStyle/>
          <a:p>
            <a:r>
              <a:rPr lang="en-US" altLang="ko-KR" sz="800"/>
              <a:t>[Table</a:t>
            </a:r>
            <a:r>
              <a:rPr lang="ko-KR" altLang="en-US" sz="800"/>
              <a:t> </a:t>
            </a:r>
            <a:r>
              <a:rPr lang="en-US" altLang="ko-KR" sz="800"/>
              <a:t>2-16-2]</a:t>
            </a:r>
            <a:r>
              <a:rPr lang="ko-KR" altLang="ko-KR" sz="800"/>
              <a:t> </a:t>
            </a:r>
            <a:r>
              <a:rPr lang="en-US" altLang="ko-KR" sz="800"/>
              <a:t>Analysis of the economic effects of advertising</a:t>
            </a:r>
            <a:endParaRPr lang="ko-KR" altLang="en-US" sz="800">
              <a:ea typeface="굴림" charset="-127"/>
            </a:endParaRPr>
          </a:p>
        </p:txBody>
      </p:sp>
      <p:cxnSp>
        <p:nvCxnSpPr>
          <p:cNvPr id="35870" name="직선 연결선 63"/>
          <p:cNvCxnSpPr>
            <a:cxnSpLocks noChangeShapeType="1"/>
          </p:cNvCxnSpPr>
          <p:nvPr/>
        </p:nvCxnSpPr>
        <p:spPr bwMode="auto">
          <a:xfrm>
            <a:off x="5008563" y="1970088"/>
            <a:ext cx="1046162" cy="1587"/>
          </a:xfrm>
          <a:prstGeom prst="line">
            <a:avLst/>
          </a:prstGeom>
          <a:noFill/>
          <a:ln w="9525" algn="ctr">
            <a:solidFill>
              <a:schemeClr val="tx1"/>
            </a:solidFill>
            <a:prstDash val="sysDot"/>
            <a:round/>
            <a:headEnd/>
            <a:tailEnd/>
          </a:ln>
        </p:spPr>
      </p:cxnSp>
      <p:sp>
        <p:nvSpPr>
          <p:cNvPr id="35871" name="TextBox 10"/>
          <p:cNvSpPr txBox="1">
            <a:spLocks noChangeArrowheads="1"/>
          </p:cNvSpPr>
          <p:nvPr/>
        </p:nvSpPr>
        <p:spPr bwMode="auto">
          <a:xfrm>
            <a:off x="5959475" y="1858963"/>
            <a:ext cx="479425" cy="215900"/>
          </a:xfrm>
          <a:prstGeom prst="rect">
            <a:avLst/>
          </a:prstGeom>
          <a:noFill/>
          <a:ln w="9525">
            <a:noFill/>
            <a:miter lim="800000"/>
            <a:headEnd/>
            <a:tailEnd/>
          </a:ln>
        </p:spPr>
        <p:txBody>
          <a:bodyPr>
            <a:spAutoFit/>
          </a:bodyPr>
          <a:lstStyle/>
          <a:p>
            <a:pPr algn="ctr"/>
            <a:r>
              <a:rPr lang="en-US" altLang="ko-KR" sz="800"/>
              <a:t>16</a:t>
            </a:r>
            <a:endParaRPr lang="ko-KR" altLang="en-US" sz="800"/>
          </a:p>
        </p:txBody>
      </p:sp>
      <p:cxnSp>
        <p:nvCxnSpPr>
          <p:cNvPr id="35872" name="직선 연결선 63"/>
          <p:cNvCxnSpPr>
            <a:cxnSpLocks noChangeShapeType="1"/>
          </p:cNvCxnSpPr>
          <p:nvPr/>
        </p:nvCxnSpPr>
        <p:spPr bwMode="auto">
          <a:xfrm>
            <a:off x="5008563" y="2232025"/>
            <a:ext cx="1046162" cy="1588"/>
          </a:xfrm>
          <a:prstGeom prst="line">
            <a:avLst/>
          </a:prstGeom>
          <a:noFill/>
          <a:ln w="9525" algn="ctr">
            <a:solidFill>
              <a:schemeClr val="tx1"/>
            </a:solidFill>
            <a:prstDash val="sysDot"/>
            <a:round/>
            <a:headEnd/>
            <a:tailEnd/>
          </a:ln>
        </p:spPr>
      </p:cxnSp>
      <p:sp>
        <p:nvSpPr>
          <p:cNvPr id="35873" name="TextBox 10"/>
          <p:cNvSpPr txBox="1">
            <a:spLocks noChangeArrowheads="1"/>
          </p:cNvSpPr>
          <p:nvPr/>
        </p:nvSpPr>
        <p:spPr bwMode="auto">
          <a:xfrm>
            <a:off x="5959475" y="2120900"/>
            <a:ext cx="479425" cy="215900"/>
          </a:xfrm>
          <a:prstGeom prst="rect">
            <a:avLst/>
          </a:prstGeom>
          <a:noFill/>
          <a:ln w="9525">
            <a:noFill/>
            <a:miter lim="800000"/>
            <a:headEnd/>
            <a:tailEnd/>
          </a:ln>
        </p:spPr>
        <p:txBody>
          <a:bodyPr>
            <a:spAutoFit/>
          </a:bodyPr>
          <a:lstStyle/>
          <a:p>
            <a:pPr algn="ctr"/>
            <a:r>
              <a:rPr lang="en-US" altLang="ko-KR" sz="800"/>
              <a:t>16</a:t>
            </a:r>
            <a:endParaRPr lang="ko-KR" altLang="en-US" sz="800"/>
          </a:p>
        </p:txBody>
      </p:sp>
      <p:cxnSp>
        <p:nvCxnSpPr>
          <p:cNvPr id="35874" name="직선 연결선 63"/>
          <p:cNvCxnSpPr>
            <a:cxnSpLocks noChangeShapeType="1"/>
          </p:cNvCxnSpPr>
          <p:nvPr/>
        </p:nvCxnSpPr>
        <p:spPr bwMode="auto">
          <a:xfrm>
            <a:off x="5008563" y="2495550"/>
            <a:ext cx="1046162" cy="1588"/>
          </a:xfrm>
          <a:prstGeom prst="line">
            <a:avLst/>
          </a:prstGeom>
          <a:noFill/>
          <a:ln w="9525" algn="ctr">
            <a:solidFill>
              <a:schemeClr val="tx1"/>
            </a:solidFill>
            <a:prstDash val="sysDot"/>
            <a:round/>
            <a:headEnd/>
            <a:tailEnd/>
          </a:ln>
        </p:spPr>
      </p:cxnSp>
      <p:cxnSp>
        <p:nvCxnSpPr>
          <p:cNvPr id="35875" name="직선 연결선 63"/>
          <p:cNvCxnSpPr>
            <a:cxnSpLocks noChangeShapeType="1"/>
          </p:cNvCxnSpPr>
          <p:nvPr/>
        </p:nvCxnSpPr>
        <p:spPr bwMode="auto">
          <a:xfrm>
            <a:off x="5008563" y="2757488"/>
            <a:ext cx="1046162" cy="1587"/>
          </a:xfrm>
          <a:prstGeom prst="line">
            <a:avLst/>
          </a:prstGeom>
          <a:noFill/>
          <a:ln w="9525" algn="ctr">
            <a:solidFill>
              <a:schemeClr val="tx1"/>
            </a:solidFill>
            <a:prstDash val="sysDot"/>
            <a:round/>
            <a:headEnd/>
            <a:tailEnd/>
          </a:ln>
        </p:spPr>
      </p:cxnSp>
      <p:cxnSp>
        <p:nvCxnSpPr>
          <p:cNvPr id="35876" name="직선 연결선 63"/>
          <p:cNvCxnSpPr>
            <a:cxnSpLocks noChangeShapeType="1"/>
          </p:cNvCxnSpPr>
          <p:nvPr/>
        </p:nvCxnSpPr>
        <p:spPr bwMode="auto">
          <a:xfrm>
            <a:off x="5008563" y="3021013"/>
            <a:ext cx="1046162" cy="1587"/>
          </a:xfrm>
          <a:prstGeom prst="line">
            <a:avLst/>
          </a:prstGeom>
          <a:noFill/>
          <a:ln w="9525" algn="ctr">
            <a:solidFill>
              <a:schemeClr val="tx1"/>
            </a:solidFill>
            <a:prstDash val="sysDot"/>
            <a:round/>
            <a:headEnd/>
            <a:tailEnd/>
          </a:ln>
        </p:spPr>
      </p:cxnSp>
      <p:cxnSp>
        <p:nvCxnSpPr>
          <p:cNvPr id="35877" name="직선 연결선 63"/>
          <p:cNvCxnSpPr>
            <a:cxnSpLocks noChangeShapeType="1"/>
          </p:cNvCxnSpPr>
          <p:nvPr/>
        </p:nvCxnSpPr>
        <p:spPr bwMode="auto">
          <a:xfrm>
            <a:off x="5008563" y="3282950"/>
            <a:ext cx="1046162" cy="1588"/>
          </a:xfrm>
          <a:prstGeom prst="line">
            <a:avLst/>
          </a:prstGeom>
          <a:noFill/>
          <a:ln w="9525" algn="ctr">
            <a:solidFill>
              <a:schemeClr val="tx1"/>
            </a:solidFill>
            <a:prstDash val="sysDot"/>
            <a:round/>
            <a:headEnd/>
            <a:tailEnd/>
          </a:ln>
        </p:spPr>
      </p:cxnSp>
      <p:cxnSp>
        <p:nvCxnSpPr>
          <p:cNvPr id="35878" name="직선 연결선 63"/>
          <p:cNvCxnSpPr>
            <a:cxnSpLocks noChangeShapeType="1"/>
          </p:cNvCxnSpPr>
          <p:nvPr/>
        </p:nvCxnSpPr>
        <p:spPr bwMode="auto">
          <a:xfrm>
            <a:off x="5008563" y="3808413"/>
            <a:ext cx="1046162" cy="1587"/>
          </a:xfrm>
          <a:prstGeom prst="line">
            <a:avLst/>
          </a:prstGeom>
          <a:noFill/>
          <a:ln w="9525" algn="ctr">
            <a:solidFill>
              <a:schemeClr val="tx1"/>
            </a:solidFill>
            <a:prstDash val="sysDot"/>
            <a:round/>
            <a:headEnd/>
            <a:tailEnd/>
          </a:ln>
        </p:spPr>
      </p:cxnSp>
      <p:cxnSp>
        <p:nvCxnSpPr>
          <p:cNvPr id="35879" name="직선 연결선 63"/>
          <p:cNvCxnSpPr>
            <a:cxnSpLocks noChangeShapeType="1"/>
          </p:cNvCxnSpPr>
          <p:nvPr/>
        </p:nvCxnSpPr>
        <p:spPr bwMode="auto">
          <a:xfrm>
            <a:off x="5008563" y="4071938"/>
            <a:ext cx="1046162" cy="1587"/>
          </a:xfrm>
          <a:prstGeom prst="line">
            <a:avLst/>
          </a:prstGeom>
          <a:noFill/>
          <a:ln w="9525" algn="ctr">
            <a:solidFill>
              <a:schemeClr val="tx1"/>
            </a:solidFill>
            <a:prstDash val="sysDot"/>
            <a:round/>
            <a:headEnd/>
            <a:tailEnd/>
          </a:ln>
        </p:spPr>
      </p:cxnSp>
      <p:cxnSp>
        <p:nvCxnSpPr>
          <p:cNvPr id="35880" name="직선 연결선 63"/>
          <p:cNvCxnSpPr>
            <a:cxnSpLocks noChangeShapeType="1"/>
          </p:cNvCxnSpPr>
          <p:nvPr/>
        </p:nvCxnSpPr>
        <p:spPr bwMode="auto">
          <a:xfrm>
            <a:off x="5619750" y="4600575"/>
            <a:ext cx="434975" cy="0"/>
          </a:xfrm>
          <a:prstGeom prst="line">
            <a:avLst/>
          </a:prstGeom>
          <a:noFill/>
          <a:ln w="9525" algn="ctr">
            <a:solidFill>
              <a:schemeClr val="tx1"/>
            </a:solidFill>
            <a:prstDash val="sysDot"/>
            <a:round/>
            <a:headEnd/>
            <a:tailEnd/>
          </a:ln>
        </p:spPr>
      </p:cxnSp>
      <p:cxnSp>
        <p:nvCxnSpPr>
          <p:cNvPr id="35881" name="직선 연결선 63"/>
          <p:cNvCxnSpPr>
            <a:cxnSpLocks noChangeShapeType="1"/>
          </p:cNvCxnSpPr>
          <p:nvPr/>
        </p:nvCxnSpPr>
        <p:spPr bwMode="auto">
          <a:xfrm>
            <a:off x="5008563" y="4864100"/>
            <a:ext cx="1046162" cy="1588"/>
          </a:xfrm>
          <a:prstGeom prst="line">
            <a:avLst/>
          </a:prstGeom>
          <a:noFill/>
          <a:ln w="9525" algn="ctr">
            <a:solidFill>
              <a:schemeClr val="tx1"/>
            </a:solidFill>
            <a:prstDash val="sysDot"/>
            <a:round/>
            <a:headEnd/>
            <a:tailEnd/>
          </a:ln>
        </p:spPr>
      </p:cxnSp>
      <p:cxnSp>
        <p:nvCxnSpPr>
          <p:cNvPr id="35882" name="직선 연결선 63"/>
          <p:cNvCxnSpPr>
            <a:cxnSpLocks noChangeShapeType="1"/>
          </p:cNvCxnSpPr>
          <p:nvPr/>
        </p:nvCxnSpPr>
        <p:spPr bwMode="auto">
          <a:xfrm>
            <a:off x="5008563" y="5129213"/>
            <a:ext cx="1046162" cy="1587"/>
          </a:xfrm>
          <a:prstGeom prst="line">
            <a:avLst/>
          </a:prstGeom>
          <a:noFill/>
          <a:ln w="9525" algn="ctr">
            <a:solidFill>
              <a:schemeClr val="tx1"/>
            </a:solidFill>
            <a:prstDash val="sysDot"/>
            <a:round/>
            <a:headEnd/>
            <a:tailEnd/>
          </a:ln>
        </p:spPr>
      </p:cxnSp>
      <p:cxnSp>
        <p:nvCxnSpPr>
          <p:cNvPr id="35883" name="직선 연결선 63"/>
          <p:cNvCxnSpPr>
            <a:cxnSpLocks noChangeShapeType="1"/>
          </p:cNvCxnSpPr>
          <p:nvPr/>
        </p:nvCxnSpPr>
        <p:spPr bwMode="auto">
          <a:xfrm>
            <a:off x="5008563" y="5659438"/>
            <a:ext cx="1046162" cy="1587"/>
          </a:xfrm>
          <a:prstGeom prst="line">
            <a:avLst/>
          </a:prstGeom>
          <a:noFill/>
          <a:ln w="9525" algn="ctr">
            <a:solidFill>
              <a:schemeClr val="tx1"/>
            </a:solidFill>
            <a:prstDash val="sysDot"/>
            <a:round/>
            <a:headEnd/>
            <a:tailEnd/>
          </a:ln>
        </p:spPr>
      </p:cxnSp>
      <p:cxnSp>
        <p:nvCxnSpPr>
          <p:cNvPr id="35884" name="직선 연결선 63"/>
          <p:cNvCxnSpPr>
            <a:cxnSpLocks noChangeShapeType="1"/>
          </p:cNvCxnSpPr>
          <p:nvPr/>
        </p:nvCxnSpPr>
        <p:spPr bwMode="auto">
          <a:xfrm>
            <a:off x="5008563" y="5924550"/>
            <a:ext cx="1046162" cy="1588"/>
          </a:xfrm>
          <a:prstGeom prst="line">
            <a:avLst/>
          </a:prstGeom>
          <a:noFill/>
          <a:ln w="9525" algn="ctr">
            <a:solidFill>
              <a:schemeClr val="tx1"/>
            </a:solidFill>
            <a:prstDash val="sysDot"/>
            <a:round/>
            <a:headEnd/>
            <a:tailEnd/>
          </a:ln>
        </p:spPr>
      </p:cxnSp>
      <p:cxnSp>
        <p:nvCxnSpPr>
          <p:cNvPr id="35885" name="직선 연결선 63"/>
          <p:cNvCxnSpPr>
            <a:cxnSpLocks noChangeShapeType="1"/>
          </p:cNvCxnSpPr>
          <p:nvPr/>
        </p:nvCxnSpPr>
        <p:spPr bwMode="auto">
          <a:xfrm>
            <a:off x="5008563" y="6189663"/>
            <a:ext cx="1046162" cy="1587"/>
          </a:xfrm>
          <a:prstGeom prst="line">
            <a:avLst/>
          </a:prstGeom>
          <a:noFill/>
          <a:ln w="9525" algn="ctr">
            <a:solidFill>
              <a:schemeClr val="tx1"/>
            </a:solidFill>
            <a:prstDash val="sysDot"/>
            <a:round/>
            <a:headEnd/>
            <a:tailEnd/>
          </a:ln>
        </p:spPr>
      </p:cxnSp>
      <p:cxnSp>
        <p:nvCxnSpPr>
          <p:cNvPr id="35886" name="직선 연결선 63"/>
          <p:cNvCxnSpPr>
            <a:cxnSpLocks noChangeShapeType="1"/>
          </p:cNvCxnSpPr>
          <p:nvPr/>
        </p:nvCxnSpPr>
        <p:spPr bwMode="auto">
          <a:xfrm>
            <a:off x="5008563" y="6454775"/>
            <a:ext cx="1046162" cy="1588"/>
          </a:xfrm>
          <a:prstGeom prst="line">
            <a:avLst/>
          </a:prstGeom>
          <a:noFill/>
          <a:ln w="9525" algn="ctr">
            <a:solidFill>
              <a:schemeClr val="tx1"/>
            </a:solidFill>
            <a:prstDash val="sysDot"/>
            <a:round/>
            <a:headEnd/>
            <a:tailEnd/>
          </a:ln>
        </p:spPr>
      </p:cxnSp>
      <p:cxnSp>
        <p:nvCxnSpPr>
          <p:cNvPr id="35887" name="직선 연결선 63"/>
          <p:cNvCxnSpPr>
            <a:cxnSpLocks noChangeShapeType="1"/>
          </p:cNvCxnSpPr>
          <p:nvPr/>
        </p:nvCxnSpPr>
        <p:spPr bwMode="auto">
          <a:xfrm>
            <a:off x="5008563" y="6719888"/>
            <a:ext cx="1046162" cy="1587"/>
          </a:xfrm>
          <a:prstGeom prst="line">
            <a:avLst/>
          </a:prstGeom>
          <a:noFill/>
          <a:ln w="9525" algn="ctr">
            <a:solidFill>
              <a:schemeClr val="tx1"/>
            </a:solidFill>
            <a:prstDash val="sysDot"/>
            <a:round/>
            <a:headEnd/>
            <a:tailEnd/>
          </a:ln>
        </p:spPr>
      </p:cxnSp>
      <p:cxnSp>
        <p:nvCxnSpPr>
          <p:cNvPr id="35888" name="직선 연결선 63"/>
          <p:cNvCxnSpPr>
            <a:cxnSpLocks noChangeShapeType="1"/>
          </p:cNvCxnSpPr>
          <p:nvPr/>
        </p:nvCxnSpPr>
        <p:spPr bwMode="auto">
          <a:xfrm>
            <a:off x="5008563" y="6985000"/>
            <a:ext cx="1046162" cy="1588"/>
          </a:xfrm>
          <a:prstGeom prst="line">
            <a:avLst/>
          </a:prstGeom>
          <a:noFill/>
          <a:ln w="9525" algn="ctr">
            <a:solidFill>
              <a:schemeClr val="tx1"/>
            </a:solidFill>
            <a:prstDash val="sysDot"/>
            <a:round/>
            <a:headEnd/>
            <a:tailEnd/>
          </a:ln>
        </p:spPr>
      </p:cxnSp>
      <p:cxnSp>
        <p:nvCxnSpPr>
          <p:cNvPr id="35889" name="직선 연결선 63"/>
          <p:cNvCxnSpPr>
            <a:cxnSpLocks noChangeShapeType="1"/>
          </p:cNvCxnSpPr>
          <p:nvPr/>
        </p:nvCxnSpPr>
        <p:spPr bwMode="auto">
          <a:xfrm>
            <a:off x="5008563" y="7250113"/>
            <a:ext cx="1046162" cy="1587"/>
          </a:xfrm>
          <a:prstGeom prst="line">
            <a:avLst/>
          </a:prstGeom>
          <a:noFill/>
          <a:ln w="9525" algn="ctr">
            <a:solidFill>
              <a:schemeClr val="tx1"/>
            </a:solidFill>
            <a:prstDash val="sysDot"/>
            <a:round/>
            <a:headEnd/>
            <a:tailEnd/>
          </a:ln>
        </p:spPr>
      </p:cxnSp>
      <p:cxnSp>
        <p:nvCxnSpPr>
          <p:cNvPr id="35890" name="직선 연결선 63"/>
          <p:cNvCxnSpPr>
            <a:cxnSpLocks noChangeShapeType="1"/>
          </p:cNvCxnSpPr>
          <p:nvPr/>
        </p:nvCxnSpPr>
        <p:spPr bwMode="auto">
          <a:xfrm>
            <a:off x="5008563" y="7513638"/>
            <a:ext cx="1046162" cy="1587"/>
          </a:xfrm>
          <a:prstGeom prst="line">
            <a:avLst/>
          </a:prstGeom>
          <a:noFill/>
          <a:ln w="9525" algn="ctr">
            <a:solidFill>
              <a:schemeClr val="tx1"/>
            </a:solidFill>
            <a:prstDash val="sysDot"/>
            <a:round/>
            <a:headEnd/>
            <a:tailEnd/>
          </a:ln>
        </p:spPr>
      </p:cxnSp>
      <p:cxnSp>
        <p:nvCxnSpPr>
          <p:cNvPr id="35891" name="직선 연결선 63"/>
          <p:cNvCxnSpPr>
            <a:cxnSpLocks noChangeShapeType="1"/>
          </p:cNvCxnSpPr>
          <p:nvPr/>
        </p:nvCxnSpPr>
        <p:spPr bwMode="auto">
          <a:xfrm>
            <a:off x="5008563" y="7778750"/>
            <a:ext cx="1046162" cy="1588"/>
          </a:xfrm>
          <a:prstGeom prst="line">
            <a:avLst/>
          </a:prstGeom>
          <a:noFill/>
          <a:ln w="9525" algn="ctr">
            <a:solidFill>
              <a:schemeClr val="tx1"/>
            </a:solidFill>
            <a:prstDash val="sysDot"/>
            <a:round/>
            <a:headEnd/>
            <a:tailEnd/>
          </a:ln>
        </p:spPr>
      </p:cxnSp>
      <p:cxnSp>
        <p:nvCxnSpPr>
          <p:cNvPr id="35892" name="직선 연결선 63"/>
          <p:cNvCxnSpPr>
            <a:cxnSpLocks noChangeShapeType="1"/>
          </p:cNvCxnSpPr>
          <p:nvPr/>
        </p:nvCxnSpPr>
        <p:spPr bwMode="auto">
          <a:xfrm>
            <a:off x="5008563" y="8043863"/>
            <a:ext cx="1046162" cy="1587"/>
          </a:xfrm>
          <a:prstGeom prst="line">
            <a:avLst/>
          </a:prstGeom>
          <a:noFill/>
          <a:ln w="9525" algn="ctr">
            <a:solidFill>
              <a:schemeClr val="tx1"/>
            </a:solidFill>
            <a:prstDash val="sysDot"/>
            <a:round/>
            <a:headEnd/>
            <a:tailEnd/>
          </a:ln>
        </p:spPr>
      </p:cxnSp>
      <p:cxnSp>
        <p:nvCxnSpPr>
          <p:cNvPr id="35893" name="직선 연결선 63"/>
          <p:cNvCxnSpPr>
            <a:cxnSpLocks noChangeShapeType="1"/>
          </p:cNvCxnSpPr>
          <p:nvPr/>
        </p:nvCxnSpPr>
        <p:spPr bwMode="auto">
          <a:xfrm>
            <a:off x="5008563" y="8308975"/>
            <a:ext cx="1046162" cy="1588"/>
          </a:xfrm>
          <a:prstGeom prst="line">
            <a:avLst/>
          </a:prstGeom>
          <a:noFill/>
          <a:ln w="9525" algn="ctr">
            <a:solidFill>
              <a:schemeClr val="tx1"/>
            </a:solidFill>
            <a:prstDash val="sysDot"/>
            <a:round/>
            <a:headEnd/>
            <a:tailEnd/>
          </a:ln>
        </p:spPr>
      </p:cxnSp>
      <p:cxnSp>
        <p:nvCxnSpPr>
          <p:cNvPr id="35894" name="직선 연결선 63"/>
          <p:cNvCxnSpPr>
            <a:cxnSpLocks noChangeShapeType="1"/>
          </p:cNvCxnSpPr>
          <p:nvPr/>
        </p:nvCxnSpPr>
        <p:spPr bwMode="auto">
          <a:xfrm>
            <a:off x="5008563" y="8574088"/>
            <a:ext cx="1046162" cy="1587"/>
          </a:xfrm>
          <a:prstGeom prst="line">
            <a:avLst/>
          </a:prstGeom>
          <a:noFill/>
          <a:ln w="9525" algn="ctr">
            <a:solidFill>
              <a:schemeClr val="tx1"/>
            </a:solidFill>
            <a:prstDash val="sysDot"/>
            <a:round/>
            <a:headEnd/>
            <a:tailEnd/>
          </a:ln>
        </p:spPr>
      </p:cxnSp>
      <p:sp>
        <p:nvSpPr>
          <p:cNvPr id="35895" name="TextBox 10"/>
          <p:cNvSpPr txBox="1">
            <a:spLocks noChangeArrowheads="1"/>
          </p:cNvSpPr>
          <p:nvPr/>
        </p:nvSpPr>
        <p:spPr bwMode="auto">
          <a:xfrm>
            <a:off x="5959475" y="2382838"/>
            <a:ext cx="479425" cy="215900"/>
          </a:xfrm>
          <a:prstGeom prst="rect">
            <a:avLst/>
          </a:prstGeom>
          <a:noFill/>
          <a:ln w="9525">
            <a:noFill/>
            <a:miter lim="800000"/>
            <a:headEnd/>
            <a:tailEnd/>
          </a:ln>
        </p:spPr>
        <p:txBody>
          <a:bodyPr>
            <a:spAutoFit/>
          </a:bodyPr>
          <a:lstStyle/>
          <a:p>
            <a:pPr algn="ctr"/>
            <a:r>
              <a:rPr lang="en-US" altLang="ko-KR" sz="800"/>
              <a:t>18</a:t>
            </a:r>
            <a:endParaRPr lang="ko-KR" altLang="en-US" sz="800"/>
          </a:p>
        </p:txBody>
      </p:sp>
      <p:sp>
        <p:nvSpPr>
          <p:cNvPr id="35896" name="TextBox 10"/>
          <p:cNvSpPr txBox="1">
            <a:spLocks noChangeArrowheads="1"/>
          </p:cNvSpPr>
          <p:nvPr/>
        </p:nvSpPr>
        <p:spPr bwMode="auto">
          <a:xfrm>
            <a:off x="5959475" y="2644775"/>
            <a:ext cx="479425" cy="215900"/>
          </a:xfrm>
          <a:prstGeom prst="rect">
            <a:avLst/>
          </a:prstGeom>
          <a:noFill/>
          <a:ln w="9525">
            <a:noFill/>
            <a:miter lim="800000"/>
            <a:headEnd/>
            <a:tailEnd/>
          </a:ln>
        </p:spPr>
        <p:txBody>
          <a:bodyPr>
            <a:spAutoFit/>
          </a:bodyPr>
          <a:lstStyle/>
          <a:p>
            <a:pPr algn="ctr"/>
            <a:r>
              <a:rPr lang="en-US" altLang="ko-KR" sz="800"/>
              <a:t>18</a:t>
            </a:r>
            <a:endParaRPr lang="ko-KR" altLang="en-US" sz="800"/>
          </a:p>
        </p:txBody>
      </p:sp>
      <p:sp>
        <p:nvSpPr>
          <p:cNvPr id="35897" name="TextBox 10"/>
          <p:cNvSpPr txBox="1">
            <a:spLocks noChangeArrowheads="1"/>
          </p:cNvSpPr>
          <p:nvPr/>
        </p:nvSpPr>
        <p:spPr bwMode="auto">
          <a:xfrm>
            <a:off x="5959475" y="2906713"/>
            <a:ext cx="479425" cy="215900"/>
          </a:xfrm>
          <a:prstGeom prst="rect">
            <a:avLst/>
          </a:prstGeom>
          <a:noFill/>
          <a:ln w="9525">
            <a:noFill/>
            <a:miter lim="800000"/>
            <a:headEnd/>
            <a:tailEnd/>
          </a:ln>
        </p:spPr>
        <p:txBody>
          <a:bodyPr>
            <a:spAutoFit/>
          </a:bodyPr>
          <a:lstStyle/>
          <a:p>
            <a:pPr algn="ctr"/>
            <a:r>
              <a:rPr lang="en-US" altLang="ko-KR" sz="800"/>
              <a:t>21</a:t>
            </a:r>
            <a:endParaRPr lang="ko-KR" altLang="en-US" sz="800"/>
          </a:p>
        </p:txBody>
      </p:sp>
      <p:sp>
        <p:nvSpPr>
          <p:cNvPr id="35898" name="TextBox 10"/>
          <p:cNvSpPr txBox="1">
            <a:spLocks noChangeArrowheads="1"/>
          </p:cNvSpPr>
          <p:nvPr/>
        </p:nvSpPr>
        <p:spPr bwMode="auto">
          <a:xfrm>
            <a:off x="5959475" y="3167063"/>
            <a:ext cx="479425" cy="215900"/>
          </a:xfrm>
          <a:prstGeom prst="rect">
            <a:avLst/>
          </a:prstGeom>
          <a:noFill/>
          <a:ln w="9525">
            <a:noFill/>
            <a:miter lim="800000"/>
            <a:headEnd/>
            <a:tailEnd/>
          </a:ln>
        </p:spPr>
        <p:txBody>
          <a:bodyPr>
            <a:spAutoFit/>
          </a:bodyPr>
          <a:lstStyle/>
          <a:p>
            <a:pPr algn="ctr"/>
            <a:r>
              <a:rPr lang="en-US" altLang="ko-KR" sz="800"/>
              <a:t>22</a:t>
            </a:r>
            <a:endParaRPr lang="ko-KR" altLang="en-US" sz="800"/>
          </a:p>
        </p:txBody>
      </p:sp>
      <p:sp>
        <p:nvSpPr>
          <p:cNvPr id="35899" name="TextBox 10"/>
          <p:cNvSpPr txBox="1">
            <a:spLocks noChangeArrowheads="1"/>
          </p:cNvSpPr>
          <p:nvPr/>
        </p:nvSpPr>
        <p:spPr bwMode="auto">
          <a:xfrm>
            <a:off x="5959475" y="3429000"/>
            <a:ext cx="479425" cy="215900"/>
          </a:xfrm>
          <a:prstGeom prst="rect">
            <a:avLst/>
          </a:prstGeom>
          <a:noFill/>
          <a:ln w="9525">
            <a:noFill/>
            <a:miter lim="800000"/>
            <a:headEnd/>
            <a:tailEnd/>
          </a:ln>
        </p:spPr>
        <p:txBody>
          <a:bodyPr>
            <a:spAutoFit/>
          </a:bodyPr>
          <a:lstStyle/>
          <a:p>
            <a:pPr algn="ctr"/>
            <a:r>
              <a:rPr lang="en-US" altLang="ko-KR" sz="800"/>
              <a:t>25</a:t>
            </a:r>
            <a:endParaRPr lang="ko-KR" altLang="en-US" sz="800"/>
          </a:p>
        </p:txBody>
      </p:sp>
      <p:sp>
        <p:nvSpPr>
          <p:cNvPr id="35900" name="TextBox 10"/>
          <p:cNvSpPr txBox="1">
            <a:spLocks noChangeArrowheads="1"/>
          </p:cNvSpPr>
          <p:nvPr/>
        </p:nvSpPr>
        <p:spPr bwMode="auto">
          <a:xfrm>
            <a:off x="5959475" y="3690938"/>
            <a:ext cx="479425" cy="215900"/>
          </a:xfrm>
          <a:prstGeom prst="rect">
            <a:avLst/>
          </a:prstGeom>
          <a:noFill/>
          <a:ln w="9525">
            <a:noFill/>
            <a:miter lim="800000"/>
            <a:headEnd/>
            <a:tailEnd/>
          </a:ln>
        </p:spPr>
        <p:txBody>
          <a:bodyPr>
            <a:spAutoFit/>
          </a:bodyPr>
          <a:lstStyle/>
          <a:p>
            <a:pPr algn="ctr"/>
            <a:r>
              <a:rPr lang="en-US" altLang="ko-KR" sz="800"/>
              <a:t>29</a:t>
            </a:r>
            <a:endParaRPr lang="ko-KR" altLang="en-US" sz="800"/>
          </a:p>
        </p:txBody>
      </p:sp>
      <p:sp>
        <p:nvSpPr>
          <p:cNvPr id="35901" name="TextBox 10"/>
          <p:cNvSpPr txBox="1">
            <a:spLocks noChangeArrowheads="1"/>
          </p:cNvSpPr>
          <p:nvPr/>
        </p:nvSpPr>
        <p:spPr bwMode="auto">
          <a:xfrm>
            <a:off x="5959475" y="3952875"/>
            <a:ext cx="479425" cy="215900"/>
          </a:xfrm>
          <a:prstGeom prst="rect">
            <a:avLst/>
          </a:prstGeom>
          <a:noFill/>
          <a:ln w="9525">
            <a:noFill/>
            <a:miter lim="800000"/>
            <a:headEnd/>
            <a:tailEnd/>
          </a:ln>
        </p:spPr>
        <p:txBody>
          <a:bodyPr>
            <a:spAutoFit/>
          </a:bodyPr>
          <a:lstStyle/>
          <a:p>
            <a:pPr algn="ctr"/>
            <a:r>
              <a:rPr lang="en-US" altLang="ko-KR" sz="800"/>
              <a:t>33</a:t>
            </a:r>
            <a:endParaRPr lang="ko-KR" altLang="en-US" sz="800"/>
          </a:p>
        </p:txBody>
      </p:sp>
      <p:sp>
        <p:nvSpPr>
          <p:cNvPr id="35902" name="TextBox 10"/>
          <p:cNvSpPr txBox="1">
            <a:spLocks noChangeArrowheads="1"/>
          </p:cNvSpPr>
          <p:nvPr/>
        </p:nvSpPr>
        <p:spPr bwMode="auto">
          <a:xfrm>
            <a:off x="5959475" y="4338638"/>
            <a:ext cx="479425" cy="215900"/>
          </a:xfrm>
          <a:prstGeom prst="rect">
            <a:avLst/>
          </a:prstGeom>
          <a:noFill/>
          <a:ln w="9525">
            <a:noFill/>
            <a:miter lim="800000"/>
            <a:headEnd/>
            <a:tailEnd/>
          </a:ln>
        </p:spPr>
        <p:txBody>
          <a:bodyPr>
            <a:spAutoFit/>
          </a:bodyPr>
          <a:lstStyle/>
          <a:p>
            <a:pPr algn="ctr"/>
            <a:r>
              <a:rPr lang="en-US" altLang="ko-KR" sz="800"/>
              <a:t>35</a:t>
            </a:r>
            <a:endParaRPr lang="ko-KR" altLang="en-US" sz="800"/>
          </a:p>
        </p:txBody>
      </p:sp>
      <p:sp>
        <p:nvSpPr>
          <p:cNvPr id="35903" name="TextBox 10"/>
          <p:cNvSpPr txBox="1">
            <a:spLocks noChangeArrowheads="1"/>
          </p:cNvSpPr>
          <p:nvPr/>
        </p:nvSpPr>
        <p:spPr bwMode="auto">
          <a:xfrm>
            <a:off x="5959475" y="4492625"/>
            <a:ext cx="479425" cy="215900"/>
          </a:xfrm>
          <a:prstGeom prst="rect">
            <a:avLst/>
          </a:prstGeom>
          <a:noFill/>
          <a:ln w="9525">
            <a:noFill/>
            <a:miter lim="800000"/>
            <a:headEnd/>
            <a:tailEnd/>
          </a:ln>
        </p:spPr>
        <p:txBody>
          <a:bodyPr>
            <a:spAutoFit/>
          </a:bodyPr>
          <a:lstStyle/>
          <a:p>
            <a:pPr algn="ctr"/>
            <a:r>
              <a:rPr lang="en-US" altLang="ko-KR" sz="800"/>
              <a:t>36</a:t>
            </a:r>
            <a:endParaRPr lang="ko-KR" altLang="en-US" sz="800"/>
          </a:p>
        </p:txBody>
      </p:sp>
      <p:sp>
        <p:nvSpPr>
          <p:cNvPr id="35904" name="TextBox 10"/>
          <p:cNvSpPr txBox="1">
            <a:spLocks noChangeArrowheads="1"/>
          </p:cNvSpPr>
          <p:nvPr/>
        </p:nvSpPr>
        <p:spPr bwMode="auto">
          <a:xfrm>
            <a:off x="5959475" y="4756150"/>
            <a:ext cx="479425" cy="215900"/>
          </a:xfrm>
          <a:prstGeom prst="rect">
            <a:avLst/>
          </a:prstGeom>
          <a:noFill/>
          <a:ln w="9525">
            <a:noFill/>
            <a:miter lim="800000"/>
            <a:headEnd/>
            <a:tailEnd/>
          </a:ln>
        </p:spPr>
        <p:txBody>
          <a:bodyPr>
            <a:spAutoFit/>
          </a:bodyPr>
          <a:lstStyle/>
          <a:p>
            <a:pPr algn="ctr"/>
            <a:r>
              <a:rPr lang="en-US" altLang="ko-KR" sz="800"/>
              <a:t>37</a:t>
            </a:r>
            <a:endParaRPr lang="ko-KR" altLang="en-US" sz="800"/>
          </a:p>
        </p:txBody>
      </p:sp>
      <p:sp>
        <p:nvSpPr>
          <p:cNvPr id="35905" name="TextBox 10"/>
          <p:cNvSpPr txBox="1">
            <a:spLocks noChangeArrowheads="1"/>
          </p:cNvSpPr>
          <p:nvPr/>
        </p:nvSpPr>
        <p:spPr bwMode="auto">
          <a:xfrm>
            <a:off x="5959475" y="5019675"/>
            <a:ext cx="479425" cy="215900"/>
          </a:xfrm>
          <a:prstGeom prst="rect">
            <a:avLst/>
          </a:prstGeom>
          <a:noFill/>
          <a:ln w="9525">
            <a:noFill/>
            <a:miter lim="800000"/>
            <a:headEnd/>
            <a:tailEnd/>
          </a:ln>
        </p:spPr>
        <p:txBody>
          <a:bodyPr>
            <a:spAutoFit/>
          </a:bodyPr>
          <a:lstStyle/>
          <a:p>
            <a:pPr algn="ctr"/>
            <a:r>
              <a:rPr lang="en-US" altLang="ko-KR" sz="800"/>
              <a:t>38</a:t>
            </a:r>
            <a:endParaRPr lang="ko-KR" altLang="en-US" sz="800"/>
          </a:p>
        </p:txBody>
      </p:sp>
      <p:sp>
        <p:nvSpPr>
          <p:cNvPr id="35906" name="TextBox 10"/>
          <p:cNvSpPr txBox="1">
            <a:spLocks noChangeArrowheads="1"/>
          </p:cNvSpPr>
          <p:nvPr/>
        </p:nvSpPr>
        <p:spPr bwMode="auto">
          <a:xfrm>
            <a:off x="5959475" y="5284788"/>
            <a:ext cx="479425" cy="215900"/>
          </a:xfrm>
          <a:prstGeom prst="rect">
            <a:avLst/>
          </a:prstGeom>
          <a:noFill/>
          <a:ln w="9525">
            <a:noFill/>
            <a:miter lim="800000"/>
            <a:headEnd/>
            <a:tailEnd/>
          </a:ln>
        </p:spPr>
        <p:txBody>
          <a:bodyPr>
            <a:spAutoFit/>
          </a:bodyPr>
          <a:lstStyle/>
          <a:p>
            <a:pPr algn="ctr"/>
            <a:r>
              <a:rPr lang="en-US" altLang="ko-KR" sz="800"/>
              <a:t>40</a:t>
            </a:r>
            <a:endParaRPr lang="ko-KR" altLang="en-US" sz="800"/>
          </a:p>
        </p:txBody>
      </p:sp>
      <p:sp>
        <p:nvSpPr>
          <p:cNvPr id="35907" name="TextBox 10"/>
          <p:cNvSpPr txBox="1">
            <a:spLocks noChangeArrowheads="1"/>
          </p:cNvSpPr>
          <p:nvPr/>
        </p:nvSpPr>
        <p:spPr bwMode="auto">
          <a:xfrm>
            <a:off x="5959475" y="5548313"/>
            <a:ext cx="479425" cy="215900"/>
          </a:xfrm>
          <a:prstGeom prst="rect">
            <a:avLst/>
          </a:prstGeom>
          <a:noFill/>
          <a:ln w="9525">
            <a:noFill/>
            <a:miter lim="800000"/>
            <a:headEnd/>
            <a:tailEnd/>
          </a:ln>
        </p:spPr>
        <p:txBody>
          <a:bodyPr>
            <a:spAutoFit/>
          </a:bodyPr>
          <a:lstStyle/>
          <a:p>
            <a:pPr algn="ctr"/>
            <a:r>
              <a:rPr lang="en-US" altLang="ko-KR" sz="800"/>
              <a:t>41</a:t>
            </a:r>
            <a:endParaRPr lang="ko-KR" altLang="en-US" sz="800"/>
          </a:p>
        </p:txBody>
      </p:sp>
      <p:sp>
        <p:nvSpPr>
          <p:cNvPr id="35908" name="TextBox 10"/>
          <p:cNvSpPr txBox="1">
            <a:spLocks noChangeArrowheads="1"/>
          </p:cNvSpPr>
          <p:nvPr/>
        </p:nvSpPr>
        <p:spPr bwMode="auto">
          <a:xfrm>
            <a:off x="5959475" y="5811838"/>
            <a:ext cx="479425" cy="215900"/>
          </a:xfrm>
          <a:prstGeom prst="rect">
            <a:avLst/>
          </a:prstGeom>
          <a:noFill/>
          <a:ln w="9525">
            <a:noFill/>
            <a:miter lim="800000"/>
            <a:headEnd/>
            <a:tailEnd/>
          </a:ln>
        </p:spPr>
        <p:txBody>
          <a:bodyPr>
            <a:spAutoFit/>
          </a:bodyPr>
          <a:lstStyle/>
          <a:p>
            <a:pPr algn="ctr"/>
            <a:r>
              <a:rPr lang="en-US" altLang="ko-KR" sz="800"/>
              <a:t>41</a:t>
            </a:r>
            <a:endParaRPr lang="ko-KR" altLang="en-US" sz="800"/>
          </a:p>
        </p:txBody>
      </p:sp>
      <p:sp>
        <p:nvSpPr>
          <p:cNvPr id="35909" name="TextBox 10"/>
          <p:cNvSpPr txBox="1">
            <a:spLocks noChangeArrowheads="1"/>
          </p:cNvSpPr>
          <p:nvPr/>
        </p:nvSpPr>
        <p:spPr bwMode="auto">
          <a:xfrm>
            <a:off x="5959475" y="6075363"/>
            <a:ext cx="479425" cy="215900"/>
          </a:xfrm>
          <a:prstGeom prst="rect">
            <a:avLst/>
          </a:prstGeom>
          <a:noFill/>
          <a:ln w="9525">
            <a:noFill/>
            <a:miter lim="800000"/>
            <a:headEnd/>
            <a:tailEnd/>
          </a:ln>
        </p:spPr>
        <p:txBody>
          <a:bodyPr>
            <a:spAutoFit/>
          </a:bodyPr>
          <a:lstStyle/>
          <a:p>
            <a:pPr algn="ctr"/>
            <a:r>
              <a:rPr lang="en-US" altLang="ko-KR" sz="800"/>
              <a:t>42</a:t>
            </a:r>
            <a:endParaRPr lang="ko-KR" altLang="en-US" sz="800"/>
          </a:p>
        </p:txBody>
      </p:sp>
      <p:sp>
        <p:nvSpPr>
          <p:cNvPr id="35910" name="TextBox 10"/>
          <p:cNvSpPr txBox="1">
            <a:spLocks noChangeArrowheads="1"/>
          </p:cNvSpPr>
          <p:nvPr/>
        </p:nvSpPr>
        <p:spPr bwMode="auto">
          <a:xfrm>
            <a:off x="5959475" y="6338888"/>
            <a:ext cx="479425" cy="215900"/>
          </a:xfrm>
          <a:prstGeom prst="rect">
            <a:avLst/>
          </a:prstGeom>
          <a:noFill/>
          <a:ln w="9525">
            <a:noFill/>
            <a:miter lim="800000"/>
            <a:headEnd/>
            <a:tailEnd/>
          </a:ln>
        </p:spPr>
        <p:txBody>
          <a:bodyPr>
            <a:spAutoFit/>
          </a:bodyPr>
          <a:lstStyle/>
          <a:p>
            <a:pPr algn="ctr"/>
            <a:r>
              <a:rPr lang="en-US" altLang="ko-KR" sz="800"/>
              <a:t>43</a:t>
            </a:r>
            <a:endParaRPr lang="ko-KR" altLang="en-US" sz="800"/>
          </a:p>
        </p:txBody>
      </p:sp>
      <p:sp>
        <p:nvSpPr>
          <p:cNvPr id="35911" name="TextBox 10"/>
          <p:cNvSpPr txBox="1">
            <a:spLocks noChangeArrowheads="1"/>
          </p:cNvSpPr>
          <p:nvPr/>
        </p:nvSpPr>
        <p:spPr bwMode="auto">
          <a:xfrm>
            <a:off x="5959475" y="6604000"/>
            <a:ext cx="479425" cy="215900"/>
          </a:xfrm>
          <a:prstGeom prst="rect">
            <a:avLst/>
          </a:prstGeom>
          <a:noFill/>
          <a:ln w="9525">
            <a:noFill/>
            <a:miter lim="800000"/>
            <a:headEnd/>
            <a:tailEnd/>
          </a:ln>
        </p:spPr>
        <p:txBody>
          <a:bodyPr>
            <a:spAutoFit/>
          </a:bodyPr>
          <a:lstStyle/>
          <a:p>
            <a:pPr algn="ctr"/>
            <a:r>
              <a:rPr lang="en-US" altLang="ko-KR" sz="800"/>
              <a:t>45</a:t>
            </a:r>
            <a:endParaRPr lang="ko-KR" altLang="en-US" sz="800"/>
          </a:p>
        </p:txBody>
      </p:sp>
      <p:sp>
        <p:nvSpPr>
          <p:cNvPr id="35912" name="TextBox 10"/>
          <p:cNvSpPr txBox="1">
            <a:spLocks noChangeArrowheads="1"/>
          </p:cNvSpPr>
          <p:nvPr/>
        </p:nvSpPr>
        <p:spPr bwMode="auto">
          <a:xfrm>
            <a:off x="5959475" y="6867525"/>
            <a:ext cx="479425" cy="215900"/>
          </a:xfrm>
          <a:prstGeom prst="rect">
            <a:avLst/>
          </a:prstGeom>
          <a:noFill/>
          <a:ln w="9525">
            <a:noFill/>
            <a:miter lim="800000"/>
            <a:headEnd/>
            <a:tailEnd/>
          </a:ln>
        </p:spPr>
        <p:txBody>
          <a:bodyPr>
            <a:spAutoFit/>
          </a:bodyPr>
          <a:lstStyle/>
          <a:p>
            <a:pPr algn="ctr"/>
            <a:r>
              <a:rPr lang="en-US" altLang="ko-KR" sz="800"/>
              <a:t>45</a:t>
            </a:r>
            <a:endParaRPr lang="ko-KR" altLang="en-US" sz="800"/>
          </a:p>
        </p:txBody>
      </p:sp>
      <p:sp>
        <p:nvSpPr>
          <p:cNvPr id="35913" name="TextBox 10"/>
          <p:cNvSpPr txBox="1">
            <a:spLocks noChangeArrowheads="1"/>
          </p:cNvSpPr>
          <p:nvPr/>
        </p:nvSpPr>
        <p:spPr bwMode="auto">
          <a:xfrm>
            <a:off x="5959475" y="7131050"/>
            <a:ext cx="479425" cy="215900"/>
          </a:xfrm>
          <a:prstGeom prst="rect">
            <a:avLst/>
          </a:prstGeom>
          <a:noFill/>
          <a:ln w="9525">
            <a:noFill/>
            <a:miter lim="800000"/>
            <a:headEnd/>
            <a:tailEnd/>
          </a:ln>
        </p:spPr>
        <p:txBody>
          <a:bodyPr>
            <a:spAutoFit/>
          </a:bodyPr>
          <a:lstStyle/>
          <a:p>
            <a:pPr algn="ctr"/>
            <a:r>
              <a:rPr lang="en-US" altLang="ko-KR" sz="800"/>
              <a:t>46</a:t>
            </a:r>
            <a:endParaRPr lang="ko-KR" altLang="en-US" sz="800"/>
          </a:p>
        </p:txBody>
      </p:sp>
      <p:sp>
        <p:nvSpPr>
          <p:cNvPr id="35914" name="TextBox 10"/>
          <p:cNvSpPr txBox="1">
            <a:spLocks noChangeArrowheads="1"/>
          </p:cNvSpPr>
          <p:nvPr/>
        </p:nvSpPr>
        <p:spPr bwMode="auto">
          <a:xfrm>
            <a:off x="5959475" y="7394575"/>
            <a:ext cx="479425" cy="215900"/>
          </a:xfrm>
          <a:prstGeom prst="rect">
            <a:avLst/>
          </a:prstGeom>
          <a:noFill/>
          <a:ln w="9525">
            <a:noFill/>
            <a:miter lim="800000"/>
            <a:headEnd/>
            <a:tailEnd/>
          </a:ln>
        </p:spPr>
        <p:txBody>
          <a:bodyPr>
            <a:spAutoFit/>
          </a:bodyPr>
          <a:lstStyle/>
          <a:p>
            <a:pPr algn="ctr"/>
            <a:r>
              <a:rPr lang="en-US" altLang="ko-KR" sz="800"/>
              <a:t>46</a:t>
            </a:r>
            <a:endParaRPr lang="ko-KR" altLang="en-US" sz="800"/>
          </a:p>
        </p:txBody>
      </p:sp>
      <p:sp>
        <p:nvSpPr>
          <p:cNvPr id="35915" name="TextBox 10"/>
          <p:cNvSpPr txBox="1">
            <a:spLocks noChangeArrowheads="1"/>
          </p:cNvSpPr>
          <p:nvPr/>
        </p:nvSpPr>
        <p:spPr bwMode="auto">
          <a:xfrm>
            <a:off x="5959475" y="7659688"/>
            <a:ext cx="479425" cy="215900"/>
          </a:xfrm>
          <a:prstGeom prst="rect">
            <a:avLst/>
          </a:prstGeom>
          <a:noFill/>
          <a:ln w="9525">
            <a:noFill/>
            <a:miter lim="800000"/>
            <a:headEnd/>
            <a:tailEnd/>
          </a:ln>
        </p:spPr>
        <p:txBody>
          <a:bodyPr>
            <a:spAutoFit/>
          </a:bodyPr>
          <a:lstStyle/>
          <a:p>
            <a:pPr algn="ctr"/>
            <a:r>
              <a:rPr lang="en-US" altLang="ko-KR" sz="800"/>
              <a:t>47</a:t>
            </a:r>
            <a:endParaRPr lang="ko-KR" altLang="en-US" sz="800"/>
          </a:p>
        </p:txBody>
      </p:sp>
      <p:sp>
        <p:nvSpPr>
          <p:cNvPr id="35916" name="TextBox 10"/>
          <p:cNvSpPr txBox="1">
            <a:spLocks noChangeArrowheads="1"/>
          </p:cNvSpPr>
          <p:nvPr/>
        </p:nvSpPr>
        <p:spPr bwMode="auto">
          <a:xfrm>
            <a:off x="5959475" y="7923213"/>
            <a:ext cx="479425" cy="215900"/>
          </a:xfrm>
          <a:prstGeom prst="rect">
            <a:avLst/>
          </a:prstGeom>
          <a:noFill/>
          <a:ln w="9525">
            <a:noFill/>
            <a:miter lim="800000"/>
            <a:headEnd/>
            <a:tailEnd/>
          </a:ln>
        </p:spPr>
        <p:txBody>
          <a:bodyPr>
            <a:spAutoFit/>
          </a:bodyPr>
          <a:lstStyle/>
          <a:p>
            <a:pPr algn="ctr"/>
            <a:r>
              <a:rPr lang="en-US" altLang="ko-KR" sz="800"/>
              <a:t>48</a:t>
            </a:r>
            <a:endParaRPr lang="ko-KR" altLang="en-US" sz="800"/>
          </a:p>
        </p:txBody>
      </p:sp>
      <p:sp>
        <p:nvSpPr>
          <p:cNvPr id="35917" name="TextBox 10"/>
          <p:cNvSpPr txBox="1">
            <a:spLocks noChangeArrowheads="1"/>
          </p:cNvSpPr>
          <p:nvPr/>
        </p:nvSpPr>
        <p:spPr bwMode="auto">
          <a:xfrm>
            <a:off x="5959475" y="8186738"/>
            <a:ext cx="479425" cy="215900"/>
          </a:xfrm>
          <a:prstGeom prst="rect">
            <a:avLst/>
          </a:prstGeom>
          <a:noFill/>
          <a:ln w="9525">
            <a:noFill/>
            <a:miter lim="800000"/>
            <a:headEnd/>
            <a:tailEnd/>
          </a:ln>
        </p:spPr>
        <p:txBody>
          <a:bodyPr>
            <a:spAutoFit/>
          </a:bodyPr>
          <a:lstStyle/>
          <a:p>
            <a:pPr algn="ctr"/>
            <a:r>
              <a:rPr lang="en-US" altLang="ko-KR" sz="800"/>
              <a:t>48</a:t>
            </a:r>
            <a:endParaRPr lang="ko-KR" altLang="en-US" sz="800"/>
          </a:p>
        </p:txBody>
      </p:sp>
      <p:sp>
        <p:nvSpPr>
          <p:cNvPr id="35918" name="TextBox 10"/>
          <p:cNvSpPr txBox="1">
            <a:spLocks noChangeArrowheads="1"/>
          </p:cNvSpPr>
          <p:nvPr/>
        </p:nvSpPr>
        <p:spPr bwMode="auto">
          <a:xfrm>
            <a:off x="5959475" y="8450263"/>
            <a:ext cx="479425" cy="215900"/>
          </a:xfrm>
          <a:prstGeom prst="rect">
            <a:avLst/>
          </a:prstGeom>
          <a:noFill/>
          <a:ln w="9525">
            <a:noFill/>
            <a:miter lim="800000"/>
            <a:headEnd/>
            <a:tailEnd/>
          </a:ln>
        </p:spPr>
        <p:txBody>
          <a:bodyPr>
            <a:spAutoFit/>
          </a:bodyPr>
          <a:lstStyle/>
          <a:p>
            <a:pPr algn="ctr"/>
            <a:r>
              <a:rPr lang="en-US" altLang="ko-KR" sz="800"/>
              <a:t>49</a:t>
            </a:r>
            <a:endParaRPr lang="ko-KR" altLang="en-US" sz="800"/>
          </a:p>
        </p:txBody>
      </p:sp>
      <p:sp>
        <p:nvSpPr>
          <p:cNvPr id="35919" name="TextBox 10"/>
          <p:cNvSpPr txBox="1">
            <a:spLocks noChangeArrowheads="1"/>
          </p:cNvSpPr>
          <p:nvPr/>
        </p:nvSpPr>
        <p:spPr bwMode="auto">
          <a:xfrm>
            <a:off x="5962650" y="8715375"/>
            <a:ext cx="479425" cy="215900"/>
          </a:xfrm>
          <a:prstGeom prst="rect">
            <a:avLst/>
          </a:prstGeom>
          <a:noFill/>
          <a:ln w="9525">
            <a:noFill/>
            <a:miter lim="800000"/>
            <a:headEnd/>
            <a:tailEnd/>
          </a:ln>
        </p:spPr>
        <p:txBody>
          <a:bodyPr>
            <a:spAutoFit/>
          </a:bodyPr>
          <a:lstStyle/>
          <a:p>
            <a:pPr algn="ctr"/>
            <a:r>
              <a:rPr lang="en-US" altLang="ko-KR" sz="800"/>
              <a:t>49</a:t>
            </a:r>
            <a:endParaRPr lang="ko-KR" altLang="en-US" sz="800"/>
          </a:p>
        </p:txBody>
      </p:sp>
      <p:cxnSp>
        <p:nvCxnSpPr>
          <p:cNvPr id="35920" name="직선 연결선 90"/>
          <p:cNvCxnSpPr>
            <a:cxnSpLocks noChangeShapeType="1"/>
          </p:cNvCxnSpPr>
          <p:nvPr/>
        </p:nvCxnSpPr>
        <p:spPr bwMode="auto">
          <a:xfrm>
            <a:off x="5008563" y="8839200"/>
            <a:ext cx="1046162" cy="1588"/>
          </a:xfrm>
          <a:prstGeom prst="line">
            <a:avLst/>
          </a:prstGeom>
          <a:noFill/>
          <a:ln w="9525" algn="ctr">
            <a:solidFill>
              <a:schemeClr val="tx1"/>
            </a:solidFill>
            <a:prstDash val="sysDot"/>
            <a:round/>
            <a:headEnd/>
            <a:tailEnd/>
          </a:ln>
        </p:spPr>
      </p:cxnSp>
      <p:cxnSp>
        <p:nvCxnSpPr>
          <p:cNvPr id="35921" name="직선 연결선 63"/>
          <p:cNvCxnSpPr>
            <a:cxnSpLocks noChangeShapeType="1"/>
          </p:cNvCxnSpPr>
          <p:nvPr/>
        </p:nvCxnSpPr>
        <p:spPr bwMode="auto">
          <a:xfrm>
            <a:off x="5008563" y="5394325"/>
            <a:ext cx="1046162" cy="1588"/>
          </a:xfrm>
          <a:prstGeom prst="line">
            <a:avLst/>
          </a:prstGeom>
          <a:noFill/>
          <a:ln w="9525" algn="ctr">
            <a:solidFill>
              <a:schemeClr val="tx1"/>
            </a:solidFill>
            <a:prstDash val="sysDot"/>
            <a:round/>
            <a:headEnd/>
            <a:tailEnd/>
          </a:ln>
        </p:spPr>
      </p:cxnSp>
      <p:cxnSp>
        <p:nvCxnSpPr>
          <p:cNvPr id="35922" name="직선 연결선 63"/>
          <p:cNvCxnSpPr>
            <a:cxnSpLocks noChangeShapeType="1"/>
          </p:cNvCxnSpPr>
          <p:nvPr/>
        </p:nvCxnSpPr>
        <p:spPr bwMode="auto">
          <a:xfrm>
            <a:off x="5016500" y="3546475"/>
            <a:ext cx="1046163" cy="1588"/>
          </a:xfrm>
          <a:prstGeom prst="line">
            <a:avLst/>
          </a:prstGeom>
          <a:noFill/>
          <a:ln w="9525" algn="ctr">
            <a:solidFill>
              <a:schemeClr val="tx1"/>
            </a:solidFill>
            <a:prstDash val="sysDot"/>
            <a:round/>
            <a:headEnd/>
            <a:tailEnd/>
          </a:ln>
        </p:spPr>
      </p:cxnSp>
      <p:cxnSp>
        <p:nvCxnSpPr>
          <p:cNvPr id="35923" name="직선 연결선 63"/>
          <p:cNvCxnSpPr>
            <a:cxnSpLocks noChangeShapeType="1"/>
          </p:cNvCxnSpPr>
          <p:nvPr/>
        </p:nvCxnSpPr>
        <p:spPr bwMode="auto">
          <a:xfrm>
            <a:off x="5013325" y="4446588"/>
            <a:ext cx="1046163" cy="1587"/>
          </a:xfrm>
          <a:prstGeom prst="line">
            <a:avLst/>
          </a:prstGeom>
          <a:noFill/>
          <a:ln w="9525" algn="ctr">
            <a:solidFill>
              <a:schemeClr val="tx1"/>
            </a:solidFill>
            <a:prstDash val="sysDot"/>
            <a:round/>
            <a:headEnd/>
            <a:tailEnd/>
          </a:ln>
        </p:spPr>
      </p:cxn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52"/>
          <p:cNvSpPr>
            <a:spLocks noChangeArrowheads="1"/>
          </p:cNvSpPr>
          <p:nvPr/>
        </p:nvSpPr>
        <p:spPr bwMode="auto">
          <a:xfrm>
            <a:off x="1123950" y="1290638"/>
            <a:ext cx="5334000" cy="304800"/>
          </a:xfrm>
          <a:prstGeom prst="rect">
            <a:avLst/>
          </a:prstGeom>
          <a:noFill/>
          <a:ln w="9525">
            <a:noFill/>
            <a:miter lim="800000"/>
            <a:headEnd/>
            <a:tailEnd/>
          </a:ln>
        </p:spPr>
        <p:txBody>
          <a:bodyPr wrap="none" anchor="ctr"/>
          <a:lstStyle/>
          <a:p>
            <a:pPr algn="dist">
              <a:lnSpc>
                <a:spcPct val="140000"/>
              </a:lnSpc>
            </a:pPr>
            <a:r>
              <a:rPr lang="en-US" altLang="ko-KR" sz="1400" b="1"/>
              <a:t>9. Composition of the Performances</a:t>
            </a:r>
            <a:r>
              <a:rPr lang="en-US" altLang="ko-KR" sz="800"/>
              <a:t> </a:t>
            </a:r>
            <a:endParaRPr lang="ko-KR" altLang="en-US" sz="800"/>
          </a:p>
        </p:txBody>
      </p:sp>
      <p:sp>
        <p:nvSpPr>
          <p:cNvPr id="110594" name="직사각형 3"/>
          <p:cNvSpPr>
            <a:spLocks noChangeArrowheads="1"/>
          </p:cNvSpPr>
          <p:nvPr/>
        </p:nvSpPr>
        <p:spPr bwMode="auto">
          <a:xfrm>
            <a:off x="1125538" y="1712913"/>
            <a:ext cx="4824412" cy="382587"/>
          </a:xfrm>
          <a:prstGeom prst="rect">
            <a:avLst/>
          </a:prstGeom>
          <a:noFill/>
          <a:ln w="9525" algn="ctr">
            <a:solidFill>
              <a:schemeClr val="tx1"/>
            </a:solidFill>
            <a:round/>
            <a:headEnd/>
            <a:tailEnd/>
          </a:ln>
        </p:spPr>
        <p:txBody>
          <a:bodyPr lIns="0" tIns="0" rIns="0" bIns="0"/>
          <a:lstStyle/>
          <a:p>
            <a:pPr algn="ctr">
              <a:lnSpc>
                <a:spcPct val="140000"/>
              </a:lnSpc>
            </a:pPr>
            <a:endParaRPr lang="ko-KR" altLang="en-US" sz="800"/>
          </a:p>
        </p:txBody>
      </p:sp>
      <p:sp>
        <p:nvSpPr>
          <p:cNvPr id="110595" name="TextBox 4"/>
          <p:cNvSpPr txBox="1">
            <a:spLocks noChangeArrowheads="1"/>
          </p:cNvSpPr>
          <p:nvPr/>
        </p:nvSpPr>
        <p:spPr bwMode="auto">
          <a:xfrm>
            <a:off x="1314450" y="1712913"/>
            <a:ext cx="4202113" cy="347662"/>
          </a:xfrm>
          <a:prstGeom prst="rect">
            <a:avLst/>
          </a:prstGeom>
          <a:noFill/>
          <a:ln w="9525">
            <a:noFill/>
            <a:miter lim="800000"/>
            <a:headEnd/>
            <a:tailEnd/>
          </a:ln>
        </p:spPr>
        <p:txBody>
          <a:bodyPr>
            <a:spAutoFit/>
          </a:bodyPr>
          <a:lstStyle/>
          <a:p>
            <a:pPr>
              <a:lnSpc>
                <a:spcPct val="140000"/>
              </a:lnSpc>
            </a:pPr>
            <a:r>
              <a:rPr lang="en-US" altLang="ko-KR" sz="1200" b="1"/>
              <a:t>The composition of the performances were well structured.</a:t>
            </a:r>
            <a:endParaRPr lang="ko-KR" altLang="en-US" sz="1200" b="1"/>
          </a:p>
        </p:txBody>
      </p:sp>
      <p:grpSp>
        <p:nvGrpSpPr>
          <p:cNvPr id="110596" name="그룹 9"/>
          <p:cNvGrpSpPr>
            <a:grpSpLocks/>
          </p:cNvGrpSpPr>
          <p:nvPr/>
        </p:nvGrpSpPr>
        <p:grpSpPr bwMode="auto">
          <a:xfrm>
            <a:off x="925513" y="1730375"/>
            <a:ext cx="388937" cy="347663"/>
            <a:chOff x="926279" y="1731145"/>
            <a:chExt cx="388151" cy="346783"/>
          </a:xfrm>
        </p:grpSpPr>
        <p:sp>
          <p:nvSpPr>
            <p:cNvPr id="7" name="직사각형 6"/>
            <p:cNvSpPr/>
            <p:nvPr/>
          </p:nvSpPr>
          <p:spPr bwMode="auto">
            <a:xfrm>
              <a:off x="984897" y="1759648"/>
              <a:ext cx="280420" cy="28186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lstStyle/>
            <a:p>
              <a:pPr algn="ctr">
                <a:lnSpc>
                  <a:spcPct val="140000"/>
                </a:lnSpc>
                <a:defRPr/>
              </a:pPr>
              <a:endParaRPr lang="ko-KR" altLang="en-US" sz="800" dirty="0">
                <a:cs typeface="Times New Roman" pitchFamily="18" charset="0"/>
              </a:endParaRPr>
            </a:p>
          </p:txBody>
        </p:sp>
        <p:sp>
          <p:nvSpPr>
            <p:cNvPr id="110620" name="TextBox 8"/>
            <p:cNvSpPr txBox="1">
              <a:spLocks noChangeArrowheads="1"/>
            </p:cNvSpPr>
            <p:nvPr/>
          </p:nvSpPr>
          <p:spPr bwMode="auto">
            <a:xfrm>
              <a:off x="926279" y="1731145"/>
              <a:ext cx="388151" cy="346783"/>
            </a:xfrm>
            <a:prstGeom prst="rect">
              <a:avLst/>
            </a:prstGeom>
            <a:noFill/>
            <a:ln w="9525">
              <a:noFill/>
              <a:miter lim="800000"/>
              <a:headEnd/>
              <a:tailEnd/>
            </a:ln>
          </p:spPr>
          <p:txBody>
            <a:bodyPr>
              <a:spAutoFit/>
            </a:bodyPr>
            <a:lstStyle/>
            <a:p>
              <a:pPr algn="ctr">
                <a:lnSpc>
                  <a:spcPct val="140000"/>
                </a:lnSpc>
              </a:pPr>
              <a:r>
                <a:rPr lang="en-US" altLang="ko-KR" sz="1200" b="1"/>
                <a:t>9</a:t>
              </a:r>
              <a:endParaRPr lang="ko-KR" altLang="en-US" sz="1200" b="1"/>
            </a:p>
          </p:txBody>
        </p:sp>
      </p:grpSp>
      <p:sp>
        <p:nvSpPr>
          <p:cNvPr id="12" name="직사각형 11"/>
          <p:cNvSpPr/>
          <p:nvPr/>
        </p:nvSpPr>
        <p:spPr bwMode="auto">
          <a:xfrm>
            <a:off x="5308600" y="1784350"/>
            <a:ext cx="546100" cy="234950"/>
          </a:xfrm>
          <a:prstGeom prst="rect">
            <a:avLst/>
          </a:prstGeom>
          <a:solidFill>
            <a:schemeClr val="bg1">
              <a:lumMod val="85000"/>
            </a:schemeClr>
          </a:solidFill>
          <a:ln w="9525" cap="flat" cmpd="sng" algn="ctr">
            <a:noFill/>
            <a:prstDash val="solid"/>
            <a:round/>
            <a:headEnd type="none" w="med" len="med"/>
            <a:tailEnd type="none" w="med" len="med"/>
          </a:ln>
          <a:effectLst/>
        </p:spPr>
        <p:txBody>
          <a:bodyPr lIns="0" tIns="0" rIns="0" bIns="0"/>
          <a:lstStyle/>
          <a:p>
            <a:pPr algn="ctr">
              <a:lnSpc>
                <a:spcPct val="140000"/>
              </a:lnSpc>
              <a:defRPr/>
            </a:pPr>
            <a:r>
              <a:rPr lang="en-US" altLang="ko-KR" sz="1200" b="1"/>
              <a:t>4.62</a:t>
            </a:r>
            <a:endParaRPr lang="ko-KR" altLang="en-US" sz="1200" b="1"/>
          </a:p>
        </p:txBody>
      </p:sp>
      <p:sp>
        <p:nvSpPr>
          <p:cNvPr id="110598" name="TextBox 12"/>
          <p:cNvSpPr txBox="1">
            <a:spLocks noChangeArrowheads="1"/>
          </p:cNvSpPr>
          <p:nvPr/>
        </p:nvSpPr>
        <p:spPr bwMode="auto">
          <a:xfrm>
            <a:off x="1123950" y="2166938"/>
            <a:ext cx="4826000" cy="730250"/>
          </a:xfrm>
          <a:prstGeom prst="rect">
            <a:avLst/>
          </a:prstGeom>
          <a:noFill/>
          <a:ln w="9525">
            <a:noFill/>
            <a:miter lim="800000"/>
            <a:headEnd/>
            <a:tailEnd/>
          </a:ln>
        </p:spPr>
        <p:txBody>
          <a:bodyPr>
            <a:spAutoFit/>
          </a:bodyPr>
          <a:lstStyle/>
          <a:p>
            <a:pPr>
              <a:lnSpc>
                <a:spcPct val="140000"/>
              </a:lnSpc>
              <a:buFont typeface="Wingdings" pitchFamily="2" charset="2"/>
              <a:buChar char="§"/>
            </a:pPr>
            <a:r>
              <a:rPr lang="en-US" altLang="ko-KR"/>
              <a:t> Satisfaction level and the t-evaluation results for “Composition of the Performances” for different visitor category</a:t>
            </a:r>
          </a:p>
          <a:p>
            <a:pPr>
              <a:lnSpc>
                <a:spcPct val="140000"/>
              </a:lnSpc>
              <a:buFont typeface="Wingdings" pitchFamily="2" charset="2"/>
              <a:buChar char="§"/>
            </a:pPr>
            <a:endParaRPr lang="en-US" altLang="ko-KR"/>
          </a:p>
        </p:txBody>
      </p:sp>
      <p:graphicFrame>
        <p:nvGraphicFramePr>
          <p:cNvPr id="86049" name="Group 33"/>
          <p:cNvGraphicFramePr>
            <a:graphicFrameLocks noGrp="1"/>
          </p:cNvGraphicFramePr>
          <p:nvPr/>
        </p:nvGraphicFramePr>
        <p:xfrm>
          <a:off x="1123950" y="2792413"/>
          <a:ext cx="4826000" cy="639762"/>
        </p:xfrm>
        <a:graphic>
          <a:graphicData uri="http://schemas.openxmlformats.org/drawingml/2006/table">
            <a:tbl>
              <a:tblPr/>
              <a:tblGrid>
                <a:gridCol w="1206500"/>
                <a:gridCol w="1206500"/>
                <a:gridCol w="1206500"/>
                <a:gridCol w="1206500"/>
              </a:tblGrid>
              <a:tr h="238125">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Category of Visitors</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Local Resident Visitors</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Domestic Tourists</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t : 1.357</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36538">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Average per Group </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4.69</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4.56</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P : 0.362</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0614" name="TextBox 14"/>
          <p:cNvSpPr txBox="1">
            <a:spLocks noChangeArrowheads="1"/>
          </p:cNvSpPr>
          <p:nvPr/>
        </p:nvSpPr>
        <p:spPr bwMode="auto">
          <a:xfrm>
            <a:off x="1174750" y="3427413"/>
            <a:ext cx="4826000" cy="517525"/>
          </a:xfrm>
          <a:prstGeom prst="rect">
            <a:avLst/>
          </a:prstGeom>
          <a:noFill/>
          <a:ln w="9525">
            <a:noFill/>
            <a:miter lim="800000"/>
            <a:headEnd/>
            <a:tailEnd/>
          </a:ln>
        </p:spPr>
        <p:txBody>
          <a:bodyPr>
            <a:spAutoFit/>
          </a:bodyPr>
          <a:lstStyle/>
          <a:p>
            <a:pPr>
              <a:lnSpc>
                <a:spcPct val="140000"/>
              </a:lnSpc>
            </a:pPr>
            <a:r>
              <a:rPr lang="en-US" altLang="ko-KR"/>
              <a:t>The results of the t-evaluation show a significant difference between the results of “local resident visitors” and “domestic tourists”</a:t>
            </a:r>
          </a:p>
        </p:txBody>
      </p:sp>
      <p:sp>
        <p:nvSpPr>
          <p:cNvPr id="110615" name="슬라이드 번호 개체 틀 16"/>
          <p:cNvSpPr>
            <a:spLocks noGrp="1"/>
          </p:cNvSpPr>
          <p:nvPr>
            <p:ph type="sldNum" sz="quarter" idx="12"/>
          </p:nvPr>
        </p:nvSpPr>
        <p:spPr>
          <a:noFill/>
        </p:spPr>
        <p:txBody>
          <a:bodyPr/>
          <a:lstStyle/>
          <a:p>
            <a:r>
              <a:rPr lang="en-US" altLang="ko-KR" smtClean="0"/>
              <a:t>72</a:t>
            </a:r>
          </a:p>
        </p:txBody>
      </p:sp>
      <p:sp>
        <p:nvSpPr>
          <p:cNvPr id="110616" name="직사각형 18"/>
          <p:cNvSpPr>
            <a:spLocks noChangeArrowheads="1"/>
          </p:cNvSpPr>
          <p:nvPr/>
        </p:nvSpPr>
        <p:spPr bwMode="auto">
          <a:xfrm>
            <a:off x="1125538" y="7994650"/>
            <a:ext cx="4818062" cy="919163"/>
          </a:xfrm>
          <a:prstGeom prst="rect">
            <a:avLst/>
          </a:prstGeom>
          <a:noFill/>
          <a:ln w="9525" algn="ctr">
            <a:solidFill>
              <a:schemeClr val="tx1"/>
            </a:solidFill>
            <a:round/>
            <a:headEnd/>
            <a:tailEnd/>
          </a:ln>
        </p:spPr>
        <p:txBody>
          <a:bodyPr lIns="0" tIns="0" rIns="0" bIns="0"/>
          <a:lstStyle/>
          <a:p>
            <a:pPr>
              <a:lnSpc>
                <a:spcPct val="140000"/>
              </a:lnSpc>
            </a:pPr>
            <a:r>
              <a:rPr lang="en-US" altLang="ko-KR"/>
              <a:t> ▣ National Day</a:t>
            </a:r>
            <a:endParaRPr lang="ko-KR" altLang="en-US"/>
          </a:p>
          <a:p>
            <a:pPr>
              <a:lnSpc>
                <a:spcPct val="140000"/>
              </a:lnSpc>
            </a:pPr>
            <a:r>
              <a:rPr lang="ko-KR" altLang="en-US"/>
              <a:t>  ○ </a:t>
            </a:r>
            <a:r>
              <a:rPr lang="en-US" altLang="ko-KR"/>
              <a:t>Number of Participating Countries and Teams: 5</a:t>
            </a:r>
            <a:r>
              <a:rPr lang="ko-KR" altLang="en-US"/>
              <a:t> </a:t>
            </a:r>
            <a:r>
              <a:rPr lang="en-US" altLang="ko-KR"/>
              <a:t>different countries,</a:t>
            </a:r>
            <a:r>
              <a:rPr lang="ko-KR" altLang="en-US"/>
              <a:t> </a:t>
            </a:r>
            <a:r>
              <a:rPr lang="en-US" altLang="ko-KR"/>
              <a:t>5</a:t>
            </a:r>
            <a:r>
              <a:rPr lang="ko-KR" altLang="en-US"/>
              <a:t> </a:t>
            </a:r>
            <a:r>
              <a:rPr lang="en-US" altLang="ko-KR"/>
              <a:t>different teams</a:t>
            </a:r>
            <a:r>
              <a:rPr lang="ko-KR" altLang="en-US"/>
              <a:t> </a:t>
            </a:r>
          </a:p>
          <a:p>
            <a:pPr>
              <a:lnSpc>
                <a:spcPct val="140000"/>
              </a:lnSpc>
            </a:pPr>
            <a:r>
              <a:rPr lang="ko-KR" altLang="en-US"/>
              <a:t>  </a:t>
            </a:r>
            <a:r>
              <a:rPr lang="en-US" altLang="ko-KR"/>
              <a:t>- Africa, China, Austria, the Philippines, Mexico</a:t>
            </a:r>
            <a:endParaRPr lang="ko-KR" altLang="en-US"/>
          </a:p>
          <a:p>
            <a:pPr>
              <a:lnSpc>
                <a:spcPct val="140000"/>
              </a:lnSpc>
            </a:pPr>
            <a:r>
              <a:rPr lang="ko-KR" altLang="en-US"/>
              <a:t> ○ </a:t>
            </a:r>
            <a:r>
              <a:rPr lang="en-US" altLang="ko-KR"/>
              <a:t>Location: Main Performance Stage of the 2009 Korea Floritopia</a:t>
            </a:r>
            <a:r>
              <a:rPr lang="ko-KR" altLang="en-US"/>
              <a:t> </a:t>
            </a:r>
          </a:p>
        </p:txBody>
      </p:sp>
      <p:sp>
        <p:nvSpPr>
          <p:cNvPr id="110617" name="Rectangle 19"/>
          <p:cNvSpPr>
            <a:spLocks noChangeArrowheads="1"/>
          </p:cNvSpPr>
          <p:nvPr/>
        </p:nvSpPr>
        <p:spPr bwMode="auto">
          <a:xfrm>
            <a:off x="1123950" y="4010025"/>
            <a:ext cx="4819650" cy="2743200"/>
          </a:xfrm>
          <a:prstGeom prst="rect">
            <a:avLst/>
          </a:prstGeom>
          <a:noFill/>
          <a:ln w="9525">
            <a:noFill/>
            <a:miter lim="800000"/>
            <a:headEnd/>
            <a:tailEnd/>
          </a:ln>
        </p:spPr>
        <p:txBody>
          <a:bodyPr lIns="0" tIns="0" rIns="0" bIns="0">
            <a:spAutoFit/>
          </a:bodyPr>
          <a:lstStyle/>
          <a:p>
            <a:pPr marL="85725" indent="-85725" algn="just">
              <a:lnSpc>
                <a:spcPct val="150000"/>
              </a:lnSpc>
              <a:buFont typeface="Arial" charset="0"/>
              <a:buChar char="•"/>
            </a:pPr>
            <a:r>
              <a:rPr lang="en-US" altLang="ko-KR"/>
              <a:t>According to the survey conducted among visitors to the 2009 Korea Floritopia regarding their level of satisfaction with the composition of the performances, respondents on average gave 4.62, making it 17</a:t>
            </a:r>
            <a:r>
              <a:rPr lang="en-US" altLang="ko-KR" baseline="30000"/>
              <a:t>th</a:t>
            </a:r>
            <a:r>
              <a:rPr lang="en-US" altLang="ko-KR"/>
              <a:t> among the 26 categories. </a:t>
            </a:r>
          </a:p>
          <a:p>
            <a:pPr marL="85725" indent="-85725" algn="just">
              <a:lnSpc>
                <a:spcPct val="150000"/>
              </a:lnSpc>
              <a:buFont typeface="Arial" charset="0"/>
              <a:buNone/>
            </a:pPr>
            <a:endParaRPr lang="en-US" altLang="ko-KR"/>
          </a:p>
          <a:p>
            <a:pPr marL="85725" indent="-85725" algn="just">
              <a:lnSpc>
                <a:spcPct val="150000"/>
              </a:lnSpc>
              <a:buFont typeface="Arial" charset="0"/>
              <a:buChar char="•"/>
            </a:pPr>
            <a:r>
              <a:rPr lang="en-US" altLang="ko-KR"/>
              <a:t>This differentiates this year’s performances from the 2002 ones, in that the 2002 exhibition was more focused solely on the exhibition itself while the 2009 exhibition held a variety of performances to please the eye of guests and increase their level of satisfaction. </a:t>
            </a:r>
          </a:p>
          <a:p>
            <a:pPr marL="85725" indent="-85725" algn="just">
              <a:lnSpc>
                <a:spcPct val="150000"/>
              </a:lnSpc>
              <a:buFont typeface="Arial" charset="0"/>
              <a:buChar char="•"/>
            </a:pPr>
            <a:endParaRPr lang="en-US" altLang="ko-KR"/>
          </a:p>
          <a:p>
            <a:pPr marL="85725" indent="-85725" algn="just">
              <a:lnSpc>
                <a:spcPct val="150000"/>
              </a:lnSpc>
              <a:buFont typeface="Arial" charset="0"/>
              <a:buChar char="•"/>
            </a:pPr>
            <a:r>
              <a:rPr lang="en-US" altLang="ko-KR"/>
              <a:t>Also to accommodate the various performances within the exhibition period, date and time slots were effectively allocated. Apart from routine performances, performances to commemorate Children’s Day, Parents’ Day and Teachers’ Day were held that contributed in raising the satisfaction level of visitors. </a:t>
            </a:r>
          </a:p>
        </p:txBody>
      </p:sp>
      <p:sp>
        <p:nvSpPr>
          <p:cNvPr id="110618" name="Rectangle 19"/>
          <p:cNvSpPr>
            <a:spLocks noChangeArrowheads="1"/>
          </p:cNvSpPr>
          <p:nvPr/>
        </p:nvSpPr>
        <p:spPr bwMode="auto">
          <a:xfrm>
            <a:off x="1123950" y="6918325"/>
            <a:ext cx="4819650" cy="914400"/>
          </a:xfrm>
          <a:prstGeom prst="rect">
            <a:avLst/>
          </a:prstGeom>
          <a:noFill/>
          <a:ln w="9525">
            <a:noFill/>
            <a:miter lim="800000"/>
            <a:headEnd/>
            <a:tailEnd/>
          </a:ln>
        </p:spPr>
        <p:txBody>
          <a:bodyPr lIns="0" tIns="0" rIns="0" bIns="0">
            <a:spAutoFit/>
          </a:bodyPr>
          <a:lstStyle/>
          <a:p>
            <a:pPr marL="85725" indent="-85725" algn="just">
              <a:lnSpc>
                <a:spcPct val="150000"/>
              </a:lnSpc>
              <a:buFont typeface="Arial" charset="0"/>
              <a:buChar char="•"/>
            </a:pPr>
            <a:r>
              <a:rPr lang="en-US" altLang="ko-KR"/>
              <a:t>5 different teams from 5 different countries performed on National Day, 15 provincial governments participated in Provincial Day and 16 municipalities of Chungnam participated in Municipality Day. These various performances gave the visitors the opportunity to experience diverse events. </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52"/>
          <p:cNvSpPr>
            <a:spLocks noChangeArrowheads="1"/>
          </p:cNvSpPr>
          <p:nvPr/>
        </p:nvSpPr>
        <p:spPr bwMode="auto">
          <a:xfrm>
            <a:off x="1123950" y="1290638"/>
            <a:ext cx="5334000" cy="304800"/>
          </a:xfrm>
          <a:prstGeom prst="rect">
            <a:avLst/>
          </a:prstGeom>
          <a:noFill/>
          <a:ln w="9525">
            <a:noFill/>
            <a:miter lim="800000"/>
            <a:headEnd/>
            <a:tailEnd/>
          </a:ln>
        </p:spPr>
        <p:txBody>
          <a:bodyPr wrap="none" anchor="ctr"/>
          <a:lstStyle/>
          <a:p>
            <a:pPr algn="dist">
              <a:lnSpc>
                <a:spcPct val="140000"/>
              </a:lnSpc>
            </a:pPr>
            <a:r>
              <a:rPr lang="en-US" altLang="ko-KR" sz="1400" b="1"/>
              <a:t>10. Satisfaction Level of the Experience Programs</a:t>
            </a:r>
            <a:endParaRPr lang="ko-KR" altLang="en-US" sz="1400" b="1"/>
          </a:p>
        </p:txBody>
      </p:sp>
      <p:grpSp>
        <p:nvGrpSpPr>
          <p:cNvPr id="111618" name="그룹 12"/>
          <p:cNvGrpSpPr>
            <a:grpSpLocks/>
          </p:cNvGrpSpPr>
          <p:nvPr/>
        </p:nvGrpSpPr>
        <p:grpSpPr bwMode="auto">
          <a:xfrm>
            <a:off x="925513" y="1820863"/>
            <a:ext cx="5024437" cy="395287"/>
            <a:chOff x="926279" y="1712913"/>
            <a:chExt cx="5023671" cy="395266"/>
          </a:xfrm>
        </p:grpSpPr>
        <p:grpSp>
          <p:nvGrpSpPr>
            <p:cNvPr id="111641" name="그룹 10"/>
            <p:cNvGrpSpPr>
              <a:grpSpLocks/>
            </p:cNvGrpSpPr>
            <p:nvPr/>
          </p:nvGrpSpPr>
          <p:grpSpPr bwMode="auto">
            <a:xfrm>
              <a:off x="926279" y="1712913"/>
              <a:ext cx="5023671" cy="395266"/>
              <a:chOff x="926279" y="1712913"/>
              <a:chExt cx="5023671" cy="395266"/>
            </a:xfrm>
          </p:grpSpPr>
          <p:sp>
            <p:nvSpPr>
              <p:cNvPr id="111643" name="직사각형 3"/>
              <p:cNvSpPr>
                <a:spLocks noChangeArrowheads="1"/>
              </p:cNvSpPr>
              <p:nvPr/>
            </p:nvSpPr>
            <p:spPr bwMode="auto">
              <a:xfrm>
                <a:off x="1125538" y="1712913"/>
                <a:ext cx="4824412" cy="382567"/>
              </a:xfrm>
              <a:prstGeom prst="rect">
                <a:avLst/>
              </a:prstGeom>
              <a:noFill/>
              <a:ln w="9525" algn="ctr">
                <a:solidFill>
                  <a:schemeClr val="tx1"/>
                </a:solidFill>
                <a:round/>
                <a:headEnd/>
                <a:tailEnd/>
              </a:ln>
            </p:spPr>
            <p:txBody>
              <a:bodyPr lIns="0" tIns="0" rIns="0" bIns="0"/>
              <a:lstStyle/>
              <a:p>
                <a:pPr algn="ctr">
                  <a:lnSpc>
                    <a:spcPct val="140000"/>
                  </a:lnSpc>
                </a:pPr>
                <a:endParaRPr lang="ko-KR" altLang="en-US" sz="800"/>
              </a:p>
            </p:txBody>
          </p:sp>
          <p:sp>
            <p:nvSpPr>
              <p:cNvPr id="111644" name="TextBox 4"/>
              <p:cNvSpPr txBox="1">
                <a:spLocks noChangeArrowheads="1"/>
              </p:cNvSpPr>
              <p:nvPr/>
            </p:nvSpPr>
            <p:spPr bwMode="auto">
              <a:xfrm>
                <a:off x="1424678" y="1760535"/>
                <a:ext cx="3588790" cy="347644"/>
              </a:xfrm>
              <a:prstGeom prst="rect">
                <a:avLst/>
              </a:prstGeom>
              <a:noFill/>
              <a:ln w="9525">
                <a:noFill/>
                <a:miter lim="800000"/>
                <a:headEnd/>
                <a:tailEnd/>
              </a:ln>
            </p:spPr>
            <p:txBody>
              <a:bodyPr>
                <a:spAutoFit/>
              </a:bodyPr>
              <a:lstStyle/>
              <a:p>
                <a:pPr>
                  <a:lnSpc>
                    <a:spcPct val="140000"/>
                  </a:lnSpc>
                </a:pPr>
                <a:r>
                  <a:rPr lang="en-US" altLang="ko-KR" sz="1200" b="1"/>
                  <a:t>I was satisfied with the actual Experience Programs.</a:t>
                </a:r>
                <a:endParaRPr lang="ko-KR" altLang="en-US" sz="1200" b="1"/>
              </a:p>
            </p:txBody>
          </p:sp>
          <p:grpSp>
            <p:nvGrpSpPr>
              <p:cNvPr id="111645" name="그룹 9"/>
              <p:cNvGrpSpPr>
                <a:grpSpLocks/>
              </p:cNvGrpSpPr>
              <p:nvPr/>
            </p:nvGrpSpPr>
            <p:grpSpPr bwMode="auto">
              <a:xfrm>
                <a:off x="926279" y="1733526"/>
                <a:ext cx="388151" cy="347671"/>
                <a:chOff x="926279" y="1733526"/>
                <a:chExt cx="388151" cy="347671"/>
              </a:xfrm>
            </p:grpSpPr>
            <p:sp>
              <p:nvSpPr>
                <p:cNvPr id="7" name="직사각형 6"/>
                <p:cNvSpPr/>
                <p:nvPr/>
              </p:nvSpPr>
              <p:spPr bwMode="auto">
                <a:xfrm>
                  <a:off x="985007" y="1762123"/>
                  <a:ext cx="280945" cy="280973"/>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lstStyle/>
                <a:p>
                  <a:pPr algn="ctr">
                    <a:lnSpc>
                      <a:spcPct val="140000"/>
                    </a:lnSpc>
                    <a:defRPr/>
                  </a:pPr>
                  <a:endParaRPr lang="ko-KR" altLang="en-US" sz="800" dirty="0">
                    <a:cs typeface="Times New Roman" pitchFamily="18" charset="0"/>
                  </a:endParaRPr>
                </a:p>
              </p:txBody>
            </p:sp>
            <p:sp>
              <p:nvSpPr>
                <p:cNvPr id="111647" name="TextBox 8"/>
                <p:cNvSpPr txBox="1">
                  <a:spLocks noChangeArrowheads="1"/>
                </p:cNvSpPr>
                <p:nvPr/>
              </p:nvSpPr>
              <p:spPr bwMode="auto">
                <a:xfrm>
                  <a:off x="926279" y="1733526"/>
                  <a:ext cx="388151" cy="347671"/>
                </a:xfrm>
                <a:prstGeom prst="rect">
                  <a:avLst/>
                </a:prstGeom>
                <a:noFill/>
                <a:ln w="9525">
                  <a:noFill/>
                  <a:miter lim="800000"/>
                  <a:headEnd/>
                  <a:tailEnd/>
                </a:ln>
              </p:spPr>
              <p:txBody>
                <a:bodyPr>
                  <a:spAutoFit/>
                </a:bodyPr>
                <a:lstStyle/>
                <a:p>
                  <a:pPr algn="ctr">
                    <a:lnSpc>
                      <a:spcPct val="140000"/>
                    </a:lnSpc>
                  </a:pPr>
                  <a:r>
                    <a:rPr lang="en-US" altLang="ko-KR" sz="1200" b="1"/>
                    <a:t>10</a:t>
                  </a:r>
                  <a:endParaRPr lang="ko-KR" altLang="en-US" sz="1200" b="1"/>
                </a:p>
              </p:txBody>
            </p:sp>
          </p:grpSp>
        </p:grpSp>
        <p:sp>
          <p:nvSpPr>
            <p:cNvPr id="12" name="직사각형 11"/>
            <p:cNvSpPr/>
            <p:nvPr/>
          </p:nvSpPr>
          <p:spPr bwMode="auto">
            <a:xfrm>
              <a:off x="5308698" y="1790696"/>
              <a:ext cx="546017" cy="234938"/>
            </a:xfrm>
            <a:prstGeom prst="rect">
              <a:avLst/>
            </a:prstGeom>
            <a:solidFill>
              <a:schemeClr val="bg1">
                <a:lumMod val="85000"/>
              </a:schemeClr>
            </a:solidFill>
            <a:ln w="9525" cap="flat" cmpd="sng" algn="ctr">
              <a:noFill/>
              <a:prstDash val="solid"/>
              <a:round/>
              <a:headEnd type="none" w="med" len="med"/>
              <a:tailEnd type="none" w="med" len="med"/>
            </a:ln>
            <a:effectLst/>
          </p:spPr>
          <p:txBody>
            <a:bodyPr lIns="0" tIns="0" rIns="0" bIns="0"/>
            <a:lstStyle/>
            <a:p>
              <a:pPr algn="ctr">
                <a:lnSpc>
                  <a:spcPct val="140000"/>
                </a:lnSpc>
                <a:defRPr/>
              </a:pPr>
              <a:r>
                <a:rPr lang="en-US" altLang="ko-KR" sz="1200" b="1"/>
                <a:t>4.35</a:t>
              </a:r>
              <a:endParaRPr lang="ko-KR" altLang="en-US" sz="1200" b="1"/>
            </a:p>
          </p:txBody>
        </p:sp>
      </p:grpSp>
      <p:sp>
        <p:nvSpPr>
          <p:cNvPr id="111619" name="TextBox 12"/>
          <p:cNvSpPr txBox="1">
            <a:spLocks noChangeArrowheads="1"/>
          </p:cNvSpPr>
          <p:nvPr/>
        </p:nvSpPr>
        <p:spPr bwMode="auto">
          <a:xfrm>
            <a:off x="1123950" y="2419350"/>
            <a:ext cx="4826000" cy="517525"/>
          </a:xfrm>
          <a:prstGeom prst="rect">
            <a:avLst/>
          </a:prstGeom>
          <a:noFill/>
          <a:ln w="9525">
            <a:noFill/>
            <a:miter lim="800000"/>
            <a:headEnd/>
            <a:tailEnd/>
          </a:ln>
        </p:spPr>
        <p:txBody>
          <a:bodyPr>
            <a:spAutoFit/>
          </a:bodyPr>
          <a:lstStyle/>
          <a:p>
            <a:pPr>
              <a:lnSpc>
                <a:spcPct val="140000"/>
              </a:lnSpc>
              <a:buFont typeface="Wingdings" pitchFamily="2" charset="2"/>
              <a:buChar char="§"/>
            </a:pPr>
            <a:r>
              <a:rPr lang="en-US" altLang="ko-KR"/>
              <a:t> Satisfaction level and the t-evaluation results for “Satisfaction Level of the Experience Programs” for different visitor category</a:t>
            </a:r>
          </a:p>
        </p:txBody>
      </p:sp>
      <p:graphicFrame>
        <p:nvGraphicFramePr>
          <p:cNvPr id="87074" name="Group 34"/>
          <p:cNvGraphicFramePr>
            <a:graphicFrameLocks noGrp="1"/>
          </p:cNvGraphicFramePr>
          <p:nvPr/>
        </p:nvGraphicFramePr>
        <p:xfrm>
          <a:off x="1123950" y="3019425"/>
          <a:ext cx="4826000" cy="639763"/>
        </p:xfrm>
        <a:graphic>
          <a:graphicData uri="http://schemas.openxmlformats.org/drawingml/2006/table">
            <a:tbl>
              <a:tblPr/>
              <a:tblGrid>
                <a:gridCol w="1206500"/>
                <a:gridCol w="1206500"/>
                <a:gridCol w="1206500"/>
                <a:gridCol w="1206500"/>
              </a:tblGrid>
              <a:tr h="238125">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Category of Visitors</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Local Resident Visitors</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Domestic Tourists</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t : 2.413</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36538">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Average per Group </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4.50</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4.24</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P : 0.786</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1635" name="TextBox 14"/>
          <p:cNvSpPr txBox="1">
            <a:spLocks noChangeArrowheads="1"/>
          </p:cNvSpPr>
          <p:nvPr/>
        </p:nvSpPr>
        <p:spPr bwMode="auto">
          <a:xfrm>
            <a:off x="1174750" y="3643313"/>
            <a:ext cx="4826000" cy="517525"/>
          </a:xfrm>
          <a:prstGeom prst="rect">
            <a:avLst/>
          </a:prstGeom>
          <a:noFill/>
          <a:ln w="9525">
            <a:noFill/>
            <a:miter lim="800000"/>
            <a:headEnd/>
            <a:tailEnd/>
          </a:ln>
        </p:spPr>
        <p:txBody>
          <a:bodyPr>
            <a:spAutoFit/>
          </a:bodyPr>
          <a:lstStyle/>
          <a:p>
            <a:pPr>
              <a:lnSpc>
                <a:spcPct val="140000"/>
              </a:lnSpc>
            </a:pPr>
            <a:r>
              <a:rPr lang="en-US" altLang="ko-KR"/>
              <a:t>The results of the t-evaluation show a significant difference between the results of “local resident visitors” and “domestic tourists”</a:t>
            </a:r>
          </a:p>
        </p:txBody>
      </p:sp>
      <p:sp>
        <p:nvSpPr>
          <p:cNvPr id="111636" name="슬라이드 번호 개체 틀 16"/>
          <p:cNvSpPr>
            <a:spLocks noGrp="1"/>
          </p:cNvSpPr>
          <p:nvPr>
            <p:ph type="sldNum" sz="quarter" idx="12"/>
          </p:nvPr>
        </p:nvSpPr>
        <p:spPr>
          <a:noFill/>
        </p:spPr>
        <p:txBody>
          <a:bodyPr/>
          <a:lstStyle/>
          <a:p>
            <a:r>
              <a:rPr lang="en-US" altLang="ko-KR" smtClean="0"/>
              <a:t>73</a:t>
            </a:r>
          </a:p>
        </p:txBody>
      </p:sp>
      <p:pic>
        <p:nvPicPr>
          <p:cNvPr id="111637" name="Picture 1"/>
          <p:cNvPicPr>
            <a:picLocks noChangeAspect="1" noChangeArrowheads="1"/>
          </p:cNvPicPr>
          <p:nvPr/>
        </p:nvPicPr>
        <p:blipFill>
          <a:blip r:embed="rId2" cstate="print"/>
          <a:srcRect/>
          <a:stretch>
            <a:fillRect/>
          </a:stretch>
        </p:blipFill>
        <p:spPr bwMode="auto">
          <a:xfrm>
            <a:off x="3609975" y="7781925"/>
            <a:ext cx="2381250" cy="1347788"/>
          </a:xfrm>
          <a:prstGeom prst="rect">
            <a:avLst/>
          </a:prstGeom>
          <a:noFill/>
          <a:ln w="9525">
            <a:solidFill>
              <a:schemeClr val="tx1"/>
            </a:solidFill>
            <a:miter lim="800000"/>
            <a:headEnd/>
            <a:tailEnd/>
          </a:ln>
        </p:spPr>
      </p:pic>
      <p:pic>
        <p:nvPicPr>
          <p:cNvPr id="111638" name="Picture 3"/>
          <p:cNvPicPr>
            <a:picLocks noChangeAspect="1" noChangeArrowheads="1"/>
          </p:cNvPicPr>
          <p:nvPr/>
        </p:nvPicPr>
        <p:blipFill>
          <a:blip r:embed="rId3" cstate="print"/>
          <a:srcRect/>
          <a:stretch>
            <a:fillRect/>
          </a:stretch>
        </p:blipFill>
        <p:spPr bwMode="auto">
          <a:xfrm>
            <a:off x="1123950" y="7800975"/>
            <a:ext cx="2389188" cy="1328738"/>
          </a:xfrm>
          <a:prstGeom prst="rect">
            <a:avLst/>
          </a:prstGeom>
          <a:noFill/>
          <a:ln w="9525">
            <a:solidFill>
              <a:schemeClr val="tx1"/>
            </a:solidFill>
            <a:miter lim="800000"/>
            <a:headEnd/>
            <a:tailEnd/>
          </a:ln>
        </p:spPr>
      </p:pic>
      <p:sp>
        <p:nvSpPr>
          <p:cNvPr id="111639" name="직사각형 13"/>
          <p:cNvSpPr>
            <a:spLocks noChangeArrowheads="1"/>
          </p:cNvSpPr>
          <p:nvPr/>
        </p:nvSpPr>
        <p:spPr bwMode="auto">
          <a:xfrm>
            <a:off x="1125538" y="7385050"/>
            <a:ext cx="4579937" cy="304800"/>
          </a:xfrm>
          <a:prstGeom prst="rect">
            <a:avLst/>
          </a:prstGeom>
          <a:noFill/>
          <a:ln w="9525">
            <a:noFill/>
            <a:miter lim="800000"/>
            <a:headEnd/>
            <a:tailEnd/>
          </a:ln>
        </p:spPr>
        <p:txBody>
          <a:bodyPr lIns="0">
            <a:spAutoFit/>
          </a:bodyPr>
          <a:lstStyle/>
          <a:p>
            <a:pPr>
              <a:lnSpc>
                <a:spcPct val="140000"/>
              </a:lnSpc>
            </a:pPr>
            <a:r>
              <a:rPr lang="en-US" altLang="ko-KR"/>
              <a:t>▣ Experience Programs within the Floral Experience Hall</a:t>
            </a:r>
            <a:endParaRPr lang="ko-KR" altLang="en-US"/>
          </a:p>
        </p:txBody>
      </p:sp>
      <p:sp>
        <p:nvSpPr>
          <p:cNvPr id="111640" name="Rectangle 19"/>
          <p:cNvSpPr>
            <a:spLocks noChangeArrowheads="1"/>
          </p:cNvSpPr>
          <p:nvPr/>
        </p:nvSpPr>
        <p:spPr bwMode="auto">
          <a:xfrm>
            <a:off x="1122363" y="4238625"/>
            <a:ext cx="4878387" cy="3019425"/>
          </a:xfrm>
          <a:prstGeom prst="rect">
            <a:avLst/>
          </a:prstGeom>
          <a:noFill/>
          <a:ln w="9525">
            <a:noFill/>
            <a:miter lim="800000"/>
            <a:headEnd/>
            <a:tailEnd/>
          </a:ln>
        </p:spPr>
        <p:txBody>
          <a:bodyPr lIns="0" tIns="0" rIns="0" bIns="0">
            <a:spAutoFit/>
          </a:bodyPr>
          <a:lstStyle/>
          <a:p>
            <a:pPr marL="85725" indent="-85725" algn="just">
              <a:lnSpc>
                <a:spcPct val="150000"/>
              </a:lnSpc>
              <a:buFont typeface="Arial" charset="0"/>
              <a:buChar char="•"/>
            </a:pPr>
            <a:r>
              <a:rPr lang="en-US" altLang="ko-KR"/>
              <a:t>According to the survey conducted among visitors to the 2009 Korea Floritopia regarding their level of satisfaction with the actual experience program, respondents on average gave 4.35, making it 20</a:t>
            </a:r>
            <a:r>
              <a:rPr lang="en-US" altLang="ko-KR" baseline="30000"/>
              <a:t>th</a:t>
            </a:r>
            <a:r>
              <a:rPr lang="en-US" altLang="ko-KR"/>
              <a:t> among the 26 categories. </a:t>
            </a:r>
          </a:p>
          <a:p>
            <a:pPr marL="85725" indent="-85725" algn="just">
              <a:lnSpc>
                <a:spcPct val="150000"/>
              </a:lnSpc>
              <a:buFont typeface="Arial" charset="0"/>
              <a:buNone/>
            </a:pPr>
            <a:endParaRPr lang="en-US" altLang="ko-KR" sz="600"/>
          </a:p>
          <a:p>
            <a:pPr marL="85725" indent="-85725" algn="just">
              <a:lnSpc>
                <a:spcPct val="150000"/>
              </a:lnSpc>
              <a:buFont typeface="Arial" charset="0"/>
              <a:buChar char="•"/>
            </a:pPr>
            <a:r>
              <a:rPr lang="en-US" altLang="ko-KR"/>
              <a:t>The actual experience program of the 2009 Korea Floritopia was held at the Floral Experience Hall, differentiating the 2009 event from that of 2002. A glass flower exhibition and experience, the making of character flowers and candles, a Pressed Flower Exhibition, and a clay art exhibition and experience were some of the actual experience programs of the 2009 Korea Floritopia. These actual experiences are considered to be a good reflection of the 2009 Korea Floritopia Theme. </a:t>
            </a:r>
          </a:p>
          <a:p>
            <a:pPr marL="85725" indent="-85725" algn="just">
              <a:lnSpc>
                <a:spcPct val="150000"/>
              </a:lnSpc>
              <a:buFont typeface="Arial" charset="0"/>
              <a:buNone/>
            </a:pPr>
            <a:endParaRPr lang="en-US" altLang="ko-KR" sz="600"/>
          </a:p>
          <a:p>
            <a:pPr marL="85725" indent="-85725" algn="just">
              <a:lnSpc>
                <a:spcPct val="150000"/>
              </a:lnSpc>
              <a:buFont typeface="Arial" charset="0"/>
              <a:buChar char="•"/>
            </a:pPr>
            <a:r>
              <a:rPr lang="en-US" altLang="ko-KR"/>
              <a:t>Visitors were able to feel the atmosphere of the exhibition by not only looking at the flowers and plants on display but also by participating in the various experience programs. We believe this was a new kind of experience for our guests. </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52"/>
          <p:cNvSpPr>
            <a:spLocks noChangeArrowheads="1"/>
          </p:cNvSpPr>
          <p:nvPr/>
        </p:nvSpPr>
        <p:spPr bwMode="auto">
          <a:xfrm>
            <a:off x="1123950" y="1290638"/>
            <a:ext cx="5334000" cy="304800"/>
          </a:xfrm>
          <a:prstGeom prst="rect">
            <a:avLst/>
          </a:prstGeom>
          <a:noFill/>
          <a:ln w="9525">
            <a:noFill/>
            <a:miter lim="800000"/>
            <a:headEnd/>
            <a:tailEnd/>
          </a:ln>
        </p:spPr>
        <p:txBody>
          <a:bodyPr wrap="none" anchor="ctr"/>
          <a:lstStyle/>
          <a:p>
            <a:pPr algn="dist">
              <a:lnSpc>
                <a:spcPct val="140000"/>
              </a:lnSpc>
            </a:pPr>
            <a:r>
              <a:rPr lang="en-US" altLang="ko-KR" sz="1400" b="1"/>
              <a:t>11. Satisfaction Level of the Information Services</a:t>
            </a:r>
            <a:endParaRPr lang="ko-KR" altLang="en-US" sz="1400" b="1"/>
          </a:p>
        </p:txBody>
      </p:sp>
      <p:grpSp>
        <p:nvGrpSpPr>
          <p:cNvPr id="112642" name="그룹 12"/>
          <p:cNvGrpSpPr>
            <a:grpSpLocks/>
          </p:cNvGrpSpPr>
          <p:nvPr/>
        </p:nvGrpSpPr>
        <p:grpSpPr bwMode="auto">
          <a:xfrm>
            <a:off x="925513" y="1712913"/>
            <a:ext cx="5024437" cy="395287"/>
            <a:chOff x="926279" y="1712913"/>
            <a:chExt cx="5023671" cy="395266"/>
          </a:xfrm>
        </p:grpSpPr>
        <p:grpSp>
          <p:nvGrpSpPr>
            <p:cNvPr id="112666" name="그룹 10"/>
            <p:cNvGrpSpPr>
              <a:grpSpLocks/>
            </p:cNvGrpSpPr>
            <p:nvPr/>
          </p:nvGrpSpPr>
          <p:grpSpPr bwMode="auto">
            <a:xfrm>
              <a:off x="926279" y="1712913"/>
              <a:ext cx="5023671" cy="395266"/>
              <a:chOff x="926279" y="1712913"/>
              <a:chExt cx="5023671" cy="395266"/>
            </a:xfrm>
          </p:grpSpPr>
          <p:sp>
            <p:nvSpPr>
              <p:cNvPr id="112668" name="직사각형 3"/>
              <p:cNvSpPr>
                <a:spLocks noChangeArrowheads="1"/>
              </p:cNvSpPr>
              <p:nvPr/>
            </p:nvSpPr>
            <p:spPr bwMode="auto">
              <a:xfrm>
                <a:off x="1125538" y="1712913"/>
                <a:ext cx="4824412" cy="382567"/>
              </a:xfrm>
              <a:prstGeom prst="rect">
                <a:avLst/>
              </a:prstGeom>
              <a:noFill/>
              <a:ln w="9525" algn="ctr">
                <a:solidFill>
                  <a:schemeClr val="tx1"/>
                </a:solidFill>
                <a:round/>
                <a:headEnd/>
                <a:tailEnd/>
              </a:ln>
            </p:spPr>
            <p:txBody>
              <a:bodyPr lIns="0" tIns="0" rIns="0" bIns="0"/>
              <a:lstStyle/>
              <a:p>
                <a:pPr algn="ctr">
                  <a:lnSpc>
                    <a:spcPct val="140000"/>
                  </a:lnSpc>
                </a:pPr>
                <a:endParaRPr lang="ko-KR" altLang="en-US" sz="800"/>
              </a:p>
            </p:txBody>
          </p:sp>
          <p:sp>
            <p:nvSpPr>
              <p:cNvPr id="112669" name="TextBox 4"/>
              <p:cNvSpPr txBox="1">
                <a:spLocks noChangeArrowheads="1"/>
              </p:cNvSpPr>
              <p:nvPr/>
            </p:nvSpPr>
            <p:spPr bwMode="auto">
              <a:xfrm>
                <a:off x="1424678" y="1760535"/>
                <a:ext cx="3588790" cy="347644"/>
              </a:xfrm>
              <a:prstGeom prst="rect">
                <a:avLst/>
              </a:prstGeom>
              <a:noFill/>
              <a:ln w="9525">
                <a:noFill/>
                <a:miter lim="800000"/>
                <a:headEnd/>
                <a:tailEnd/>
              </a:ln>
            </p:spPr>
            <p:txBody>
              <a:bodyPr>
                <a:spAutoFit/>
              </a:bodyPr>
              <a:lstStyle/>
              <a:p>
                <a:pPr>
                  <a:lnSpc>
                    <a:spcPct val="140000"/>
                  </a:lnSpc>
                </a:pPr>
                <a:r>
                  <a:rPr lang="en-US" altLang="ko-KR" sz="1200" b="1"/>
                  <a:t>I was satisfied with the overall information services.</a:t>
                </a:r>
                <a:endParaRPr lang="ko-KR" altLang="en-US" sz="1200" b="1"/>
              </a:p>
            </p:txBody>
          </p:sp>
          <p:grpSp>
            <p:nvGrpSpPr>
              <p:cNvPr id="112670" name="그룹 9"/>
              <p:cNvGrpSpPr>
                <a:grpSpLocks/>
              </p:cNvGrpSpPr>
              <p:nvPr/>
            </p:nvGrpSpPr>
            <p:grpSpPr bwMode="auto">
              <a:xfrm>
                <a:off x="926279" y="1733526"/>
                <a:ext cx="388151" cy="347671"/>
                <a:chOff x="926279" y="1733526"/>
                <a:chExt cx="388151" cy="347671"/>
              </a:xfrm>
            </p:grpSpPr>
            <p:sp>
              <p:nvSpPr>
                <p:cNvPr id="7" name="직사각형 6"/>
                <p:cNvSpPr/>
                <p:nvPr/>
              </p:nvSpPr>
              <p:spPr bwMode="auto">
                <a:xfrm>
                  <a:off x="985007" y="1762123"/>
                  <a:ext cx="280945" cy="280973"/>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lstStyle/>
                <a:p>
                  <a:pPr algn="ctr">
                    <a:lnSpc>
                      <a:spcPct val="140000"/>
                    </a:lnSpc>
                    <a:defRPr/>
                  </a:pPr>
                  <a:endParaRPr lang="ko-KR" altLang="en-US" sz="800" dirty="0">
                    <a:cs typeface="Times New Roman" pitchFamily="18" charset="0"/>
                  </a:endParaRPr>
                </a:p>
              </p:txBody>
            </p:sp>
            <p:sp>
              <p:nvSpPr>
                <p:cNvPr id="112672" name="TextBox 8"/>
                <p:cNvSpPr txBox="1">
                  <a:spLocks noChangeArrowheads="1"/>
                </p:cNvSpPr>
                <p:nvPr/>
              </p:nvSpPr>
              <p:spPr bwMode="auto">
                <a:xfrm>
                  <a:off x="926279" y="1733526"/>
                  <a:ext cx="388151" cy="347671"/>
                </a:xfrm>
                <a:prstGeom prst="rect">
                  <a:avLst/>
                </a:prstGeom>
                <a:noFill/>
                <a:ln w="9525">
                  <a:noFill/>
                  <a:miter lim="800000"/>
                  <a:headEnd/>
                  <a:tailEnd/>
                </a:ln>
              </p:spPr>
              <p:txBody>
                <a:bodyPr>
                  <a:spAutoFit/>
                </a:bodyPr>
                <a:lstStyle/>
                <a:p>
                  <a:pPr algn="ctr">
                    <a:lnSpc>
                      <a:spcPct val="140000"/>
                    </a:lnSpc>
                  </a:pPr>
                  <a:r>
                    <a:rPr lang="en-US" altLang="ko-KR" sz="1200" b="1"/>
                    <a:t>11</a:t>
                  </a:r>
                  <a:endParaRPr lang="ko-KR" altLang="en-US" sz="1200" b="1"/>
                </a:p>
              </p:txBody>
            </p:sp>
          </p:grpSp>
        </p:grpSp>
        <p:sp>
          <p:nvSpPr>
            <p:cNvPr id="12" name="직사각형 11"/>
            <p:cNvSpPr/>
            <p:nvPr/>
          </p:nvSpPr>
          <p:spPr bwMode="auto">
            <a:xfrm>
              <a:off x="5308698" y="1790696"/>
              <a:ext cx="546017" cy="234938"/>
            </a:xfrm>
            <a:prstGeom prst="rect">
              <a:avLst/>
            </a:prstGeom>
            <a:solidFill>
              <a:schemeClr val="bg1">
                <a:lumMod val="85000"/>
              </a:schemeClr>
            </a:solidFill>
            <a:ln w="9525" cap="flat" cmpd="sng" algn="ctr">
              <a:noFill/>
              <a:prstDash val="solid"/>
              <a:round/>
              <a:headEnd type="none" w="med" len="med"/>
              <a:tailEnd type="none" w="med" len="med"/>
            </a:ln>
            <a:effectLst/>
          </p:spPr>
          <p:txBody>
            <a:bodyPr lIns="0" tIns="0" rIns="0" bIns="0"/>
            <a:lstStyle/>
            <a:p>
              <a:pPr algn="ctr">
                <a:lnSpc>
                  <a:spcPct val="140000"/>
                </a:lnSpc>
                <a:defRPr/>
              </a:pPr>
              <a:r>
                <a:rPr lang="en-US" altLang="ko-KR" sz="1200" b="1"/>
                <a:t>4.86</a:t>
              </a:r>
              <a:endParaRPr lang="ko-KR" altLang="en-US" sz="1200" b="1"/>
            </a:p>
          </p:txBody>
        </p:sp>
      </p:grpSp>
      <p:sp>
        <p:nvSpPr>
          <p:cNvPr id="112643" name="TextBox 12"/>
          <p:cNvSpPr txBox="1">
            <a:spLocks noChangeArrowheads="1"/>
          </p:cNvSpPr>
          <p:nvPr/>
        </p:nvSpPr>
        <p:spPr bwMode="auto">
          <a:xfrm>
            <a:off x="1123950" y="2166938"/>
            <a:ext cx="4826000" cy="434975"/>
          </a:xfrm>
          <a:prstGeom prst="rect">
            <a:avLst/>
          </a:prstGeom>
          <a:noFill/>
          <a:ln w="9525">
            <a:noFill/>
            <a:miter lim="800000"/>
            <a:headEnd/>
            <a:tailEnd/>
          </a:ln>
        </p:spPr>
        <p:txBody>
          <a:bodyPr>
            <a:spAutoFit/>
          </a:bodyPr>
          <a:lstStyle/>
          <a:p>
            <a:pPr>
              <a:lnSpc>
                <a:spcPct val="140000"/>
              </a:lnSpc>
              <a:buFont typeface="Wingdings" pitchFamily="2" charset="2"/>
              <a:buChar char="§"/>
            </a:pPr>
            <a:r>
              <a:rPr lang="en-US" altLang="ko-KR" sz="800"/>
              <a:t> Satisfaction level and the t-evaluation results for “Satisfaction Level of the Information Services” for different visitor category</a:t>
            </a:r>
          </a:p>
        </p:txBody>
      </p:sp>
      <p:graphicFrame>
        <p:nvGraphicFramePr>
          <p:cNvPr id="14" name="표 13"/>
          <p:cNvGraphicFramePr>
            <a:graphicFrameLocks noGrp="1"/>
          </p:cNvGraphicFramePr>
          <p:nvPr/>
        </p:nvGraphicFramePr>
        <p:xfrm>
          <a:off x="1123950" y="2605088"/>
          <a:ext cx="4826000" cy="474662"/>
        </p:xfrm>
        <a:graphic>
          <a:graphicData uri="http://schemas.openxmlformats.org/drawingml/2006/table">
            <a:tbl>
              <a:tblPr/>
              <a:tblGrid>
                <a:gridCol w="1206500"/>
                <a:gridCol w="1206500"/>
                <a:gridCol w="1206500"/>
                <a:gridCol w="1206500"/>
              </a:tblGrid>
              <a:tr h="238125">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dirty="0" smtClean="0">
                          <a:ln>
                            <a:noFill/>
                          </a:ln>
                          <a:solidFill>
                            <a:schemeClr val="tx1"/>
                          </a:solidFill>
                          <a:effectLst/>
                          <a:latin typeface="Times New Roman" pitchFamily="18" charset="0"/>
                          <a:ea typeface="HY헤드라인M" pitchFamily="18" charset="-127"/>
                          <a:cs typeface="Times New Roman" pitchFamily="18" charset="0"/>
                        </a:rPr>
                        <a:t>Category of Visitors</a:t>
                      </a:r>
                      <a:endParaRPr kumimoji="0" lang="ko-KR" altLang="en-US" sz="800" b="0" i="0" u="none" strike="noStrike" cap="none" normalizeH="0" baseline="0" dirty="0" smtClean="0">
                        <a:ln>
                          <a:noFill/>
                        </a:ln>
                        <a:solidFill>
                          <a:schemeClr val="tx1"/>
                        </a:solidFill>
                        <a:effectLst/>
                        <a:latin typeface="Times New Roman" pitchFamily="18" charset="0"/>
                        <a:ea typeface="HY헤드라인M" pitchFamily="18" charset="-127"/>
                        <a:cs typeface="Times New Roman" pitchFamily="18" charset="0"/>
                      </a:endParaRPr>
                    </a:p>
                  </a:txBody>
                  <a:tcPr anchor="ctr" horzOverflow="overflow">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dirty="0" smtClean="0">
                          <a:ln>
                            <a:noFill/>
                          </a:ln>
                          <a:solidFill>
                            <a:schemeClr val="tx1"/>
                          </a:solidFill>
                          <a:effectLst/>
                          <a:latin typeface="Times New Roman" pitchFamily="18" charset="0"/>
                          <a:ea typeface="HY헤드라인M" pitchFamily="18" charset="-127"/>
                          <a:cs typeface="Times New Roman" pitchFamily="18" charset="0"/>
                        </a:rPr>
                        <a:t>Local Resident Visitors</a:t>
                      </a:r>
                      <a:endParaRPr kumimoji="0" lang="ko-KR" altLang="en-US" sz="800" b="0" i="0" u="none" strike="noStrike" cap="none" normalizeH="0" baseline="0" dirty="0" smtClean="0">
                        <a:ln>
                          <a:noFill/>
                        </a:ln>
                        <a:solidFill>
                          <a:schemeClr val="tx1"/>
                        </a:solidFill>
                        <a:effectLst/>
                        <a:latin typeface="Times New Roman" pitchFamily="18" charset="0"/>
                        <a:ea typeface="HY헤드라인M" pitchFamily="18" charset="-127"/>
                        <a:cs typeface="Times New Roman" pitchFamily="18" charset="0"/>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dirty="0" smtClean="0">
                          <a:ln>
                            <a:noFill/>
                          </a:ln>
                          <a:solidFill>
                            <a:schemeClr val="tx1"/>
                          </a:solidFill>
                          <a:effectLst/>
                          <a:latin typeface="Times New Roman" pitchFamily="18" charset="0"/>
                          <a:ea typeface="HY헤드라인M" pitchFamily="18" charset="-127"/>
                          <a:cs typeface="Times New Roman" pitchFamily="18" charset="0"/>
                        </a:rPr>
                        <a:t>Domestic Tourists</a:t>
                      </a:r>
                      <a:endParaRPr kumimoji="0" lang="ko-KR" altLang="en-US" sz="800" b="0" i="0" u="none" strike="noStrike" cap="none" normalizeH="0" baseline="0" dirty="0" smtClean="0">
                        <a:ln>
                          <a:noFill/>
                        </a:ln>
                        <a:solidFill>
                          <a:schemeClr val="tx1"/>
                        </a:solidFill>
                        <a:effectLst/>
                        <a:latin typeface="Times New Roman" pitchFamily="18" charset="0"/>
                        <a:ea typeface="HY헤드라인M" pitchFamily="18" charset="-127"/>
                        <a:cs typeface="Times New Roman" pitchFamily="18" charset="0"/>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cs typeface="Times New Roman" pitchFamily="18" charset="0"/>
                        </a:rPr>
                        <a:t>t : 0.824</a:t>
                      </a:r>
                      <a:endParaRPr kumimoji="0" lang="ko-KR" altLang="en-US" sz="800" b="0" i="0" u="none" strike="noStrike" cap="none" normalizeH="0" baseline="0" smtClean="0">
                        <a:ln>
                          <a:noFill/>
                        </a:ln>
                        <a:solidFill>
                          <a:schemeClr val="tx1"/>
                        </a:solidFill>
                        <a:effectLst/>
                        <a:latin typeface="Times New Roman" pitchFamily="18" charset="0"/>
                        <a:ea typeface="HY헤드라인M" pitchFamily="18" charset="-127"/>
                        <a:cs typeface="Times New Roman" pitchFamily="18" charset="0"/>
                      </a:endParaRPr>
                    </a:p>
                  </a:txBody>
                  <a:tcPr anchor="ctr" horzOverflow="overflow">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36538">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dirty="0" smtClean="0">
                          <a:ln>
                            <a:noFill/>
                          </a:ln>
                          <a:solidFill>
                            <a:schemeClr val="tx1"/>
                          </a:solidFill>
                          <a:effectLst/>
                          <a:latin typeface="Times New Roman" pitchFamily="18" charset="0"/>
                          <a:ea typeface="HY헤드라인M" pitchFamily="18" charset="-127"/>
                          <a:cs typeface="Times New Roman" pitchFamily="18" charset="0"/>
                        </a:rPr>
                        <a:t>Average per Group </a:t>
                      </a:r>
                      <a:endParaRPr kumimoji="0" lang="ko-KR" altLang="en-US" sz="800" b="0" i="0" u="none" strike="noStrike" cap="none" normalizeH="0" baseline="0" dirty="0" smtClean="0">
                        <a:ln>
                          <a:noFill/>
                        </a:ln>
                        <a:solidFill>
                          <a:schemeClr val="tx1"/>
                        </a:solidFill>
                        <a:effectLst/>
                        <a:latin typeface="Times New Roman" pitchFamily="18" charset="0"/>
                        <a:ea typeface="HY헤드라인M" pitchFamily="18" charset="-127"/>
                        <a:cs typeface="Times New Roman" pitchFamily="18" charset="0"/>
                      </a:endParaRPr>
                    </a:p>
                  </a:txBody>
                  <a:tcPr anchor="ctr" horzOverflow="overflow">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dirty="0" smtClean="0">
                          <a:ln>
                            <a:noFill/>
                          </a:ln>
                          <a:solidFill>
                            <a:schemeClr val="tx1"/>
                          </a:solidFill>
                          <a:effectLst/>
                          <a:latin typeface="Times New Roman" pitchFamily="18" charset="0"/>
                          <a:ea typeface="HY헤드라인M" pitchFamily="18" charset="-127"/>
                          <a:cs typeface="Times New Roman" pitchFamily="18" charset="0"/>
                        </a:rPr>
                        <a:t>4.91</a:t>
                      </a:r>
                      <a:endParaRPr kumimoji="0" lang="ko-KR" altLang="en-US" sz="800" b="0" i="0" u="none" strike="noStrike" cap="none" normalizeH="0" baseline="0" dirty="0" smtClean="0">
                        <a:ln>
                          <a:noFill/>
                        </a:ln>
                        <a:solidFill>
                          <a:schemeClr val="tx1"/>
                        </a:solidFill>
                        <a:effectLst/>
                        <a:latin typeface="Times New Roman" pitchFamily="18" charset="0"/>
                        <a:ea typeface="HY헤드라인M" pitchFamily="18" charset="-127"/>
                        <a:cs typeface="Times New Roman" pitchFamily="18" charset="0"/>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dirty="0" smtClean="0">
                          <a:ln>
                            <a:noFill/>
                          </a:ln>
                          <a:solidFill>
                            <a:schemeClr val="tx1"/>
                          </a:solidFill>
                          <a:effectLst/>
                          <a:latin typeface="Times New Roman" pitchFamily="18" charset="0"/>
                          <a:ea typeface="HY헤드라인M" pitchFamily="18" charset="-127"/>
                          <a:cs typeface="Times New Roman" pitchFamily="18" charset="0"/>
                        </a:rPr>
                        <a:t>4.83</a:t>
                      </a:r>
                      <a:endParaRPr kumimoji="0" lang="ko-KR" altLang="en-US" sz="800" b="0" i="0" u="none" strike="noStrike" cap="none" normalizeH="0" baseline="0" dirty="0" smtClean="0">
                        <a:ln>
                          <a:noFill/>
                        </a:ln>
                        <a:solidFill>
                          <a:schemeClr val="tx1"/>
                        </a:solidFill>
                        <a:effectLst/>
                        <a:latin typeface="Times New Roman" pitchFamily="18" charset="0"/>
                        <a:ea typeface="HY헤드라인M" pitchFamily="18" charset="-127"/>
                        <a:cs typeface="Times New Roman" pitchFamily="18" charset="0"/>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dirty="0" smtClean="0">
                          <a:ln>
                            <a:noFill/>
                          </a:ln>
                          <a:solidFill>
                            <a:schemeClr val="tx1"/>
                          </a:solidFill>
                          <a:effectLst/>
                          <a:latin typeface="Times New Roman" pitchFamily="18" charset="0"/>
                          <a:ea typeface="HY헤드라인M" pitchFamily="18" charset="-127"/>
                          <a:cs typeface="Times New Roman" pitchFamily="18" charset="0"/>
                        </a:rPr>
                        <a:t>P : 0.803</a:t>
                      </a:r>
                      <a:endParaRPr kumimoji="0" lang="ko-KR" altLang="en-US" sz="800" b="0" i="0" u="none" strike="noStrike" cap="none" normalizeH="0" baseline="0" dirty="0" smtClean="0">
                        <a:ln>
                          <a:noFill/>
                        </a:ln>
                        <a:solidFill>
                          <a:schemeClr val="tx1"/>
                        </a:solidFill>
                        <a:effectLst/>
                        <a:latin typeface="Times New Roman" pitchFamily="18" charset="0"/>
                        <a:ea typeface="HY헤드라인M" pitchFamily="18" charset="-127"/>
                        <a:cs typeface="Times New Roman" pitchFamily="18" charset="0"/>
                      </a:endParaRPr>
                    </a:p>
                  </a:txBody>
                  <a:tcPr anchor="ctr" horzOverflow="overflow">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2659" name="TextBox 14"/>
          <p:cNvSpPr txBox="1">
            <a:spLocks noChangeArrowheads="1"/>
          </p:cNvSpPr>
          <p:nvPr/>
        </p:nvSpPr>
        <p:spPr bwMode="auto">
          <a:xfrm>
            <a:off x="1174750" y="3095625"/>
            <a:ext cx="4826000" cy="606425"/>
          </a:xfrm>
          <a:prstGeom prst="rect">
            <a:avLst/>
          </a:prstGeom>
          <a:noFill/>
          <a:ln w="9525">
            <a:noFill/>
            <a:miter lim="800000"/>
            <a:headEnd/>
            <a:tailEnd/>
          </a:ln>
        </p:spPr>
        <p:txBody>
          <a:bodyPr>
            <a:spAutoFit/>
          </a:bodyPr>
          <a:lstStyle/>
          <a:p>
            <a:pPr>
              <a:lnSpc>
                <a:spcPct val="140000"/>
              </a:lnSpc>
            </a:pPr>
            <a:r>
              <a:rPr lang="en-US" altLang="ko-KR" sz="800"/>
              <a:t>The results of the t-evaluation show a significant difference between the results of “local resident visitors” and “domestic tourists”</a:t>
            </a:r>
          </a:p>
          <a:p>
            <a:pPr>
              <a:lnSpc>
                <a:spcPct val="140000"/>
              </a:lnSpc>
            </a:pPr>
            <a:r>
              <a:rPr lang="en-US" altLang="ko-KR" sz="800"/>
              <a:t>.</a:t>
            </a:r>
          </a:p>
        </p:txBody>
      </p:sp>
      <p:sp>
        <p:nvSpPr>
          <p:cNvPr id="112660" name="슬라이드 번호 개체 틀 16"/>
          <p:cNvSpPr>
            <a:spLocks noGrp="1"/>
          </p:cNvSpPr>
          <p:nvPr>
            <p:ph type="sldNum" sz="quarter" idx="12"/>
          </p:nvPr>
        </p:nvSpPr>
        <p:spPr>
          <a:noFill/>
        </p:spPr>
        <p:txBody>
          <a:bodyPr/>
          <a:lstStyle/>
          <a:p>
            <a:r>
              <a:rPr lang="en-US" altLang="ko-KR" smtClean="0"/>
              <a:t>74</a:t>
            </a:r>
          </a:p>
        </p:txBody>
      </p:sp>
      <p:pic>
        <p:nvPicPr>
          <p:cNvPr id="112661" name="Picture 3" descr="C:\Documents and Settings\MyHome\바탕 화면\09 태안\파일변경\꾸미기_P1160268.JPG"/>
          <p:cNvPicPr>
            <a:picLocks noChangeAspect="1" noChangeArrowheads="1"/>
          </p:cNvPicPr>
          <p:nvPr/>
        </p:nvPicPr>
        <p:blipFill>
          <a:blip r:embed="rId2" cstate="print"/>
          <a:srcRect l="19611" t="24475" r="7831" b="12363"/>
          <a:stretch>
            <a:fillRect/>
          </a:stretch>
        </p:blipFill>
        <p:spPr bwMode="auto">
          <a:xfrm>
            <a:off x="1125538" y="6753225"/>
            <a:ext cx="2471737" cy="1638300"/>
          </a:xfrm>
          <a:prstGeom prst="rect">
            <a:avLst/>
          </a:prstGeom>
          <a:noFill/>
          <a:ln w="9525">
            <a:solidFill>
              <a:schemeClr val="tx1"/>
            </a:solidFill>
            <a:miter lim="800000"/>
            <a:headEnd/>
            <a:tailEnd/>
          </a:ln>
        </p:spPr>
      </p:pic>
      <p:pic>
        <p:nvPicPr>
          <p:cNvPr id="112662" name="Picture 5" descr="C:\Documents and Settings\MyHome\바탕 화면\09 태안\파일변경\꾸미기_P1160216.JPG"/>
          <p:cNvPicPr>
            <a:picLocks noChangeAspect="1" noChangeArrowheads="1"/>
          </p:cNvPicPr>
          <p:nvPr/>
        </p:nvPicPr>
        <p:blipFill>
          <a:blip r:embed="rId3" cstate="print"/>
          <a:srcRect l="21355" t="21355" r="13509" b="16145"/>
          <a:stretch>
            <a:fillRect/>
          </a:stretch>
        </p:blipFill>
        <p:spPr bwMode="auto">
          <a:xfrm>
            <a:off x="3657600" y="6751638"/>
            <a:ext cx="2276475" cy="1638300"/>
          </a:xfrm>
          <a:prstGeom prst="rect">
            <a:avLst/>
          </a:prstGeom>
          <a:noFill/>
          <a:ln w="9525">
            <a:solidFill>
              <a:schemeClr val="tx1"/>
            </a:solidFill>
            <a:miter lim="800000"/>
            <a:headEnd/>
            <a:tailEnd/>
          </a:ln>
        </p:spPr>
      </p:pic>
      <p:sp>
        <p:nvSpPr>
          <p:cNvPr id="112663" name="직사각형 13"/>
          <p:cNvSpPr>
            <a:spLocks noChangeArrowheads="1"/>
          </p:cNvSpPr>
          <p:nvPr/>
        </p:nvSpPr>
        <p:spPr bwMode="auto">
          <a:xfrm>
            <a:off x="1125538" y="6445250"/>
            <a:ext cx="4579937" cy="304800"/>
          </a:xfrm>
          <a:prstGeom prst="rect">
            <a:avLst/>
          </a:prstGeom>
          <a:noFill/>
          <a:ln w="9525">
            <a:noFill/>
            <a:miter lim="800000"/>
            <a:headEnd/>
            <a:tailEnd/>
          </a:ln>
        </p:spPr>
        <p:txBody>
          <a:bodyPr lIns="0">
            <a:spAutoFit/>
          </a:bodyPr>
          <a:lstStyle/>
          <a:p>
            <a:pPr>
              <a:lnSpc>
                <a:spcPct val="140000"/>
              </a:lnSpc>
            </a:pPr>
            <a:r>
              <a:rPr lang="en-US" altLang="ko-KR"/>
              <a:t>▣ Image of the schedule and direction aids at the 2009 Korea Floritopia</a:t>
            </a:r>
            <a:endParaRPr lang="ko-KR" altLang="en-US"/>
          </a:p>
        </p:txBody>
      </p:sp>
      <p:sp>
        <p:nvSpPr>
          <p:cNvPr id="112664" name="Rectangle 19"/>
          <p:cNvSpPr>
            <a:spLocks noChangeArrowheads="1"/>
          </p:cNvSpPr>
          <p:nvPr/>
        </p:nvSpPr>
        <p:spPr bwMode="auto">
          <a:xfrm>
            <a:off x="1130300" y="6440488"/>
            <a:ext cx="4819650" cy="184150"/>
          </a:xfrm>
          <a:prstGeom prst="rect">
            <a:avLst/>
          </a:prstGeom>
          <a:noFill/>
          <a:ln w="9525">
            <a:noFill/>
            <a:miter lim="800000"/>
            <a:headEnd/>
            <a:tailEnd/>
          </a:ln>
        </p:spPr>
        <p:txBody>
          <a:bodyPr lIns="0" tIns="0" rIns="0" bIns="0">
            <a:spAutoFit/>
          </a:bodyPr>
          <a:lstStyle/>
          <a:p>
            <a:pPr marL="85725" indent="-85725" algn="just">
              <a:lnSpc>
                <a:spcPct val="150000"/>
              </a:lnSpc>
            </a:pPr>
            <a:r>
              <a:rPr lang="ko-KR" altLang="en-US" sz="800"/>
              <a:t>  </a:t>
            </a:r>
            <a:endParaRPr lang="en-US" altLang="ko-KR" sz="800"/>
          </a:p>
        </p:txBody>
      </p:sp>
      <p:sp>
        <p:nvSpPr>
          <p:cNvPr id="112665" name="Rectangle 19"/>
          <p:cNvSpPr>
            <a:spLocks noChangeArrowheads="1"/>
          </p:cNvSpPr>
          <p:nvPr/>
        </p:nvSpPr>
        <p:spPr bwMode="auto">
          <a:xfrm>
            <a:off x="1130300" y="3806825"/>
            <a:ext cx="4819650" cy="2514600"/>
          </a:xfrm>
          <a:prstGeom prst="rect">
            <a:avLst/>
          </a:prstGeom>
          <a:noFill/>
          <a:ln w="9525">
            <a:noFill/>
            <a:miter lim="800000"/>
            <a:headEnd/>
            <a:tailEnd/>
          </a:ln>
        </p:spPr>
        <p:txBody>
          <a:bodyPr lIns="0" tIns="0" rIns="0" bIns="0">
            <a:spAutoFit/>
          </a:bodyPr>
          <a:lstStyle/>
          <a:p>
            <a:pPr marL="85725" indent="-85725" algn="just">
              <a:lnSpc>
                <a:spcPct val="150000"/>
              </a:lnSpc>
              <a:buFont typeface="Arial" charset="0"/>
              <a:buChar char="•"/>
            </a:pPr>
            <a:r>
              <a:rPr lang="en-US" altLang="ko-KR"/>
              <a:t>According to the survey conducted among visitors to the 2009 Korea Floritopia regarding their level of satisfaction with the overall information services, respondents on average gave 4.86, making it 12</a:t>
            </a:r>
            <a:r>
              <a:rPr lang="en-US" altLang="ko-KR" baseline="30000"/>
              <a:t>th</a:t>
            </a:r>
            <a:r>
              <a:rPr lang="en-US" altLang="ko-KR"/>
              <a:t> among the 26 categories. </a:t>
            </a:r>
          </a:p>
          <a:p>
            <a:pPr marL="85725" indent="-85725" algn="just">
              <a:lnSpc>
                <a:spcPct val="150000"/>
              </a:lnSpc>
              <a:buFont typeface="Arial" charset="0"/>
              <a:buNone/>
            </a:pPr>
            <a:endParaRPr lang="en-US" altLang="ko-KR"/>
          </a:p>
          <a:p>
            <a:pPr marL="85725" indent="-85725" algn="just">
              <a:lnSpc>
                <a:spcPct val="150000"/>
              </a:lnSpc>
              <a:buFont typeface="Arial" charset="0"/>
              <a:buChar char="•"/>
            </a:pPr>
            <a:r>
              <a:rPr lang="en-US" altLang="ko-KR"/>
              <a:t>The overall information services and the information sharing system for the visitors to the 2009 Korea Floritopia depended on the use of information handouts, information sign posts and broadcasting within the exhibition. Also according to the timeline of the performances and the waiting lines for each exhibition halls, appropriate broadcasting was prepared to divert visitors to other areas. Through information posts located at the exhibition, visitors gained information about performance times, locations of restrooms, exhibition halls and circulation routes. </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52"/>
          <p:cNvSpPr>
            <a:spLocks noChangeArrowheads="1"/>
          </p:cNvSpPr>
          <p:nvPr/>
        </p:nvSpPr>
        <p:spPr bwMode="auto">
          <a:xfrm>
            <a:off x="1123950" y="1290638"/>
            <a:ext cx="5334000" cy="304800"/>
          </a:xfrm>
          <a:prstGeom prst="rect">
            <a:avLst/>
          </a:prstGeom>
          <a:noFill/>
          <a:ln w="9525">
            <a:noFill/>
            <a:miter lim="800000"/>
            <a:headEnd/>
            <a:tailEnd/>
          </a:ln>
        </p:spPr>
        <p:txBody>
          <a:bodyPr wrap="none" anchor="ctr"/>
          <a:lstStyle/>
          <a:p>
            <a:pPr algn="dist">
              <a:lnSpc>
                <a:spcPct val="140000"/>
              </a:lnSpc>
            </a:pPr>
            <a:r>
              <a:rPr lang="en-US" altLang="ko-KR" sz="1400" b="1"/>
              <a:t>12. Road Signs</a:t>
            </a:r>
            <a:endParaRPr lang="ko-KR" altLang="en-US" sz="1400" b="1"/>
          </a:p>
        </p:txBody>
      </p:sp>
      <p:grpSp>
        <p:nvGrpSpPr>
          <p:cNvPr id="113666" name="Group 33"/>
          <p:cNvGrpSpPr>
            <a:grpSpLocks/>
          </p:cNvGrpSpPr>
          <p:nvPr/>
        </p:nvGrpSpPr>
        <p:grpSpPr bwMode="auto">
          <a:xfrm>
            <a:off x="925513" y="1857375"/>
            <a:ext cx="5024437" cy="382588"/>
            <a:chOff x="583" y="1079"/>
            <a:chExt cx="3165" cy="241"/>
          </a:xfrm>
        </p:grpSpPr>
        <p:sp>
          <p:nvSpPr>
            <p:cNvPr id="113687" name="직사각형 3"/>
            <p:cNvSpPr>
              <a:spLocks noChangeArrowheads="1"/>
            </p:cNvSpPr>
            <p:nvPr/>
          </p:nvSpPr>
          <p:spPr bwMode="auto">
            <a:xfrm>
              <a:off x="709" y="1079"/>
              <a:ext cx="3039" cy="241"/>
            </a:xfrm>
            <a:prstGeom prst="rect">
              <a:avLst/>
            </a:prstGeom>
            <a:noFill/>
            <a:ln w="9525" algn="ctr">
              <a:solidFill>
                <a:schemeClr val="tx1"/>
              </a:solidFill>
              <a:round/>
              <a:headEnd/>
              <a:tailEnd/>
            </a:ln>
          </p:spPr>
          <p:txBody>
            <a:bodyPr lIns="0" tIns="0" rIns="0" bIns="0"/>
            <a:lstStyle/>
            <a:p>
              <a:pPr algn="ctr">
                <a:lnSpc>
                  <a:spcPct val="140000"/>
                </a:lnSpc>
              </a:pPr>
              <a:endParaRPr lang="ko-KR" altLang="en-US" sz="800"/>
            </a:p>
          </p:txBody>
        </p:sp>
        <p:sp>
          <p:nvSpPr>
            <p:cNvPr id="113688" name="TextBox 4"/>
            <p:cNvSpPr txBox="1">
              <a:spLocks noChangeArrowheads="1"/>
            </p:cNvSpPr>
            <p:nvPr/>
          </p:nvSpPr>
          <p:spPr bwMode="auto">
            <a:xfrm>
              <a:off x="782" y="1114"/>
              <a:ext cx="2693" cy="192"/>
            </a:xfrm>
            <a:prstGeom prst="rect">
              <a:avLst/>
            </a:prstGeom>
            <a:noFill/>
            <a:ln w="9525">
              <a:noFill/>
              <a:miter lim="800000"/>
              <a:headEnd/>
              <a:tailEnd/>
            </a:ln>
          </p:spPr>
          <p:txBody>
            <a:bodyPr>
              <a:spAutoFit/>
            </a:bodyPr>
            <a:lstStyle/>
            <a:p>
              <a:pPr>
                <a:lnSpc>
                  <a:spcPct val="140000"/>
                </a:lnSpc>
              </a:pPr>
              <a:r>
                <a:rPr lang="en-US" altLang="ko-KR" b="1"/>
                <a:t>The road signs leading to the 2009 Korea Floritopia were well positioned.</a:t>
              </a:r>
              <a:endParaRPr lang="ko-KR" altLang="en-US" b="1"/>
            </a:p>
          </p:txBody>
        </p:sp>
        <p:grpSp>
          <p:nvGrpSpPr>
            <p:cNvPr id="113689" name="그룹 9"/>
            <p:cNvGrpSpPr>
              <a:grpSpLocks/>
            </p:cNvGrpSpPr>
            <p:nvPr/>
          </p:nvGrpSpPr>
          <p:grpSpPr bwMode="auto">
            <a:xfrm>
              <a:off x="583" y="1092"/>
              <a:ext cx="245" cy="219"/>
              <a:chOff x="926279" y="1733526"/>
              <a:chExt cx="388151" cy="347671"/>
            </a:xfrm>
          </p:grpSpPr>
          <p:sp>
            <p:nvSpPr>
              <p:cNvPr id="7" name="직사각형 6"/>
              <p:cNvSpPr/>
              <p:nvPr/>
            </p:nvSpPr>
            <p:spPr bwMode="auto">
              <a:xfrm>
                <a:off x="984897" y="1762102"/>
                <a:ext cx="280420" cy="280993"/>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lstStyle/>
              <a:p>
                <a:pPr algn="ctr">
                  <a:lnSpc>
                    <a:spcPct val="140000"/>
                  </a:lnSpc>
                  <a:defRPr/>
                </a:pPr>
                <a:endParaRPr lang="ko-KR" altLang="en-US" sz="800" dirty="0">
                  <a:cs typeface="Times New Roman" pitchFamily="18" charset="0"/>
                </a:endParaRPr>
              </a:p>
            </p:txBody>
          </p:sp>
          <p:sp>
            <p:nvSpPr>
              <p:cNvPr id="113692" name="TextBox 8"/>
              <p:cNvSpPr txBox="1">
                <a:spLocks noChangeArrowheads="1"/>
              </p:cNvSpPr>
              <p:nvPr/>
            </p:nvSpPr>
            <p:spPr bwMode="auto">
              <a:xfrm>
                <a:off x="926279" y="1733526"/>
                <a:ext cx="388151" cy="347671"/>
              </a:xfrm>
              <a:prstGeom prst="rect">
                <a:avLst/>
              </a:prstGeom>
              <a:noFill/>
              <a:ln w="9525">
                <a:noFill/>
                <a:miter lim="800000"/>
                <a:headEnd/>
                <a:tailEnd/>
              </a:ln>
            </p:spPr>
            <p:txBody>
              <a:bodyPr>
                <a:spAutoFit/>
              </a:bodyPr>
              <a:lstStyle/>
              <a:p>
                <a:pPr algn="ctr">
                  <a:lnSpc>
                    <a:spcPct val="140000"/>
                  </a:lnSpc>
                </a:pPr>
                <a:r>
                  <a:rPr lang="en-US" altLang="ko-KR" sz="1200" b="1"/>
                  <a:t>12</a:t>
                </a:r>
                <a:endParaRPr lang="ko-KR" altLang="en-US" sz="1200" b="1"/>
              </a:p>
            </p:txBody>
          </p:sp>
        </p:grpSp>
        <p:sp>
          <p:nvSpPr>
            <p:cNvPr id="12" name="직사각형 11"/>
            <p:cNvSpPr/>
            <p:nvPr/>
          </p:nvSpPr>
          <p:spPr bwMode="auto">
            <a:xfrm>
              <a:off x="3344" y="1128"/>
              <a:ext cx="344" cy="148"/>
            </a:xfrm>
            <a:prstGeom prst="rect">
              <a:avLst/>
            </a:prstGeom>
            <a:solidFill>
              <a:schemeClr val="bg1">
                <a:lumMod val="85000"/>
              </a:schemeClr>
            </a:solidFill>
            <a:ln w="9525" cap="flat" cmpd="sng" algn="ctr">
              <a:noFill/>
              <a:prstDash val="solid"/>
              <a:round/>
              <a:headEnd type="none" w="med" len="med"/>
              <a:tailEnd type="none" w="med" len="med"/>
            </a:ln>
            <a:effectLst/>
          </p:spPr>
          <p:txBody>
            <a:bodyPr lIns="0" tIns="0" rIns="0" bIns="0"/>
            <a:lstStyle/>
            <a:p>
              <a:pPr algn="ctr">
                <a:lnSpc>
                  <a:spcPct val="140000"/>
                </a:lnSpc>
                <a:defRPr/>
              </a:pPr>
              <a:r>
                <a:rPr lang="en-US" altLang="ko-KR" sz="1200" b="1"/>
                <a:t>5.17</a:t>
              </a:r>
              <a:endParaRPr lang="ko-KR" altLang="en-US" sz="1200" b="1"/>
            </a:p>
          </p:txBody>
        </p:sp>
      </p:grpSp>
      <p:sp>
        <p:nvSpPr>
          <p:cNvPr id="113667" name="TextBox 12"/>
          <p:cNvSpPr txBox="1">
            <a:spLocks noChangeArrowheads="1"/>
          </p:cNvSpPr>
          <p:nvPr/>
        </p:nvSpPr>
        <p:spPr bwMode="auto">
          <a:xfrm>
            <a:off x="1052513" y="2490788"/>
            <a:ext cx="4968875" cy="304800"/>
          </a:xfrm>
          <a:prstGeom prst="rect">
            <a:avLst/>
          </a:prstGeom>
          <a:noFill/>
          <a:ln w="9525">
            <a:noFill/>
            <a:miter lim="800000"/>
            <a:headEnd/>
            <a:tailEnd/>
          </a:ln>
        </p:spPr>
        <p:txBody>
          <a:bodyPr>
            <a:spAutoFit/>
          </a:bodyPr>
          <a:lstStyle/>
          <a:p>
            <a:pPr>
              <a:lnSpc>
                <a:spcPct val="140000"/>
              </a:lnSpc>
              <a:buFont typeface="Wingdings" pitchFamily="2" charset="2"/>
              <a:buChar char="§"/>
            </a:pPr>
            <a:r>
              <a:rPr lang="en-US" altLang="ko-KR"/>
              <a:t> Satisfaction level and the t-evaluation results for “Road Signs” for different visitor category</a:t>
            </a:r>
          </a:p>
        </p:txBody>
      </p:sp>
      <p:graphicFrame>
        <p:nvGraphicFramePr>
          <p:cNvPr id="89120" name="Group 32"/>
          <p:cNvGraphicFramePr>
            <a:graphicFrameLocks noGrp="1"/>
          </p:cNvGraphicFramePr>
          <p:nvPr/>
        </p:nvGraphicFramePr>
        <p:xfrm>
          <a:off x="1123950" y="3008313"/>
          <a:ext cx="4826000" cy="639762"/>
        </p:xfrm>
        <a:graphic>
          <a:graphicData uri="http://schemas.openxmlformats.org/drawingml/2006/table">
            <a:tbl>
              <a:tblPr/>
              <a:tblGrid>
                <a:gridCol w="1206500"/>
                <a:gridCol w="1206500"/>
                <a:gridCol w="1206500"/>
                <a:gridCol w="1206500"/>
              </a:tblGrid>
              <a:tr h="238125">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Category of Visitors</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Local Resident Visitors</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Domestic Tourist </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t : 1.293</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36538">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Average per Group </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5.26</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5.13</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P : 0.076</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3683" name="TextBox 14"/>
          <p:cNvSpPr txBox="1">
            <a:spLocks noChangeArrowheads="1"/>
          </p:cNvSpPr>
          <p:nvPr/>
        </p:nvSpPr>
        <p:spPr bwMode="auto">
          <a:xfrm>
            <a:off x="1174750" y="3643313"/>
            <a:ext cx="4826000" cy="517525"/>
          </a:xfrm>
          <a:prstGeom prst="rect">
            <a:avLst/>
          </a:prstGeom>
          <a:noFill/>
          <a:ln w="9525">
            <a:noFill/>
            <a:miter lim="800000"/>
            <a:headEnd/>
            <a:tailEnd/>
          </a:ln>
        </p:spPr>
        <p:txBody>
          <a:bodyPr>
            <a:spAutoFit/>
          </a:bodyPr>
          <a:lstStyle/>
          <a:p>
            <a:pPr>
              <a:lnSpc>
                <a:spcPct val="140000"/>
              </a:lnSpc>
            </a:pPr>
            <a:r>
              <a:rPr lang="en-US" altLang="ko-KR"/>
              <a:t>The results of the t-evaluation show a significant difference between the results of “local resident visitors” and “domestic tourists”</a:t>
            </a:r>
          </a:p>
        </p:txBody>
      </p:sp>
      <p:sp>
        <p:nvSpPr>
          <p:cNvPr id="113684" name="슬라이드 번호 개체 틀 16"/>
          <p:cNvSpPr>
            <a:spLocks noGrp="1"/>
          </p:cNvSpPr>
          <p:nvPr>
            <p:ph type="sldNum" sz="quarter" idx="12"/>
          </p:nvPr>
        </p:nvSpPr>
        <p:spPr>
          <a:noFill/>
        </p:spPr>
        <p:txBody>
          <a:bodyPr/>
          <a:lstStyle/>
          <a:p>
            <a:r>
              <a:rPr lang="en-US" altLang="ko-KR" smtClean="0"/>
              <a:t>75</a:t>
            </a:r>
          </a:p>
        </p:txBody>
      </p:sp>
      <p:sp>
        <p:nvSpPr>
          <p:cNvPr id="113685" name="Rectangle 19"/>
          <p:cNvSpPr>
            <a:spLocks noChangeArrowheads="1"/>
          </p:cNvSpPr>
          <p:nvPr/>
        </p:nvSpPr>
        <p:spPr bwMode="auto">
          <a:xfrm>
            <a:off x="1123950" y="4403725"/>
            <a:ext cx="4819650" cy="3429000"/>
          </a:xfrm>
          <a:prstGeom prst="rect">
            <a:avLst/>
          </a:prstGeom>
          <a:noFill/>
          <a:ln w="9525">
            <a:noFill/>
            <a:miter lim="800000"/>
            <a:headEnd/>
            <a:tailEnd/>
          </a:ln>
        </p:spPr>
        <p:txBody>
          <a:bodyPr lIns="0" tIns="0" rIns="0" bIns="0">
            <a:spAutoFit/>
          </a:bodyPr>
          <a:lstStyle/>
          <a:p>
            <a:pPr marL="85725" indent="-85725" algn="just">
              <a:lnSpc>
                <a:spcPct val="150000"/>
              </a:lnSpc>
              <a:buFont typeface="Arial" charset="0"/>
              <a:buChar char="•"/>
            </a:pPr>
            <a:r>
              <a:rPr lang="en-US" altLang="ko-KR"/>
              <a:t>According to the survey conducted among visitors to the 2009 Korea Floritopia regarding their level of satisfaction with road signs, respondents on average gave 5.17, making it 2</a:t>
            </a:r>
            <a:r>
              <a:rPr lang="en-US" altLang="ko-KR" baseline="30000"/>
              <a:t>nd</a:t>
            </a:r>
            <a:r>
              <a:rPr lang="en-US" altLang="ko-KR"/>
              <a:t>  among the 26 categories. </a:t>
            </a:r>
          </a:p>
          <a:p>
            <a:pPr marL="85725" indent="-85725" algn="just">
              <a:lnSpc>
                <a:spcPct val="150000"/>
              </a:lnSpc>
              <a:buFont typeface="Arial" charset="0"/>
              <a:buChar char="•"/>
            </a:pPr>
            <a:endParaRPr lang="en-US" altLang="ko-KR"/>
          </a:p>
          <a:p>
            <a:pPr marL="85725" indent="-85725" algn="just">
              <a:lnSpc>
                <a:spcPct val="150000"/>
              </a:lnSpc>
              <a:buFont typeface="Arial" charset="0"/>
              <a:buChar char="•"/>
            </a:pPr>
            <a:r>
              <a:rPr lang="en-US" altLang="ko-KR"/>
              <a:t>Many road sings were set up at the entrances to local roads and expressways that led to the exhibition, facilitating access to the 2009 Korea Floritopia. These road signs made it possible for even first time visitors to reach the exhibition site with relative ease. For those who already knew the route, the road signs made the trip that much easier. </a:t>
            </a:r>
          </a:p>
          <a:p>
            <a:pPr marL="85725" indent="-85725" algn="just">
              <a:lnSpc>
                <a:spcPct val="150000"/>
              </a:lnSpc>
              <a:buFont typeface="Arial" charset="0"/>
              <a:buChar char="•"/>
            </a:pPr>
            <a:endParaRPr lang="en-US" altLang="ko-KR"/>
          </a:p>
          <a:p>
            <a:pPr marL="85725" indent="-85725" algn="just">
              <a:lnSpc>
                <a:spcPct val="150000"/>
              </a:lnSpc>
              <a:buFont typeface="Arial" charset="0"/>
              <a:buChar char="•"/>
            </a:pPr>
            <a:r>
              <a:rPr lang="en-US" altLang="ko-KR"/>
              <a:t>This year’s temporary road signs and traffic facilities were two-fold (lower support signs, temporary road signs). These sign posts contained information about direction and distance to the exhibition in both English and in Chinese characters. Additionally, signs regarding dangerous curves, fog alerts, speed bumps and falling rocks were indicated to provide visitors with a high level of safety. </a:t>
            </a:r>
          </a:p>
          <a:p>
            <a:pPr marL="85725" indent="-85725" algn="just">
              <a:lnSpc>
                <a:spcPct val="150000"/>
              </a:lnSpc>
              <a:buFont typeface="Arial" charset="0"/>
              <a:buChar char="•"/>
            </a:pPr>
            <a:endParaRPr lang="en-US" altLang="ko-KR"/>
          </a:p>
        </p:txBody>
      </p:sp>
      <p:sp>
        <p:nvSpPr>
          <p:cNvPr id="113686" name="Rectangle 19"/>
          <p:cNvSpPr>
            <a:spLocks noChangeArrowheads="1"/>
          </p:cNvSpPr>
          <p:nvPr/>
        </p:nvSpPr>
        <p:spPr bwMode="auto">
          <a:xfrm>
            <a:off x="1125538" y="7867650"/>
            <a:ext cx="4819650" cy="685800"/>
          </a:xfrm>
          <a:prstGeom prst="rect">
            <a:avLst/>
          </a:prstGeom>
          <a:noFill/>
          <a:ln w="9525">
            <a:noFill/>
            <a:miter lim="800000"/>
            <a:headEnd/>
            <a:tailEnd/>
          </a:ln>
        </p:spPr>
        <p:txBody>
          <a:bodyPr lIns="0" tIns="0" rIns="0" bIns="0">
            <a:spAutoFit/>
          </a:bodyPr>
          <a:lstStyle/>
          <a:p>
            <a:pPr marL="85725" indent="-85725" algn="just">
              <a:lnSpc>
                <a:spcPct val="150000"/>
              </a:lnSpc>
              <a:buFont typeface="Arial" charset="0"/>
              <a:buChar char="•"/>
            </a:pPr>
            <a:r>
              <a:rPr lang="en-US" altLang="ko-KR"/>
              <a:t>Road signs were positioned 100km prior to reading the destination. Road signs indicating the distance till the exhibition were set at the bottoms of existing road signs. These signs were in a metallic color that harmonized with the overall atmosphere of the floral exhibition. </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52"/>
          <p:cNvSpPr>
            <a:spLocks noChangeArrowheads="1"/>
          </p:cNvSpPr>
          <p:nvPr/>
        </p:nvSpPr>
        <p:spPr bwMode="auto">
          <a:xfrm>
            <a:off x="1123950" y="1290638"/>
            <a:ext cx="5334000" cy="304800"/>
          </a:xfrm>
          <a:prstGeom prst="rect">
            <a:avLst/>
          </a:prstGeom>
          <a:noFill/>
          <a:ln w="9525">
            <a:noFill/>
            <a:miter lim="800000"/>
            <a:headEnd/>
            <a:tailEnd/>
          </a:ln>
        </p:spPr>
        <p:txBody>
          <a:bodyPr wrap="none" anchor="ctr"/>
          <a:lstStyle/>
          <a:p>
            <a:pPr algn="dist">
              <a:lnSpc>
                <a:spcPct val="140000"/>
              </a:lnSpc>
            </a:pPr>
            <a:r>
              <a:rPr lang="en-US" altLang="ko-KR" sz="1400" b="1"/>
              <a:t>13. Foreign Language Services</a:t>
            </a:r>
            <a:endParaRPr lang="ko-KR" altLang="en-US" sz="1400" b="1"/>
          </a:p>
        </p:txBody>
      </p:sp>
      <p:grpSp>
        <p:nvGrpSpPr>
          <p:cNvPr id="114690" name="Group 34"/>
          <p:cNvGrpSpPr>
            <a:grpSpLocks/>
          </p:cNvGrpSpPr>
          <p:nvPr/>
        </p:nvGrpSpPr>
        <p:grpSpPr bwMode="auto">
          <a:xfrm>
            <a:off x="925513" y="1808163"/>
            <a:ext cx="5024437" cy="552450"/>
            <a:chOff x="583" y="1033"/>
            <a:chExt cx="3165" cy="348"/>
          </a:xfrm>
        </p:grpSpPr>
        <p:sp>
          <p:nvSpPr>
            <p:cNvPr id="114713" name="직사각형 3"/>
            <p:cNvSpPr>
              <a:spLocks noChangeArrowheads="1"/>
            </p:cNvSpPr>
            <p:nvPr/>
          </p:nvSpPr>
          <p:spPr bwMode="auto">
            <a:xfrm>
              <a:off x="709" y="1033"/>
              <a:ext cx="3039" cy="348"/>
            </a:xfrm>
            <a:prstGeom prst="rect">
              <a:avLst/>
            </a:prstGeom>
            <a:noFill/>
            <a:ln w="9525" algn="ctr">
              <a:solidFill>
                <a:schemeClr val="tx1"/>
              </a:solidFill>
              <a:round/>
              <a:headEnd/>
              <a:tailEnd/>
            </a:ln>
          </p:spPr>
          <p:txBody>
            <a:bodyPr lIns="0" tIns="0" rIns="0" bIns="0"/>
            <a:lstStyle/>
            <a:p>
              <a:pPr algn="ctr">
                <a:lnSpc>
                  <a:spcPct val="140000"/>
                </a:lnSpc>
              </a:pPr>
              <a:endParaRPr lang="ko-KR" altLang="en-US" sz="800"/>
            </a:p>
          </p:txBody>
        </p:sp>
        <p:sp>
          <p:nvSpPr>
            <p:cNvPr id="114714" name="TextBox 4"/>
            <p:cNvSpPr txBox="1">
              <a:spLocks noChangeArrowheads="1"/>
            </p:cNvSpPr>
            <p:nvPr/>
          </p:nvSpPr>
          <p:spPr bwMode="auto">
            <a:xfrm>
              <a:off x="897" y="1079"/>
              <a:ext cx="2447" cy="219"/>
            </a:xfrm>
            <a:prstGeom prst="rect">
              <a:avLst/>
            </a:prstGeom>
            <a:noFill/>
            <a:ln w="9525">
              <a:noFill/>
              <a:miter lim="800000"/>
              <a:headEnd/>
              <a:tailEnd/>
            </a:ln>
          </p:spPr>
          <p:txBody>
            <a:bodyPr>
              <a:spAutoFit/>
            </a:bodyPr>
            <a:lstStyle/>
            <a:p>
              <a:pPr>
                <a:lnSpc>
                  <a:spcPct val="140000"/>
                </a:lnSpc>
              </a:pPr>
              <a:r>
                <a:rPr lang="en-US" altLang="ko-KR" sz="1200" b="1"/>
                <a:t>It was easy to access different foreign language services.</a:t>
              </a:r>
              <a:endParaRPr lang="ko-KR" altLang="en-US" sz="1200" b="1"/>
            </a:p>
          </p:txBody>
        </p:sp>
        <p:grpSp>
          <p:nvGrpSpPr>
            <p:cNvPr id="114715" name="그룹 9"/>
            <p:cNvGrpSpPr>
              <a:grpSpLocks/>
            </p:cNvGrpSpPr>
            <p:nvPr/>
          </p:nvGrpSpPr>
          <p:grpSpPr bwMode="auto">
            <a:xfrm>
              <a:off x="583" y="1079"/>
              <a:ext cx="245" cy="257"/>
              <a:chOff x="926279" y="1733525"/>
              <a:chExt cx="388151" cy="309571"/>
            </a:xfrm>
          </p:grpSpPr>
          <p:sp>
            <p:nvSpPr>
              <p:cNvPr id="7" name="직사각형 6"/>
              <p:cNvSpPr/>
              <p:nvPr/>
            </p:nvSpPr>
            <p:spPr bwMode="auto">
              <a:xfrm>
                <a:off x="984897" y="1762434"/>
                <a:ext cx="280420" cy="280661"/>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lstStyle/>
              <a:p>
                <a:pPr algn="ctr">
                  <a:lnSpc>
                    <a:spcPct val="140000"/>
                  </a:lnSpc>
                  <a:defRPr/>
                </a:pPr>
                <a:endParaRPr lang="ko-KR" altLang="en-US" sz="800" dirty="0">
                  <a:cs typeface="Times New Roman" pitchFamily="18" charset="0"/>
                </a:endParaRPr>
              </a:p>
            </p:txBody>
          </p:sp>
          <p:sp>
            <p:nvSpPr>
              <p:cNvPr id="114718" name="TextBox 8"/>
              <p:cNvSpPr txBox="1">
                <a:spLocks noChangeArrowheads="1"/>
              </p:cNvSpPr>
              <p:nvPr/>
            </p:nvSpPr>
            <p:spPr bwMode="auto">
              <a:xfrm>
                <a:off x="926279" y="1733525"/>
                <a:ext cx="388151" cy="263461"/>
              </a:xfrm>
              <a:prstGeom prst="rect">
                <a:avLst/>
              </a:prstGeom>
              <a:noFill/>
              <a:ln w="9525">
                <a:noFill/>
                <a:miter lim="800000"/>
                <a:headEnd/>
                <a:tailEnd/>
              </a:ln>
            </p:spPr>
            <p:txBody>
              <a:bodyPr>
                <a:spAutoFit/>
              </a:bodyPr>
              <a:lstStyle/>
              <a:p>
                <a:pPr algn="ctr">
                  <a:lnSpc>
                    <a:spcPct val="140000"/>
                  </a:lnSpc>
                </a:pPr>
                <a:r>
                  <a:rPr lang="en-US" altLang="ko-KR" sz="1200" b="1"/>
                  <a:t>13</a:t>
                </a:r>
                <a:endParaRPr lang="ko-KR" altLang="en-US" sz="1200" b="1"/>
              </a:p>
            </p:txBody>
          </p:sp>
        </p:grpSp>
        <p:sp>
          <p:nvSpPr>
            <p:cNvPr id="12" name="직사각형 11"/>
            <p:cNvSpPr/>
            <p:nvPr/>
          </p:nvSpPr>
          <p:spPr bwMode="auto">
            <a:xfrm>
              <a:off x="3344" y="1128"/>
              <a:ext cx="344" cy="148"/>
            </a:xfrm>
            <a:prstGeom prst="rect">
              <a:avLst/>
            </a:prstGeom>
            <a:solidFill>
              <a:schemeClr val="bg1">
                <a:lumMod val="85000"/>
              </a:schemeClr>
            </a:solidFill>
            <a:ln w="9525" cap="flat" cmpd="sng" algn="ctr">
              <a:noFill/>
              <a:prstDash val="solid"/>
              <a:round/>
              <a:headEnd type="none" w="med" len="med"/>
              <a:tailEnd type="none" w="med" len="med"/>
            </a:ln>
            <a:effectLst/>
          </p:spPr>
          <p:txBody>
            <a:bodyPr lIns="0" tIns="0" rIns="0" bIns="0"/>
            <a:lstStyle/>
            <a:p>
              <a:pPr algn="ctr">
                <a:lnSpc>
                  <a:spcPct val="140000"/>
                </a:lnSpc>
                <a:defRPr/>
              </a:pPr>
              <a:r>
                <a:rPr lang="en-US" altLang="ko-KR" sz="1200" b="1"/>
                <a:t>4.67</a:t>
              </a:r>
              <a:endParaRPr lang="ko-KR" altLang="en-US" sz="1200" b="1"/>
            </a:p>
          </p:txBody>
        </p:sp>
      </p:grpSp>
      <p:sp>
        <p:nvSpPr>
          <p:cNvPr id="114691" name="TextBox 12"/>
          <p:cNvSpPr txBox="1">
            <a:spLocks noChangeArrowheads="1"/>
          </p:cNvSpPr>
          <p:nvPr/>
        </p:nvSpPr>
        <p:spPr bwMode="auto">
          <a:xfrm>
            <a:off x="1123950" y="2576513"/>
            <a:ext cx="4826000" cy="517525"/>
          </a:xfrm>
          <a:prstGeom prst="rect">
            <a:avLst/>
          </a:prstGeom>
          <a:noFill/>
          <a:ln w="9525">
            <a:noFill/>
            <a:miter lim="800000"/>
            <a:headEnd/>
            <a:tailEnd/>
          </a:ln>
        </p:spPr>
        <p:txBody>
          <a:bodyPr>
            <a:spAutoFit/>
          </a:bodyPr>
          <a:lstStyle/>
          <a:p>
            <a:pPr>
              <a:lnSpc>
                <a:spcPct val="140000"/>
              </a:lnSpc>
              <a:buFont typeface="Wingdings" pitchFamily="2" charset="2"/>
              <a:buChar char="§"/>
            </a:pPr>
            <a:r>
              <a:rPr lang="en-US" altLang="ko-KR"/>
              <a:t>  Satisfaction level and the t-evaluation results for “Foreign Language Services” for  </a:t>
            </a:r>
          </a:p>
          <a:p>
            <a:pPr>
              <a:lnSpc>
                <a:spcPct val="140000"/>
              </a:lnSpc>
              <a:buFont typeface="Wingdings" pitchFamily="2" charset="2"/>
              <a:buNone/>
            </a:pPr>
            <a:r>
              <a:rPr lang="en-US" altLang="ko-KR"/>
              <a:t>    different visitor category</a:t>
            </a:r>
          </a:p>
        </p:txBody>
      </p:sp>
      <p:graphicFrame>
        <p:nvGraphicFramePr>
          <p:cNvPr id="90147" name="Group 35"/>
          <p:cNvGraphicFramePr>
            <a:graphicFrameLocks noGrp="1"/>
          </p:cNvGraphicFramePr>
          <p:nvPr/>
        </p:nvGraphicFramePr>
        <p:xfrm>
          <a:off x="1123950" y="3297238"/>
          <a:ext cx="4826000" cy="639762"/>
        </p:xfrm>
        <a:graphic>
          <a:graphicData uri="http://schemas.openxmlformats.org/drawingml/2006/table">
            <a:tbl>
              <a:tblPr/>
              <a:tblGrid>
                <a:gridCol w="1206500"/>
                <a:gridCol w="1206500"/>
                <a:gridCol w="1206500"/>
                <a:gridCol w="1206500"/>
              </a:tblGrid>
              <a:tr h="238125">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Category of Visitors</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Local Resident Visitors</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Domestic Tourists</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t : 0.075</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36538">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Average per Group </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4.67</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4.67</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P : 0.233</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4707" name="TextBox 14"/>
          <p:cNvSpPr txBox="1">
            <a:spLocks noChangeArrowheads="1"/>
          </p:cNvSpPr>
          <p:nvPr/>
        </p:nvSpPr>
        <p:spPr bwMode="auto">
          <a:xfrm>
            <a:off x="1174750" y="4075113"/>
            <a:ext cx="4826000" cy="517525"/>
          </a:xfrm>
          <a:prstGeom prst="rect">
            <a:avLst/>
          </a:prstGeom>
          <a:noFill/>
          <a:ln w="9525">
            <a:noFill/>
            <a:miter lim="800000"/>
            <a:headEnd/>
            <a:tailEnd/>
          </a:ln>
        </p:spPr>
        <p:txBody>
          <a:bodyPr>
            <a:spAutoFit/>
          </a:bodyPr>
          <a:lstStyle/>
          <a:p>
            <a:pPr>
              <a:lnSpc>
                <a:spcPct val="140000"/>
              </a:lnSpc>
            </a:pPr>
            <a:r>
              <a:rPr lang="en-US" altLang="ko-KR"/>
              <a:t>The results of the t-evaluation show a significant difference between the results of “local resident visitors” and “domestic tourists”</a:t>
            </a:r>
          </a:p>
        </p:txBody>
      </p:sp>
      <p:sp>
        <p:nvSpPr>
          <p:cNvPr id="114708" name="슬라이드 번호 개체 틀 18"/>
          <p:cNvSpPr>
            <a:spLocks noGrp="1"/>
          </p:cNvSpPr>
          <p:nvPr>
            <p:ph type="sldNum" sz="quarter" idx="12"/>
          </p:nvPr>
        </p:nvSpPr>
        <p:spPr>
          <a:noFill/>
        </p:spPr>
        <p:txBody>
          <a:bodyPr/>
          <a:lstStyle/>
          <a:p>
            <a:r>
              <a:rPr lang="en-US" altLang="ko-KR" smtClean="0"/>
              <a:t>76</a:t>
            </a:r>
          </a:p>
        </p:txBody>
      </p:sp>
      <p:grpSp>
        <p:nvGrpSpPr>
          <p:cNvPr id="114709" name="그룹 17"/>
          <p:cNvGrpSpPr>
            <a:grpSpLocks/>
          </p:cNvGrpSpPr>
          <p:nvPr/>
        </p:nvGrpSpPr>
        <p:grpSpPr bwMode="auto">
          <a:xfrm>
            <a:off x="1114425" y="6518275"/>
            <a:ext cx="4835525" cy="2106613"/>
            <a:chOff x="1114418" y="4900597"/>
            <a:chExt cx="4835534" cy="1819303"/>
          </a:xfrm>
        </p:grpSpPr>
        <p:pic>
          <p:nvPicPr>
            <p:cNvPr id="114711" name="Picture 4"/>
            <p:cNvPicPr>
              <a:picLocks noChangeAspect="1" noChangeArrowheads="1"/>
            </p:cNvPicPr>
            <p:nvPr/>
          </p:nvPicPr>
          <p:blipFill>
            <a:blip r:embed="rId2" cstate="print"/>
            <a:srcRect t="13068"/>
            <a:stretch>
              <a:fillRect/>
            </a:stretch>
          </p:blipFill>
          <p:spPr bwMode="auto">
            <a:xfrm>
              <a:off x="1114418" y="4924411"/>
              <a:ext cx="4835534" cy="1795489"/>
            </a:xfrm>
            <a:prstGeom prst="rect">
              <a:avLst/>
            </a:prstGeom>
            <a:noFill/>
            <a:ln w="9525">
              <a:solidFill>
                <a:schemeClr val="tx1"/>
              </a:solidFill>
              <a:miter lim="800000"/>
              <a:headEnd/>
              <a:tailEnd/>
            </a:ln>
          </p:spPr>
        </p:pic>
        <p:sp>
          <p:nvSpPr>
            <p:cNvPr id="114712" name="직사각형 16"/>
            <p:cNvSpPr>
              <a:spLocks noChangeArrowheads="1"/>
            </p:cNvSpPr>
            <p:nvPr/>
          </p:nvSpPr>
          <p:spPr bwMode="auto">
            <a:xfrm>
              <a:off x="3262327" y="4900597"/>
              <a:ext cx="2595565" cy="1624039"/>
            </a:xfrm>
            <a:prstGeom prst="rect">
              <a:avLst/>
            </a:prstGeom>
            <a:noFill/>
            <a:ln w="19050" algn="ctr">
              <a:solidFill>
                <a:schemeClr val="bg1"/>
              </a:solidFill>
              <a:prstDash val="sysDash"/>
              <a:round/>
              <a:headEnd/>
              <a:tailEnd/>
            </a:ln>
          </p:spPr>
          <p:txBody>
            <a:bodyPr lIns="0" tIns="0" rIns="0" bIns="0"/>
            <a:lstStyle/>
            <a:p>
              <a:pPr algn="ctr">
                <a:lnSpc>
                  <a:spcPct val="140000"/>
                </a:lnSpc>
              </a:pPr>
              <a:endParaRPr lang="ko-KR" altLang="en-US" sz="800"/>
            </a:p>
          </p:txBody>
        </p:sp>
      </p:grpSp>
      <p:sp>
        <p:nvSpPr>
          <p:cNvPr id="114710" name="Rectangle 19"/>
          <p:cNvSpPr>
            <a:spLocks noChangeArrowheads="1"/>
          </p:cNvSpPr>
          <p:nvPr/>
        </p:nvSpPr>
        <p:spPr bwMode="auto">
          <a:xfrm>
            <a:off x="1120775" y="4779963"/>
            <a:ext cx="4819650" cy="1828800"/>
          </a:xfrm>
          <a:prstGeom prst="rect">
            <a:avLst/>
          </a:prstGeom>
          <a:noFill/>
          <a:ln w="9525">
            <a:noFill/>
            <a:miter lim="800000"/>
            <a:headEnd/>
            <a:tailEnd/>
          </a:ln>
        </p:spPr>
        <p:txBody>
          <a:bodyPr lIns="0" tIns="0" rIns="0" bIns="0">
            <a:spAutoFit/>
          </a:bodyPr>
          <a:lstStyle/>
          <a:p>
            <a:pPr marL="85725" indent="-85725" algn="just">
              <a:lnSpc>
                <a:spcPct val="150000"/>
              </a:lnSpc>
              <a:buFont typeface="Arial" charset="0"/>
              <a:buChar char="•"/>
            </a:pPr>
            <a:r>
              <a:rPr lang="en-US" altLang="ko-KR"/>
              <a:t>According to the survey conducted among visitors to the 2009 Korea Floritopia regarding their level of satisfaction with foreign language services, respondents on average gave 4.67, making it 16</a:t>
            </a:r>
            <a:r>
              <a:rPr lang="en-US" altLang="ko-KR" baseline="30000"/>
              <a:t>th</a:t>
            </a:r>
            <a:r>
              <a:rPr lang="en-US" altLang="ko-KR"/>
              <a:t> among the 26 categories. </a:t>
            </a:r>
          </a:p>
          <a:p>
            <a:pPr marL="85725" indent="-85725" algn="just">
              <a:lnSpc>
                <a:spcPct val="150000"/>
              </a:lnSpc>
              <a:buFont typeface="Arial" charset="0"/>
              <a:buChar char="•"/>
            </a:pPr>
            <a:endParaRPr lang="en-US" altLang="ko-KR"/>
          </a:p>
          <a:p>
            <a:pPr marL="85725" indent="-85725" algn="just">
              <a:lnSpc>
                <a:spcPct val="150000"/>
              </a:lnSpc>
              <a:buFont typeface="Arial" charset="0"/>
              <a:buChar char="•"/>
            </a:pPr>
            <a:r>
              <a:rPr lang="en-US" altLang="ko-KR"/>
              <a:t>On average, 11 English, 5 Japanese, 7 Chinese, 2 sign language interpreters were provided daily. Pamphlets and information signs were also translated into different languages to provide convenience to foreign guests. </a:t>
            </a:r>
          </a:p>
          <a:p>
            <a:pPr marL="85725" indent="-85725" algn="just">
              <a:lnSpc>
                <a:spcPct val="150000"/>
              </a:lnSpc>
            </a:pPr>
            <a:endParaRPr lang="en-US" altLang="ko-K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52"/>
          <p:cNvSpPr>
            <a:spLocks noChangeArrowheads="1"/>
          </p:cNvSpPr>
          <p:nvPr/>
        </p:nvSpPr>
        <p:spPr bwMode="auto">
          <a:xfrm>
            <a:off x="1123950" y="1290638"/>
            <a:ext cx="5334000" cy="304800"/>
          </a:xfrm>
          <a:prstGeom prst="rect">
            <a:avLst/>
          </a:prstGeom>
          <a:noFill/>
          <a:ln w="9525">
            <a:noFill/>
            <a:miter lim="800000"/>
            <a:headEnd/>
            <a:tailEnd/>
          </a:ln>
        </p:spPr>
        <p:txBody>
          <a:bodyPr wrap="none" anchor="ctr"/>
          <a:lstStyle/>
          <a:p>
            <a:pPr algn="dist">
              <a:lnSpc>
                <a:spcPct val="140000"/>
              </a:lnSpc>
            </a:pPr>
            <a:r>
              <a:rPr lang="en-US" altLang="ko-KR" sz="1400" b="1"/>
              <a:t>14. Pamphlet</a:t>
            </a:r>
            <a:endParaRPr lang="ko-KR" altLang="en-US" sz="1400" b="1"/>
          </a:p>
        </p:txBody>
      </p:sp>
      <p:grpSp>
        <p:nvGrpSpPr>
          <p:cNvPr id="115714" name="Group 34"/>
          <p:cNvGrpSpPr>
            <a:grpSpLocks/>
          </p:cNvGrpSpPr>
          <p:nvPr/>
        </p:nvGrpSpPr>
        <p:grpSpPr bwMode="auto">
          <a:xfrm>
            <a:off x="919163" y="1870075"/>
            <a:ext cx="5035550" cy="419100"/>
            <a:chOff x="579" y="1079"/>
            <a:chExt cx="3172" cy="264"/>
          </a:xfrm>
        </p:grpSpPr>
        <p:sp>
          <p:nvSpPr>
            <p:cNvPr id="115736" name="직사각형 3"/>
            <p:cNvSpPr>
              <a:spLocks noChangeArrowheads="1"/>
            </p:cNvSpPr>
            <p:nvPr/>
          </p:nvSpPr>
          <p:spPr bwMode="auto">
            <a:xfrm>
              <a:off x="712" y="1079"/>
              <a:ext cx="3039" cy="264"/>
            </a:xfrm>
            <a:prstGeom prst="rect">
              <a:avLst/>
            </a:prstGeom>
            <a:noFill/>
            <a:ln w="9525" algn="ctr">
              <a:solidFill>
                <a:schemeClr val="tx1"/>
              </a:solidFill>
              <a:round/>
              <a:headEnd/>
              <a:tailEnd/>
            </a:ln>
          </p:spPr>
          <p:txBody>
            <a:bodyPr lIns="0" tIns="0" rIns="0" bIns="0"/>
            <a:lstStyle/>
            <a:p>
              <a:pPr algn="ctr">
                <a:lnSpc>
                  <a:spcPct val="140000"/>
                </a:lnSpc>
              </a:pPr>
              <a:endParaRPr lang="ko-KR" altLang="en-US"/>
            </a:p>
          </p:txBody>
        </p:sp>
        <p:sp>
          <p:nvSpPr>
            <p:cNvPr id="115737" name="TextBox 4"/>
            <p:cNvSpPr txBox="1">
              <a:spLocks noChangeArrowheads="1"/>
            </p:cNvSpPr>
            <p:nvPr/>
          </p:nvSpPr>
          <p:spPr bwMode="auto">
            <a:xfrm>
              <a:off x="799" y="1100"/>
              <a:ext cx="2624" cy="206"/>
            </a:xfrm>
            <a:prstGeom prst="rect">
              <a:avLst/>
            </a:prstGeom>
            <a:noFill/>
            <a:ln w="9525">
              <a:noFill/>
              <a:miter lim="800000"/>
              <a:headEnd/>
              <a:tailEnd/>
            </a:ln>
          </p:spPr>
          <p:txBody>
            <a:bodyPr>
              <a:spAutoFit/>
            </a:bodyPr>
            <a:lstStyle/>
            <a:p>
              <a:pPr>
                <a:lnSpc>
                  <a:spcPct val="140000"/>
                </a:lnSpc>
              </a:pPr>
              <a:r>
                <a:rPr lang="en-US" altLang="ko-KR" sz="1100" b="1"/>
                <a:t>It was easy to access the pamphlets at the 2009 Korea Floritopia.</a:t>
              </a:r>
              <a:endParaRPr lang="ko-KR" altLang="en-US" sz="1100" b="1"/>
            </a:p>
          </p:txBody>
        </p:sp>
        <p:grpSp>
          <p:nvGrpSpPr>
            <p:cNvPr id="115738" name="그룹 9"/>
            <p:cNvGrpSpPr>
              <a:grpSpLocks/>
            </p:cNvGrpSpPr>
            <p:nvPr/>
          </p:nvGrpSpPr>
          <p:grpSpPr bwMode="auto">
            <a:xfrm>
              <a:off x="579" y="1079"/>
              <a:ext cx="245" cy="219"/>
              <a:chOff x="926279" y="1733526"/>
              <a:chExt cx="388151" cy="309570"/>
            </a:xfrm>
          </p:grpSpPr>
          <p:sp>
            <p:nvSpPr>
              <p:cNvPr id="7" name="직사각형 6"/>
              <p:cNvSpPr/>
              <p:nvPr/>
            </p:nvSpPr>
            <p:spPr bwMode="auto">
              <a:xfrm>
                <a:off x="984897" y="1761797"/>
                <a:ext cx="280419" cy="281299"/>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lstStyle/>
              <a:p>
                <a:pPr algn="ctr">
                  <a:lnSpc>
                    <a:spcPct val="140000"/>
                  </a:lnSpc>
                  <a:defRPr/>
                </a:pPr>
                <a:endParaRPr lang="ko-KR" altLang="en-US"/>
              </a:p>
            </p:txBody>
          </p:sp>
          <p:sp>
            <p:nvSpPr>
              <p:cNvPr id="115741" name="TextBox 8"/>
              <p:cNvSpPr txBox="1">
                <a:spLocks noChangeArrowheads="1"/>
              </p:cNvSpPr>
              <p:nvPr/>
            </p:nvSpPr>
            <p:spPr bwMode="auto">
              <a:xfrm>
                <a:off x="926279" y="1733526"/>
                <a:ext cx="388151" cy="309570"/>
              </a:xfrm>
              <a:prstGeom prst="rect">
                <a:avLst/>
              </a:prstGeom>
              <a:noFill/>
              <a:ln w="9525">
                <a:noFill/>
                <a:miter lim="800000"/>
                <a:headEnd/>
                <a:tailEnd/>
              </a:ln>
            </p:spPr>
            <p:txBody>
              <a:bodyPr>
                <a:spAutoFit/>
              </a:bodyPr>
              <a:lstStyle/>
              <a:p>
                <a:pPr algn="ctr">
                  <a:lnSpc>
                    <a:spcPct val="140000"/>
                  </a:lnSpc>
                </a:pPr>
                <a:r>
                  <a:rPr lang="en-US" altLang="ko-KR" sz="1200" b="1"/>
                  <a:t>14</a:t>
                </a:r>
                <a:endParaRPr lang="ko-KR" altLang="en-US" sz="1200" b="1"/>
              </a:p>
            </p:txBody>
          </p:sp>
        </p:grpSp>
        <p:sp>
          <p:nvSpPr>
            <p:cNvPr id="12" name="직사각형 11"/>
            <p:cNvSpPr/>
            <p:nvPr/>
          </p:nvSpPr>
          <p:spPr bwMode="auto">
            <a:xfrm>
              <a:off x="3344" y="1128"/>
              <a:ext cx="344" cy="148"/>
            </a:xfrm>
            <a:prstGeom prst="rect">
              <a:avLst/>
            </a:prstGeom>
            <a:solidFill>
              <a:schemeClr val="bg1">
                <a:lumMod val="85000"/>
              </a:schemeClr>
            </a:solidFill>
            <a:ln w="9525" cap="flat" cmpd="sng" algn="ctr">
              <a:noFill/>
              <a:prstDash val="solid"/>
              <a:round/>
              <a:headEnd type="none" w="med" len="med"/>
              <a:tailEnd type="none" w="med" len="med"/>
            </a:ln>
            <a:effectLst/>
          </p:spPr>
          <p:txBody>
            <a:bodyPr lIns="0" tIns="0" rIns="0" bIns="0"/>
            <a:lstStyle/>
            <a:p>
              <a:pPr algn="ctr">
                <a:lnSpc>
                  <a:spcPct val="140000"/>
                </a:lnSpc>
                <a:defRPr/>
              </a:pPr>
              <a:r>
                <a:rPr lang="en-US" altLang="ko-KR" sz="1200" b="1"/>
                <a:t>5.13</a:t>
              </a:r>
              <a:endParaRPr lang="ko-KR" altLang="en-US" sz="1200" b="1"/>
            </a:p>
          </p:txBody>
        </p:sp>
      </p:grpSp>
      <p:sp>
        <p:nvSpPr>
          <p:cNvPr id="115715" name="TextBox 12"/>
          <p:cNvSpPr txBox="1">
            <a:spLocks noChangeArrowheads="1"/>
          </p:cNvSpPr>
          <p:nvPr/>
        </p:nvSpPr>
        <p:spPr bwMode="auto">
          <a:xfrm>
            <a:off x="1123950" y="2563813"/>
            <a:ext cx="4826000" cy="517525"/>
          </a:xfrm>
          <a:prstGeom prst="rect">
            <a:avLst/>
          </a:prstGeom>
          <a:noFill/>
          <a:ln w="9525">
            <a:noFill/>
            <a:miter lim="800000"/>
            <a:headEnd/>
            <a:tailEnd/>
          </a:ln>
        </p:spPr>
        <p:txBody>
          <a:bodyPr>
            <a:spAutoFit/>
          </a:bodyPr>
          <a:lstStyle/>
          <a:p>
            <a:pPr>
              <a:lnSpc>
                <a:spcPct val="140000"/>
              </a:lnSpc>
              <a:buFont typeface="Wingdings" pitchFamily="2" charset="2"/>
              <a:buChar char="§"/>
            </a:pPr>
            <a:r>
              <a:rPr lang="en-US" altLang="ko-KR"/>
              <a:t> Satisfaction level and the t-evaluation results for “Pamphlet” for different visitor category</a:t>
            </a:r>
          </a:p>
        </p:txBody>
      </p:sp>
      <p:graphicFrame>
        <p:nvGraphicFramePr>
          <p:cNvPr id="91169" name="Group 33"/>
          <p:cNvGraphicFramePr>
            <a:graphicFrameLocks noGrp="1"/>
          </p:cNvGraphicFramePr>
          <p:nvPr/>
        </p:nvGraphicFramePr>
        <p:xfrm>
          <a:off x="1123950" y="3090863"/>
          <a:ext cx="4826000" cy="639762"/>
        </p:xfrm>
        <a:graphic>
          <a:graphicData uri="http://schemas.openxmlformats.org/drawingml/2006/table">
            <a:tbl>
              <a:tblPr/>
              <a:tblGrid>
                <a:gridCol w="1206500"/>
                <a:gridCol w="1206500"/>
                <a:gridCol w="1206500"/>
                <a:gridCol w="1206500"/>
              </a:tblGrid>
              <a:tr h="238125">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Category of Visitors</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Local Resident Visitors</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Domestic Tourists</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t : 0.061</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36538">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Average per Group</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5.14</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5.13</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P : 0.332</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5731" name="TextBox 14"/>
          <p:cNvSpPr txBox="1">
            <a:spLocks noChangeArrowheads="1"/>
          </p:cNvSpPr>
          <p:nvPr/>
        </p:nvSpPr>
        <p:spPr bwMode="auto">
          <a:xfrm>
            <a:off x="1174750" y="3714750"/>
            <a:ext cx="4826000" cy="517525"/>
          </a:xfrm>
          <a:prstGeom prst="rect">
            <a:avLst/>
          </a:prstGeom>
          <a:noFill/>
          <a:ln w="9525">
            <a:noFill/>
            <a:miter lim="800000"/>
            <a:headEnd/>
            <a:tailEnd/>
          </a:ln>
        </p:spPr>
        <p:txBody>
          <a:bodyPr>
            <a:spAutoFit/>
          </a:bodyPr>
          <a:lstStyle/>
          <a:p>
            <a:pPr>
              <a:lnSpc>
                <a:spcPct val="140000"/>
              </a:lnSpc>
            </a:pPr>
            <a:r>
              <a:rPr lang="en-US" altLang="ko-KR"/>
              <a:t>The results of the t-evaluation show a significant difference between the results of “local resident visitors” and “domestic tourists”</a:t>
            </a:r>
          </a:p>
        </p:txBody>
      </p:sp>
      <p:sp>
        <p:nvSpPr>
          <p:cNvPr id="115732" name="슬라이드 번호 개체 틀 16"/>
          <p:cNvSpPr>
            <a:spLocks noGrp="1"/>
          </p:cNvSpPr>
          <p:nvPr>
            <p:ph type="sldNum" sz="quarter" idx="12"/>
          </p:nvPr>
        </p:nvSpPr>
        <p:spPr>
          <a:noFill/>
        </p:spPr>
        <p:txBody>
          <a:bodyPr/>
          <a:lstStyle/>
          <a:p>
            <a:r>
              <a:rPr lang="en-US" altLang="ko-KR" smtClean="0"/>
              <a:t>77</a:t>
            </a:r>
          </a:p>
        </p:txBody>
      </p:sp>
      <p:sp>
        <p:nvSpPr>
          <p:cNvPr id="115733" name="Rectangle 19"/>
          <p:cNvSpPr>
            <a:spLocks noChangeArrowheads="1"/>
          </p:cNvSpPr>
          <p:nvPr/>
        </p:nvSpPr>
        <p:spPr bwMode="auto">
          <a:xfrm>
            <a:off x="1114425" y="4395788"/>
            <a:ext cx="4819650" cy="2286000"/>
          </a:xfrm>
          <a:prstGeom prst="rect">
            <a:avLst/>
          </a:prstGeom>
          <a:noFill/>
          <a:ln w="9525">
            <a:noFill/>
            <a:miter lim="800000"/>
            <a:headEnd/>
            <a:tailEnd/>
          </a:ln>
        </p:spPr>
        <p:txBody>
          <a:bodyPr lIns="0" tIns="0" rIns="0" bIns="0">
            <a:spAutoFit/>
          </a:bodyPr>
          <a:lstStyle/>
          <a:p>
            <a:pPr marL="85725" indent="-85725" algn="just">
              <a:lnSpc>
                <a:spcPct val="150000"/>
              </a:lnSpc>
              <a:buFont typeface="Arial" charset="0"/>
              <a:buChar char="•"/>
            </a:pPr>
            <a:r>
              <a:rPr lang="en-US" altLang="ko-KR"/>
              <a:t>According to the survey conducted among visitors to the 2009 Korea Floritopia regarding their level of satisfaction with the accessibility of pamphlets, respondents on average gave 5.13, making it 4</a:t>
            </a:r>
            <a:r>
              <a:rPr lang="en-US" altLang="ko-KR" baseline="30000"/>
              <a:t>th</a:t>
            </a:r>
            <a:r>
              <a:rPr lang="en-US" altLang="ko-KR"/>
              <a:t> among the 26 categories. </a:t>
            </a:r>
          </a:p>
          <a:p>
            <a:pPr marL="85725" indent="-85725" algn="just">
              <a:lnSpc>
                <a:spcPct val="150000"/>
              </a:lnSpc>
              <a:buFont typeface="Arial" charset="0"/>
              <a:buChar char="•"/>
            </a:pPr>
            <a:endParaRPr lang="en-US" altLang="ko-KR"/>
          </a:p>
          <a:p>
            <a:pPr marL="85725" indent="-85725" algn="just">
              <a:lnSpc>
                <a:spcPct val="150000"/>
              </a:lnSpc>
              <a:buFont typeface="Arial" charset="0"/>
              <a:buChar char="•"/>
            </a:pPr>
            <a:r>
              <a:rPr lang="en-US" altLang="ko-KR"/>
              <a:t>A great deal of content was included in the 2009 Korea Floritopia pamphlets to provide a variety of information about the exhibition. Pamphlets that offered a comprehensive picture of the exhibition, pamphlets for use specifically for some kind of event, and pamphlets specifically designed for the Flower Symphony Hall were created so that visitors would be able to approach these facilities with a detailed picture. Furthermore, a guidebook containing information about food and accommodations was also provided. </a:t>
            </a:r>
          </a:p>
        </p:txBody>
      </p:sp>
      <p:sp>
        <p:nvSpPr>
          <p:cNvPr id="115734" name="Rectangle 19"/>
          <p:cNvSpPr>
            <a:spLocks noChangeArrowheads="1"/>
          </p:cNvSpPr>
          <p:nvPr/>
        </p:nvSpPr>
        <p:spPr bwMode="auto">
          <a:xfrm>
            <a:off x="1130300" y="6991350"/>
            <a:ext cx="4819650" cy="914400"/>
          </a:xfrm>
          <a:prstGeom prst="rect">
            <a:avLst/>
          </a:prstGeom>
          <a:noFill/>
          <a:ln w="9525">
            <a:noFill/>
            <a:miter lim="800000"/>
            <a:headEnd/>
            <a:tailEnd/>
          </a:ln>
        </p:spPr>
        <p:txBody>
          <a:bodyPr lIns="0" tIns="0" rIns="0" bIns="0">
            <a:spAutoFit/>
          </a:bodyPr>
          <a:lstStyle/>
          <a:p>
            <a:pPr marL="85725" indent="-85725" algn="just">
              <a:lnSpc>
                <a:spcPct val="150000"/>
              </a:lnSpc>
              <a:buFont typeface="Arial" charset="0"/>
              <a:buChar char="•"/>
            </a:pPr>
            <a:r>
              <a:rPr lang="en-US" altLang="ko-KR"/>
              <a:t>By referring to the pamphlet, visitors were able to receive information about the circulation route, timeline and  exhibition itinerary. This helped tourists to efficiently use their time at the exhibition. Furthermore, information about the performance times and traffic conditions were provided to help tourists organize their schedule. </a:t>
            </a:r>
          </a:p>
        </p:txBody>
      </p:sp>
      <p:sp>
        <p:nvSpPr>
          <p:cNvPr id="115735" name="Rectangle 19"/>
          <p:cNvSpPr>
            <a:spLocks noChangeArrowheads="1"/>
          </p:cNvSpPr>
          <p:nvPr/>
        </p:nvSpPr>
        <p:spPr bwMode="auto">
          <a:xfrm>
            <a:off x="1106488" y="8154988"/>
            <a:ext cx="4819650" cy="685800"/>
          </a:xfrm>
          <a:prstGeom prst="rect">
            <a:avLst/>
          </a:prstGeom>
          <a:noFill/>
          <a:ln w="9525">
            <a:noFill/>
            <a:miter lim="800000"/>
            <a:headEnd/>
            <a:tailEnd/>
          </a:ln>
        </p:spPr>
        <p:txBody>
          <a:bodyPr lIns="0" tIns="0" rIns="0" bIns="0">
            <a:spAutoFit/>
          </a:bodyPr>
          <a:lstStyle/>
          <a:p>
            <a:pPr marL="85725" indent="-85725" algn="just">
              <a:lnSpc>
                <a:spcPct val="150000"/>
              </a:lnSpc>
              <a:buFont typeface="Arial" charset="0"/>
              <a:buChar char="•"/>
            </a:pPr>
            <a:r>
              <a:rPr lang="en-US" altLang="ko-KR"/>
              <a:t>To provide up-to-date information, handouts with a map of the exhibition were available. This was not only a convenience but also contributed to being able to accommodate a large number of visitors. </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52"/>
          <p:cNvSpPr>
            <a:spLocks noChangeArrowheads="1"/>
          </p:cNvSpPr>
          <p:nvPr/>
        </p:nvSpPr>
        <p:spPr bwMode="auto">
          <a:xfrm>
            <a:off x="1123950" y="1290638"/>
            <a:ext cx="5334000" cy="304800"/>
          </a:xfrm>
          <a:prstGeom prst="rect">
            <a:avLst/>
          </a:prstGeom>
          <a:noFill/>
          <a:ln w="9525">
            <a:noFill/>
            <a:miter lim="800000"/>
            <a:headEnd/>
            <a:tailEnd/>
          </a:ln>
        </p:spPr>
        <p:txBody>
          <a:bodyPr wrap="none" anchor="ctr"/>
          <a:lstStyle/>
          <a:p>
            <a:pPr algn="dist">
              <a:lnSpc>
                <a:spcPct val="140000"/>
              </a:lnSpc>
            </a:pPr>
            <a:r>
              <a:rPr lang="en-US" altLang="ko-KR" sz="1400" b="1"/>
              <a:t>15. Volunteer Workers</a:t>
            </a:r>
            <a:endParaRPr lang="ko-KR" altLang="en-US" sz="1400" b="1"/>
          </a:p>
        </p:txBody>
      </p:sp>
      <p:grpSp>
        <p:nvGrpSpPr>
          <p:cNvPr id="116738" name="Group 34"/>
          <p:cNvGrpSpPr>
            <a:grpSpLocks/>
          </p:cNvGrpSpPr>
          <p:nvPr/>
        </p:nvGrpSpPr>
        <p:grpSpPr bwMode="auto">
          <a:xfrm>
            <a:off x="925513" y="1825625"/>
            <a:ext cx="5024437" cy="390525"/>
            <a:chOff x="583" y="1065"/>
            <a:chExt cx="3165" cy="246"/>
          </a:xfrm>
        </p:grpSpPr>
        <p:sp>
          <p:nvSpPr>
            <p:cNvPr id="116760" name="직사각형 3"/>
            <p:cNvSpPr>
              <a:spLocks noChangeArrowheads="1"/>
            </p:cNvSpPr>
            <p:nvPr/>
          </p:nvSpPr>
          <p:spPr bwMode="auto">
            <a:xfrm>
              <a:off x="709" y="1079"/>
              <a:ext cx="3039" cy="232"/>
            </a:xfrm>
            <a:prstGeom prst="rect">
              <a:avLst/>
            </a:prstGeom>
            <a:noFill/>
            <a:ln w="9525" algn="ctr">
              <a:solidFill>
                <a:schemeClr val="tx1"/>
              </a:solidFill>
              <a:round/>
              <a:headEnd/>
              <a:tailEnd/>
            </a:ln>
          </p:spPr>
          <p:txBody>
            <a:bodyPr lIns="0" tIns="0" rIns="0" bIns="0"/>
            <a:lstStyle/>
            <a:p>
              <a:pPr algn="ctr">
                <a:lnSpc>
                  <a:spcPct val="140000"/>
                </a:lnSpc>
              </a:pPr>
              <a:endParaRPr lang="ko-KR" altLang="en-US"/>
            </a:p>
          </p:txBody>
        </p:sp>
        <p:sp>
          <p:nvSpPr>
            <p:cNvPr id="116761" name="TextBox 4"/>
            <p:cNvSpPr txBox="1">
              <a:spLocks noChangeArrowheads="1"/>
            </p:cNvSpPr>
            <p:nvPr/>
          </p:nvSpPr>
          <p:spPr bwMode="auto">
            <a:xfrm>
              <a:off x="845" y="1065"/>
              <a:ext cx="2669" cy="219"/>
            </a:xfrm>
            <a:prstGeom prst="rect">
              <a:avLst/>
            </a:prstGeom>
            <a:noFill/>
            <a:ln w="9525">
              <a:noFill/>
              <a:miter lim="800000"/>
              <a:headEnd/>
              <a:tailEnd/>
            </a:ln>
          </p:spPr>
          <p:txBody>
            <a:bodyPr>
              <a:spAutoFit/>
            </a:bodyPr>
            <a:lstStyle/>
            <a:p>
              <a:pPr>
                <a:lnSpc>
                  <a:spcPct val="140000"/>
                </a:lnSpc>
              </a:pPr>
              <a:r>
                <a:rPr lang="en-US" altLang="ko-KR" sz="1200" b="1"/>
                <a:t>Volunteer workers had sufficient professional knowledge.</a:t>
              </a:r>
              <a:endParaRPr lang="ko-KR" altLang="en-US" sz="1200" b="1"/>
            </a:p>
          </p:txBody>
        </p:sp>
        <p:grpSp>
          <p:nvGrpSpPr>
            <p:cNvPr id="116762" name="그룹 9"/>
            <p:cNvGrpSpPr>
              <a:grpSpLocks/>
            </p:cNvGrpSpPr>
            <p:nvPr/>
          </p:nvGrpSpPr>
          <p:grpSpPr bwMode="auto">
            <a:xfrm>
              <a:off x="583" y="1092"/>
              <a:ext cx="245" cy="219"/>
              <a:chOff x="926279" y="1733526"/>
              <a:chExt cx="388151" cy="347671"/>
            </a:xfrm>
          </p:grpSpPr>
          <p:sp>
            <p:nvSpPr>
              <p:cNvPr id="7" name="직사각형 6"/>
              <p:cNvSpPr/>
              <p:nvPr/>
            </p:nvSpPr>
            <p:spPr bwMode="auto">
              <a:xfrm>
                <a:off x="984897" y="1762102"/>
                <a:ext cx="280420" cy="280993"/>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lstStyle/>
              <a:p>
                <a:pPr algn="ctr">
                  <a:lnSpc>
                    <a:spcPct val="140000"/>
                  </a:lnSpc>
                  <a:defRPr/>
                </a:pPr>
                <a:endParaRPr lang="ko-KR" altLang="en-US"/>
              </a:p>
            </p:txBody>
          </p:sp>
          <p:sp>
            <p:nvSpPr>
              <p:cNvPr id="116765" name="TextBox 8"/>
              <p:cNvSpPr txBox="1">
                <a:spLocks noChangeArrowheads="1"/>
              </p:cNvSpPr>
              <p:nvPr/>
            </p:nvSpPr>
            <p:spPr bwMode="auto">
              <a:xfrm>
                <a:off x="926279" y="1733526"/>
                <a:ext cx="388151" cy="347671"/>
              </a:xfrm>
              <a:prstGeom prst="rect">
                <a:avLst/>
              </a:prstGeom>
              <a:noFill/>
              <a:ln w="9525">
                <a:noFill/>
                <a:miter lim="800000"/>
                <a:headEnd/>
                <a:tailEnd/>
              </a:ln>
            </p:spPr>
            <p:txBody>
              <a:bodyPr>
                <a:spAutoFit/>
              </a:bodyPr>
              <a:lstStyle/>
              <a:p>
                <a:pPr algn="ctr">
                  <a:lnSpc>
                    <a:spcPct val="140000"/>
                  </a:lnSpc>
                </a:pPr>
                <a:r>
                  <a:rPr lang="en-US" altLang="ko-KR" sz="1200" b="1"/>
                  <a:t>15</a:t>
                </a:r>
                <a:endParaRPr lang="ko-KR" altLang="en-US" sz="1200" b="1"/>
              </a:p>
            </p:txBody>
          </p:sp>
        </p:grpSp>
        <p:sp>
          <p:nvSpPr>
            <p:cNvPr id="12" name="직사각형 11"/>
            <p:cNvSpPr/>
            <p:nvPr/>
          </p:nvSpPr>
          <p:spPr bwMode="auto">
            <a:xfrm>
              <a:off x="3344" y="1128"/>
              <a:ext cx="344" cy="148"/>
            </a:xfrm>
            <a:prstGeom prst="rect">
              <a:avLst/>
            </a:prstGeom>
            <a:solidFill>
              <a:schemeClr val="bg1">
                <a:lumMod val="85000"/>
              </a:schemeClr>
            </a:solidFill>
            <a:ln w="9525" cap="flat" cmpd="sng" algn="ctr">
              <a:noFill/>
              <a:prstDash val="solid"/>
              <a:round/>
              <a:headEnd type="none" w="med" len="med"/>
              <a:tailEnd type="none" w="med" len="med"/>
            </a:ln>
            <a:effectLst/>
          </p:spPr>
          <p:txBody>
            <a:bodyPr lIns="0" tIns="0" rIns="0" bIns="0"/>
            <a:lstStyle/>
            <a:p>
              <a:pPr algn="ctr">
                <a:lnSpc>
                  <a:spcPct val="140000"/>
                </a:lnSpc>
                <a:defRPr/>
              </a:pPr>
              <a:r>
                <a:rPr lang="en-US" altLang="ko-KR" sz="1200" b="1"/>
                <a:t>4.72</a:t>
              </a:r>
              <a:endParaRPr lang="ko-KR" altLang="en-US" sz="1200" b="1"/>
            </a:p>
          </p:txBody>
        </p:sp>
      </p:grpSp>
      <p:sp>
        <p:nvSpPr>
          <p:cNvPr id="116739" name="TextBox 12"/>
          <p:cNvSpPr txBox="1">
            <a:spLocks noChangeArrowheads="1"/>
          </p:cNvSpPr>
          <p:nvPr/>
        </p:nvSpPr>
        <p:spPr bwMode="auto">
          <a:xfrm>
            <a:off x="1123950" y="2360613"/>
            <a:ext cx="4826000" cy="517525"/>
          </a:xfrm>
          <a:prstGeom prst="rect">
            <a:avLst/>
          </a:prstGeom>
          <a:noFill/>
          <a:ln w="9525">
            <a:noFill/>
            <a:miter lim="800000"/>
            <a:headEnd/>
            <a:tailEnd/>
          </a:ln>
        </p:spPr>
        <p:txBody>
          <a:bodyPr>
            <a:spAutoFit/>
          </a:bodyPr>
          <a:lstStyle/>
          <a:p>
            <a:pPr>
              <a:lnSpc>
                <a:spcPct val="140000"/>
              </a:lnSpc>
              <a:buFont typeface="Wingdings" pitchFamily="2" charset="2"/>
              <a:buChar char="§"/>
            </a:pPr>
            <a:r>
              <a:rPr lang="en-US" altLang="ko-KR"/>
              <a:t>  Satisfaction level and the t-evaluation results for “Volunteer Workers” for different </a:t>
            </a:r>
          </a:p>
          <a:p>
            <a:pPr>
              <a:lnSpc>
                <a:spcPct val="140000"/>
              </a:lnSpc>
              <a:buFont typeface="Wingdings" pitchFamily="2" charset="2"/>
              <a:buNone/>
            </a:pPr>
            <a:r>
              <a:rPr lang="en-US" altLang="ko-KR"/>
              <a:t>    visitor category</a:t>
            </a:r>
          </a:p>
        </p:txBody>
      </p:sp>
      <p:graphicFrame>
        <p:nvGraphicFramePr>
          <p:cNvPr id="92193" name="Group 33"/>
          <p:cNvGraphicFramePr>
            <a:graphicFrameLocks noGrp="1"/>
          </p:cNvGraphicFramePr>
          <p:nvPr/>
        </p:nvGraphicFramePr>
        <p:xfrm>
          <a:off x="1123950" y="2865438"/>
          <a:ext cx="4826000" cy="639762"/>
        </p:xfrm>
        <a:graphic>
          <a:graphicData uri="http://schemas.openxmlformats.org/drawingml/2006/table">
            <a:tbl>
              <a:tblPr/>
              <a:tblGrid>
                <a:gridCol w="1206500"/>
                <a:gridCol w="1206500"/>
                <a:gridCol w="1206500"/>
                <a:gridCol w="1206500"/>
              </a:tblGrid>
              <a:tr h="238125">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Category of Visitors</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Local Resident Visitors</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Domestic Tourists</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t : 0.531</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36538">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Average per Group </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4.75</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4.70</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P : 0.061</a:t>
                      </a:r>
                    </a:p>
                  </a:txBody>
                  <a:tcPr anchor="ctr" horzOverflow="overflow">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6755" name="TextBox 14"/>
          <p:cNvSpPr txBox="1">
            <a:spLocks noChangeArrowheads="1"/>
          </p:cNvSpPr>
          <p:nvPr/>
        </p:nvSpPr>
        <p:spPr bwMode="auto">
          <a:xfrm>
            <a:off x="1174750" y="3498850"/>
            <a:ext cx="4826000" cy="517525"/>
          </a:xfrm>
          <a:prstGeom prst="rect">
            <a:avLst/>
          </a:prstGeom>
          <a:noFill/>
          <a:ln w="9525">
            <a:noFill/>
            <a:miter lim="800000"/>
            <a:headEnd/>
            <a:tailEnd/>
          </a:ln>
        </p:spPr>
        <p:txBody>
          <a:bodyPr>
            <a:spAutoFit/>
          </a:bodyPr>
          <a:lstStyle/>
          <a:p>
            <a:pPr>
              <a:lnSpc>
                <a:spcPct val="140000"/>
              </a:lnSpc>
            </a:pPr>
            <a:r>
              <a:rPr lang="en-US" altLang="ko-KR"/>
              <a:t>The results of the t-evaluation show a significant difference between the results of “local resident visitors” and “domestic tourists”</a:t>
            </a:r>
          </a:p>
        </p:txBody>
      </p:sp>
      <p:sp>
        <p:nvSpPr>
          <p:cNvPr id="116756" name="슬라이드 번호 개체 틀 17"/>
          <p:cNvSpPr>
            <a:spLocks noGrp="1"/>
          </p:cNvSpPr>
          <p:nvPr>
            <p:ph type="sldNum" sz="quarter" idx="12"/>
          </p:nvPr>
        </p:nvSpPr>
        <p:spPr>
          <a:noFill/>
        </p:spPr>
        <p:txBody>
          <a:bodyPr/>
          <a:lstStyle/>
          <a:p>
            <a:r>
              <a:rPr lang="en-US" altLang="ko-KR" smtClean="0"/>
              <a:t>78</a:t>
            </a:r>
          </a:p>
        </p:txBody>
      </p:sp>
      <p:sp>
        <p:nvSpPr>
          <p:cNvPr id="116757" name="Rectangle 19"/>
          <p:cNvSpPr>
            <a:spLocks noChangeArrowheads="1"/>
          </p:cNvSpPr>
          <p:nvPr/>
        </p:nvSpPr>
        <p:spPr bwMode="auto">
          <a:xfrm>
            <a:off x="1123950" y="4086225"/>
            <a:ext cx="4819650" cy="2882900"/>
          </a:xfrm>
          <a:prstGeom prst="rect">
            <a:avLst/>
          </a:prstGeom>
          <a:noFill/>
          <a:ln w="9525">
            <a:noFill/>
            <a:miter lim="800000"/>
            <a:headEnd/>
            <a:tailEnd/>
          </a:ln>
        </p:spPr>
        <p:txBody>
          <a:bodyPr lIns="0" tIns="0" rIns="0" bIns="0">
            <a:spAutoFit/>
          </a:bodyPr>
          <a:lstStyle/>
          <a:p>
            <a:pPr marL="85725" indent="-85725" algn="just">
              <a:lnSpc>
                <a:spcPct val="150000"/>
              </a:lnSpc>
              <a:buFont typeface="Arial" charset="0"/>
              <a:buChar char="•"/>
            </a:pPr>
            <a:r>
              <a:rPr lang="en-US" altLang="ko-KR"/>
              <a:t>According to the survey conducted among visitors to the 2009 Korea Floritopia regarding their level of satisfaction with the expertise</a:t>
            </a:r>
            <a:r>
              <a:rPr lang="ko-KR" altLang="en-US"/>
              <a:t> </a:t>
            </a:r>
            <a:r>
              <a:rPr lang="en-US" altLang="ko-KR"/>
              <a:t>of the volunteers, respondents on average gave 4.72, making it 14</a:t>
            </a:r>
            <a:r>
              <a:rPr lang="en-US" altLang="ko-KR" baseline="30000"/>
              <a:t>th</a:t>
            </a:r>
            <a:r>
              <a:rPr lang="en-US" altLang="ko-KR"/>
              <a:t> among the 26 categories. </a:t>
            </a:r>
          </a:p>
          <a:p>
            <a:pPr marL="85725" indent="-85725" algn="just">
              <a:lnSpc>
                <a:spcPct val="150000"/>
              </a:lnSpc>
              <a:buFont typeface="Arial" charset="0"/>
              <a:buNone/>
            </a:pPr>
            <a:endParaRPr lang="en-US" altLang="ko-KR" sz="800"/>
          </a:p>
          <a:p>
            <a:pPr marL="85725" indent="-85725" algn="just">
              <a:lnSpc>
                <a:spcPct val="150000"/>
              </a:lnSpc>
              <a:buFont typeface="Arial" charset="0"/>
              <a:buChar char="•"/>
            </a:pPr>
            <a:r>
              <a:rPr lang="en-US" altLang="ko-KR"/>
              <a:t>300 volunteers were recruited in the first round, 626 volunteers (general, 589; sign language, 7; interpretative, 30) in the second round , and, after the 3</a:t>
            </a:r>
            <a:r>
              <a:rPr lang="en-US" altLang="ko-KR" baseline="30000"/>
              <a:t>rd</a:t>
            </a:r>
            <a:r>
              <a:rPr lang="en-US" altLang="ko-KR"/>
              <a:t> round, a total of 1,135 volunteers were recruited.  501 were male and 634 were female. 56 were in their 20s, 287 in their 30s, 339 in their 40s, 317 in their 50s and 144 60 and over. </a:t>
            </a:r>
          </a:p>
          <a:p>
            <a:pPr marL="85725" indent="-85725" algn="just">
              <a:lnSpc>
                <a:spcPct val="150000"/>
              </a:lnSpc>
              <a:buFont typeface="Arial" charset="0"/>
              <a:buNone/>
            </a:pPr>
            <a:endParaRPr lang="en-US" altLang="ko-KR" sz="800"/>
          </a:p>
          <a:p>
            <a:pPr marL="85725" indent="-85725" algn="just">
              <a:lnSpc>
                <a:spcPct val="150000"/>
              </a:lnSpc>
              <a:buFont typeface="Arial" charset="0"/>
              <a:buChar char="•"/>
            </a:pPr>
            <a:r>
              <a:rPr lang="en-US" altLang="ko-KR"/>
              <a:t>The education and training of volunteers was conducted via on- and off-line education through the Chungcheongnam-do volunteer center and a pan-military-civilian support committee. Through these education and training sessions, we believe that the overall capability, ability, and professional knowledge of the volunteers were enhanced. </a:t>
            </a:r>
          </a:p>
        </p:txBody>
      </p:sp>
      <p:sp>
        <p:nvSpPr>
          <p:cNvPr id="116758" name="Rectangle 19"/>
          <p:cNvSpPr>
            <a:spLocks noChangeArrowheads="1"/>
          </p:cNvSpPr>
          <p:nvPr/>
        </p:nvSpPr>
        <p:spPr bwMode="auto">
          <a:xfrm>
            <a:off x="1130300" y="7194550"/>
            <a:ext cx="4819650" cy="1143000"/>
          </a:xfrm>
          <a:prstGeom prst="rect">
            <a:avLst/>
          </a:prstGeom>
          <a:noFill/>
          <a:ln w="9525">
            <a:noFill/>
            <a:miter lim="800000"/>
            <a:headEnd/>
            <a:tailEnd/>
          </a:ln>
        </p:spPr>
        <p:txBody>
          <a:bodyPr lIns="0" tIns="0" rIns="0" bIns="0">
            <a:spAutoFit/>
          </a:bodyPr>
          <a:lstStyle/>
          <a:p>
            <a:pPr marL="85725" indent="-85725" algn="just">
              <a:lnSpc>
                <a:spcPct val="150000"/>
              </a:lnSpc>
              <a:buFont typeface="Arial" charset="0"/>
              <a:buChar char="•"/>
            </a:pPr>
            <a:r>
              <a:rPr lang="en-US" altLang="ko-KR"/>
              <a:t>The volunteers did not only support the interpretation and sign language services for the disabled, but also performed a variety of other supporting roles such as providing information about performances and events, facilitating entrance, exit and traffic related issues, and finding missing people and items. They also welcomed and said good-bye to visitors and  cleaned the entrances and exits of the exhibitions halls and gates. </a:t>
            </a:r>
          </a:p>
        </p:txBody>
      </p:sp>
      <p:sp>
        <p:nvSpPr>
          <p:cNvPr id="116759" name="Rectangle 19"/>
          <p:cNvSpPr>
            <a:spLocks noChangeArrowheads="1"/>
          </p:cNvSpPr>
          <p:nvPr/>
        </p:nvSpPr>
        <p:spPr bwMode="auto">
          <a:xfrm>
            <a:off x="1130300" y="8443913"/>
            <a:ext cx="4819650" cy="685800"/>
          </a:xfrm>
          <a:prstGeom prst="rect">
            <a:avLst/>
          </a:prstGeom>
          <a:noFill/>
          <a:ln w="9525">
            <a:noFill/>
            <a:miter lim="800000"/>
            <a:headEnd/>
            <a:tailEnd/>
          </a:ln>
        </p:spPr>
        <p:txBody>
          <a:bodyPr lIns="0" tIns="0" rIns="0" bIns="0">
            <a:spAutoFit/>
          </a:bodyPr>
          <a:lstStyle/>
          <a:p>
            <a:pPr marL="85725" indent="-85725" algn="just">
              <a:lnSpc>
                <a:spcPct val="150000"/>
              </a:lnSpc>
              <a:buFont typeface="Arial" charset="0"/>
              <a:buChar char="•"/>
            </a:pPr>
            <a:r>
              <a:rPr lang="en-US" altLang="ko-KR"/>
              <a:t>The education of the volunteers for the 2009 Korea Floritopia took place over 6 sessions in 4 sectors and enhanced the professional expertise of the volunteers. The professional knowledge of the volunteers contributed to facilitating the management of the exhibition. </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52"/>
          <p:cNvSpPr>
            <a:spLocks noChangeArrowheads="1"/>
          </p:cNvSpPr>
          <p:nvPr/>
        </p:nvSpPr>
        <p:spPr bwMode="auto">
          <a:xfrm>
            <a:off x="1123950" y="1290638"/>
            <a:ext cx="5334000" cy="304800"/>
          </a:xfrm>
          <a:prstGeom prst="rect">
            <a:avLst/>
          </a:prstGeom>
          <a:noFill/>
          <a:ln w="9525">
            <a:noFill/>
            <a:miter lim="800000"/>
            <a:headEnd/>
            <a:tailEnd/>
          </a:ln>
        </p:spPr>
        <p:txBody>
          <a:bodyPr wrap="none" anchor="ctr"/>
          <a:lstStyle/>
          <a:p>
            <a:pPr algn="dist">
              <a:lnSpc>
                <a:spcPct val="140000"/>
              </a:lnSpc>
            </a:pPr>
            <a:r>
              <a:rPr lang="en-US" altLang="ko-KR" sz="1400" b="1"/>
              <a:t>16. Friendliness of the Exhibition Guides</a:t>
            </a:r>
            <a:endParaRPr lang="ko-KR" altLang="en-US" sz="1400" b="1"/>
          </a:p>
        </p:txBody>
      </p:sp>
      <p:grpSp>
        <p:nvGrpSpPr>
          <p:cNvPr id="117762" name="그룹 12"/>
          <p:cNvGrpSpPr>
            <a:grpSpLocks/>
          </p:cNvGrpSpPr>
          <p:nvPr/>
        </p:nvGrpSpPr>
        <p:grpSpPr bwMode="auto">
          <a:xfrm>
            <a:off x="925513" y="1784350"/>
            <a:ext cx="5024437" cy="469900"/>
            <a:chOff x="926279" y="1712913"/>
            <a:chExt cx="5023671" cy="382567"/>
          </a:xfrm>
        </p:grpSpPr>
        <p:grpSp>
          <p:nvGrpSpPr>
            <p:cNvPr id="117809" name="그룹 10"/>
            <p:cNvGrpSpPr>
              <a:grpSpLocks/>
            </p:cNvGrpSpPr>
            <p:nvPr/>
          </p:nvGrpSpPr>
          <p:grpSpPr bwMode="auto">
            <a:xfrm>
              <a:off x="926279" y="1712913"/>
              <a:ext cx="5023671" cy="382567"/>
              <a:chOff x="926279" y="1712913"/>
              <a:chExt cx="5023671" cy="382567"/>
            </a:xfrm>
          </p:grpSpPr>
          <p:sp>
            <p:nvSpPr>
              <p:cNvPr id="117811" name="직사각형 3"/>
              <p:cNvSpPr>
                <a:spLocks noChangeArrowheads="1"/>
              </p:cNvSpPr>
              <p:nvPr/>
            </p:nvSpPr>
            <p:spPr bwMode="auto">
              <a:xfrm>
                <a:off x="1125538" y="1712913"/>
                <a:ext cx="4824412" cy="382567"/>
              </a:xfrm>
              <a:prstGeom prst="rect">
                <a:avLst/>
              </a:prstGeom>
              <a:noFill/>
              <a:ln w="9525" algn="ctr">
                <a:solidFill>
                  <a:schemeClr val="tx1"/>
                </a:solidFill>
                <a:round/>
                <a:headEnd/>
                <a:tailEnd/>
              </a:ln>
            </p:spPr>
            <p:txBody>
              <a:bodyPr lIns="0" tIns="0" rIns="0" bIns="0"/>
              <a:lstStyle/>
              <a:p>
                <a:pPr algn="ctr">
                  <a:lnSpc>
                    <a:spcPct val="140000"/>
                  </a:lnSpc>
                </a:pPr>
                <a:endParaRPr lang="ko-KR" altLang="en-US" sz="800"/>
              </a:p>
            </p:txBody>
          </p:sp>
          <p:sp>
            <p:nvSpPr>
              <p:cNvPr id="117812" name="TextBox 4"/>
              <p:cNvSpPr txBox="1">
                <a:spLocks noChangeArrowheads="1"/>
              </p:cNvSpPr>
              <p:nvPr/>
            </p:nvSpPr>
            <p:spPr bwMode="auto">
              <a:xfrm>
                <a:off x="1424678" y="1760734"/>
                <a:ext cx="3588790" cy="283048"/>
              </a:xfrm>
              <a:prstGeom prst="rect">
                <a:avLst/>
              </a:prstGeom>
              <a:noFill/>
              <a:ln w="9525">
                <a:noFill/>
                <a:miter lim="800000"/>
                <a:headEnd/>
                <a:tailEnd/>
              </a:ln>
            </p:spPr>
            <p:txBody>
              <a:bodyPr>
                <a:spAutoFit/>
              </a:bodyPr>
              <a:lstStyle/>
              <a:p>
                <a:pPr>
                  <a:lnSpc>
                    <a:spcPct val="140000"/>
                  </a:lnSpc>
                </a:pPr>
                <a:r>
                  <a:rPr lang="en-US" altLang="ko-KR" sz="1200" b="1"/>
                  <a:t>Exhibition guides were friendly.</a:t>
                </a:r>
                <a:endParaRPr lang="ko-KR" altLang="en-US" sz="1200" b="1"/>
              </a:p>
            </p:txBody>
          </p:sp>
          <p:grpSp>
            <p:nvGrpSpPr>
              <p:cNvPr id="117813" name="그룹 9"/>
              <p:cNvGrpSpPr>
                <a:grpSpLocks/>
              </p:cNvGrpSpPr>
              <p:nvPr/>
            </p:nvGrpSpPr>
            <p:grpSpPr bwMode="auto">
              <a:xfrm>
                <a:off x="926279" y="1733526"/>
                <a:ext cx="388151" cy="309570"/>
                <a:chOff x="926279" y="1733526"/>
                <a:chExt cx="388151" cy="309570"/>
              </a:xfrm>
            </p:grpSpPr>
            <p:sp>
              <p:nvSpPr>
                <p:cNvPr id="7" name="직사각형 6"/>
                <p:cNvSpPr/>
                <p:nvPr/>
              </p:nvSpPr>
              <p:spPr bwMode="auto">
                <a:xfrm>
                  <a:off x="985007" y="1762026"/>
                  <a:ext cx="280945" cy="280463"/>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lstStyle/>
                <a:p>
                  <a:pPr algn="ctr">
                    <a:lnSpc>
                      <a:spcPct val="140000"/>
                    </a:lnSpc>
                    <a:defRPr/>
                  </a:pPr>
                  <a:endParaRPr lang="ko-KR" altLang="en-US" sz="800" dirty="0">
                    <a:cs typeface="Times New Roman" pitchFamily="18" charset="0"/>
                  </a:endParaRPr>
                </a:p>
              </p:txBody>
            </p:sp>
            <p:sp>
              <p:nvSpPr>
                <p:cNvPr id="117815" name="TextBox 8"/>
                <p:cNvSpPr txBox="1">
                  <a:spLocks noChangeArrowheads="1"/>
                </p:cNvSpPr>
                <p:nvPr/>
              </p:nvSpPr>
              <p:spPr bwMode="auto">
                <a:xfrm>
                  <a:off x="926279" y="1733526"/>
                  <a:ext cx="388151" cy="283665"/>
                </a:xfrm>
                <a:prstGeom prst="rect">
                  <a:avLst/>
                </a:prstGeom>
                <a:noFill/>
                <a:ln w="9525">
                  <a:noFill/>
                  <a:miter lim="800000"/>
                  <a:headEnd/>
                  <a:tailEnd/>
                </a:ln>
              </p:spPr>
              <p:txBody>
                <a:bodyPr>
                  <a:spAutoFit/>
                </a:bodyPr>
                <a:lstStyle/>
                <a:p>
                  <a:pPr algn="ctr">
                    <a:lnSpc>
                      <a:spcPct val="140000"/>
                    </a:lnSpc>
                  </a:pPr>
                  <a:r>
                    <a:rPr lang="en-US" altLang="ko-KR" sz="1200" b="1"/>
                    <a:t>16</a:t>
                  </a:r>
                  <a:endParaRPr lang="ko-KR" altLang="en-US" sz="1200" b="1"/>
                </a:p>
              </p:txBody>
            </p:sp>
          </p:grpSp>
        </p:grpSp>
        <p:sp>
          <p:nvSpPr>
            <p:cNvPr id="12" name="직사각형 11"/>
            <p:cNvSpPr/>
            <p:nvPr/>
          </p:nvSpPr>
          <p:spPr bwMode="auto">
            <a:xfrm>
              <a:off x="5308698" y="1790460"/>
              <a:ext cx="546017" cy="235227"/>
            </a:xfrm>
            <a:prstGeom prst="rect">
              <a:avLst/>
            </a:prstGeom>
            <a:solidFill>
              <a:schemeClr val="bg1">
                <a:lumMod val="85000"/>
              </a:schemeClr>
            </a:solidFill>
            <a:ln w="9525" cap="flat" cmpd="sng" algn="ctr">
              <a:noFill/>
              <a:prstDash val="solid"/>
              <a:round/>
              <a:headEnd type="none" w="med" len="med"/>
              <a:tailEnd type="none" w="med" len="med"/>
            </a:ln>
            <a:effectLst/>
          </p:spPr>
          <p:txBody>
            <a:bodyPr lIns="0" tIns="0" rIns="0" bIns="0"/>
            <a:lstStyle/>
            <a:p>
              <a:pPr algn="ctr">
                <a:lnSpc>
                  <a:spcPct val="140000"/>
                </a:lnSpc>
                <a:defRPr/>
              </a:pPr>
              <a:r>
                <a:rPr lang="en-US" altLang="ko-KR" sz="1200" b="1"/>
                <a:t>5.14</a:t>
              </a:r>
              <a:endParaRPr lang="ko-KR" altLang="en-US" sz="1200" b="1"/>
            </a:p>
          </p:txBody>
        </p:sp>
      </p:grpSp>
      <p:sp>
        <p:nvSpPr>
          <p:cNvPr id="117763" name="TextBox 12"/>
          <p:cNvSpPr txBox="1">
            <a:spLocks noChangeArrowheads="1"/>
          </p:cNvSpPr>
          <p:nvPr/>
        </p:nvSpPr>
        <p:spPr bwMode="auto">
          <a:xfrm>
            <a:off x="1123950" y="2432050"/>
            <a:ext cx="4826000" cy="517525"/>
          </a:xfrm>
          <a:prstGeom prst="rect">
            <a:avLst/>
          </a:prstGeom>
          <a:noFill/>
          <a:ln w="9525">
            <a:noFill/>
            <a:miter lim="800000"/>
            <a:headEnd/>
            <a:tailEnd/>
          </a:ln>
        </p:spPr>
        <p:txBody>
          <a:bodyPr>
            <a:spAutoFit/>
          </a:bodyPr>
          <a:lstStyle/>
          <a:p>
            <a:pPr>
              <a:lnSpc>
                <a:spcPct val="140000"/>
              </a:lnSpc>
              <a:buFont typeface="Wingdings" pitchFamily="2" charset="2"/>
              <a:buChar char="§"/>
            </a:pPr>
            <a:r>
              <a:rPr lang="en-US" altLang="ko-KR"/>
              <a:t> Satisfaction level and the t-evaluation results for “Friendliness of the guides” for different visitor categories</a:t>
            </a:r>
          </a:p>
        </p:txBody>
      </p:sp>
      <p:graphicFrame>
        <p:nvGraphicFramePr>
          <p:cNvPr id="93243" name="Group 59"/>
          <p:cNvGraphicFramePr>
            <a:graphicFrameLocks noGrp="1"/>
          </p:cNvGraphicFramePr>
          <p:nvPr/>
        </p:nvGraphicFramePr>
        <p:xfrm>
          <a:off x="1123950" y="3008313"/>
          <a:ext cx="4826000" cy="639762"/>
        </p:xfrm>
        <a:graphic>
          <a:graphicData uri="http://schemas.openxmlformats.org/drawingml/2006/table">
            <a:tbl>
              <a:tblPr/>
              <a:tblGrid>
                <a:gridCol w="1206500"/>
                <a:gridCol w="1206500"/>
                <a:gridCol w="1206500"/>
                <a:gridCol w="1206500"/>
              </a:tblGrid>
              <a:tr h="238125">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Category of Visitors</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Local Resident Visitors</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Domestic Tourist</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t : -0.641</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36538">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Average per Group </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5.10</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5.16</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P : 0.163</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7779" name="TextBox 14"/>
          <p:cNvSpPr txBox="1">
            <a:spLocks noChangeArrowheads="1"/>
          </p:cNvSpPr>
          <p:nvPr/>
        </p:nvSpPr>
        <p:spPr bwMode="auto">
          <a:xfrm>
            <a:off x="1174750" y="3584575"/>
            <a:ext cx="4826000" cy="517525"/>
          </a:xfrm>
          <a:prstGeom prst="rect">
            <a:avLst/>
          </a:prstGeom>
          <a:noFill/>
          <a:ln w="9525">
            <a:noFill/>
            <a:miter lim="800000"/>
            <a:headEnd/>
            <a:tailEnd/>
          </a:ln>
        </p:spPr>
        <p:txBody>
          <a:bodyPr>
            <a:spAutoFit/>
          </a:bodyPr>
          <a:lstStyle/>
          <a:p>
            <a:pPr>
              <a:lnSpc>
                <a:spcPct val="140000"/>
              </a:lnSpc>
            </a:pPr>
            <a:r>
              <a:rPr lang="en-US" altLang="ko-KR"/>
              <a:t>The results of the t-evaluation show a significant difference between the results of “local resident visitors” and “domestic tourists”</a:t>
            </a:r>
          </a:p>
        </p:txBody>
      </p:sp>
      <p:sp>
        <p:nvSpPr>
          <p:cNvPr id="117780" name="슬라이드 번호 개체 틀 16"/>
          <p:cNvSpPr>
            <a:spLocks noGrp="1"/>
          </p:cNvSpPr>
          <p:nvPr>
            <p:ph type="sldNum" sz="quarter" idx="12"/>
          </p:nvPr>
        </p:nvSpPr>
        <p:spPr>
          <a:noFill/>
        </p:spPr>
        <p:txBody>
          <a:bodyPr/>
          <a:lstStyle/>
          <a:p>
            <a:r>
              <a:rPr lang="en-US" altLang="ko-KR" smtClean="0"/>
              <a:t>79</a:t>
            </a:r>
          </a:p>
        </p:txBody>
      </p:sp>
      <p:graphicFrame>
        <p:nvGraphicFramePr>
          <p:cNvPr id="93245" name="Group 61"/>
          <p:cNvGraphicFramePr>
            <a:graphicFrameLocks noGrp="1"/>
          </p:cNvGraphicFramePr>
          <p:nvPr/>
        </p:nvGraphicFramePr>
        <p:xfrm>
          <a:off x="1130300" y="6608763"/>
          <a:ext cx="4810125" cy="2520950"/>
        </p:xfrm>
        <a:graphic>
          <a:graphicData uri="http://schemas.openxmlformats.org/drawingml/2006/table">
            <a:tbl>
              <a:tblPr/>
              <a:tblGrid>
                <a:gridCol w="817563"/>
                <a:gridCol w="3992562"/>
              </a:tblGrid>
              <a:tr h="246063">
                <a:tc>
                  <a:txBody>
                    <a:bodyPr/>
                    <a:lstStyle/>
                    <a:p>
                      <a:pPr marL="0" marR="0" lvl="0" indent="0" algn="ctr" defTabSz="914400" rtl="0" eaLnBrk="1" fontAlgn="base" latinLnBrk="1" hangingPunct="1">
                        <a:lnSpc>
                          <a:spcPct val="13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Items</a:t>
                      </a:r>
                      <a:endParaRPr kumimoji="0"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9338" marR="9338" marT="9338" marB="9338"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3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Contents</a:t>
                      </a:r>
                      <a:endParaRPr kumimoji="0"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9338" marR="9338" marT="9338" marB="9338"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r>
              <a:tr h="244475">
                <a:tc>
                  <a:txBody>
                    <a:bodyPr/>
                    <a:lstStyle/>
                    <a:p>
                      <a:pPr marL="0" marR="0" lvl="0" indent="0" algn="ctr" defTabSz="914400" rtl="0" eaLnBrk="1" fontAlgn="base" latinLnBrk="1" hangingPunct="1">
                        <a:lnSpc>
                          <a:spcPct val="13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Date</a:t>
                      </a:r>
                      <a:endParaRPr kumimoji="0"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9338" marR="9338" marT="9338" marB="9338"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3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2009. 4. 11 (SAT) 09:00~ 11:30 (150 Mins)  (※ Rehearsal for the National Song Contest)   </a:t>
                      </a:r>
                      <a:endParaRPr kumimoji="0" lang="ko-KR" altLang="en-US" sz="800" b="0" i="0" u="none" strike="noStrike" cap="none" normalizeH="0" baseline="0" smtClean="0">
                        <a:ln>
                          <a:noFill/>
                        </a:ln>
                        <a:solidFill>
                          <a:schemeClr val="tx1"/>
                        </a:solidFill>
                        <a:effectLst/>
                        <a:latin typeface="Times New Roman" pitchFamily="18" charset="0"/>
                        <a:ea typeface="HY헤드라인M" pitchFamily="18" charset="-127"/>
                      </a:endParaRPr>
                    </a:p>
                  </a:txBody>
                  <a:tcPr marL="72000" marR="9338" marT="9338" marB="9338"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47650">
                <a:tc>
                  <a:txBody>
                    <a:bodyPr/>
                    <a:lstStyle/>
                    <a:p>
                      <a:pPr marL="0" marR="0" lvl="0" indent="0" algn="ctr" defTabSz="914400" rtl="0" eaLnBrk="1" fontAlgn="base" latinLnBrk="1" hangingPunct="1">
                        <a:lnSpc>
                          <a:spcPct val="13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Place</a:t>
                      </a:r>
                      <a:endParaRPr kumimoji="0"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9338" marR="9338" marT="9338" marB="9338"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3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2009 Korea Floritopia Committee Conference Room</a:t>
                      </a:r>
                      <a:endParaRPr kumimoji="0" lang="ko-KR" altLang="en-US" sz="800" b="0" i="0" u="none" strike="noStrike" cap="none" normalizeH="0" baseline="0" smtClean="0">
                        <a:ln>
                          <a:noFill/>
                        </a:ln>
                        <a:solidFill>
                          <a:schemeClr val="tx1"/>
                        </a:solidFill>
                        <a:effectLst/>
                        <a:latin typeface="Times New Roman" pitchFamily="18" charset="0"/>
                        <a:ea typeface="HY헤드라인M" pitchFamily="18" charset="-127"/>
                      </a:endParaRPr>
                    </a:p>
                  </a:txBody>
                  <a:tcPr marL="72000" marR="9338" marT="9338" marB="9338"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692150">
                <a:tc>
                  <a:txBody>
                    <a:bodyPr/>
                    <a:lstStyle/>
                    <a:p>
                      <a:pPr marL="0" marR="0" lvl="0" indent="0" algn="ctr" defTabSz="914400" rtl="0" eaLnBrk="1" fontAlgn="base" latinLnBrk="1" hangingPunct="1">
                        <a:lnSpc>
                          <a:spcPct val="13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Subject of Education</a:t>
                      </a:r>
                      <a:endParaRPr kumimoji="0" lang="ko-KR" altLang="en-US" sz="900" b="0" i="0" u="none" strike="noStrike" cap="none" normalizeH="0" baseline="0" smtClean="0">
                        <a:ln>
                          <a:noFill/>
                        </a:ln>
                        <a:solidFill>
                          <a:schemeClr val="tx1"/>
                        </a:solidFill>
                        <a:effectLst/>
                        <a:latin typeface="Times New Roman" pitchFamily="18" charset="0"/>
                        <a:ea typeface="HY헤드라인M" pitchFamily="18" charset="-127"/>
                      </a:endParaRPr>
                    </a:p>
                  </a:txBody>
                  <a:tcPr marL="9338" marR="9338" marT="9338" marB="9338"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3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140</a:t>
                      </a:r>
                      <a:r>
                        <a:rPr kumimoji="0" lang="ko-KR" altLang="en-US" sz="800" b="0" i="0" u="none" strike="noStrike" cap="none" normalizeH="0" baseline="0" smtClean="0">
                          <a:ln>
                            <a:noFill/>
                          </a:ln>
                          <a:solidFill>
                            <a:schemeClr val="tx1"/>
                          </a:solidFill>
                          <a:effectLst/>
                          <a:latin typeface="Times New Roman" pitchFamily="18" charset="0"/>
                          <a:ea typeface="HY헤드라인M" pitchFamily="18" charset="-127"/>
                        </a:rPr>
                        <a:t> </a:t>
                      </a: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People </a:t>
                      </a:r>
                      <a:r>
                        <a:rPr kumimoji="0" lang="ko-KR" altLang="en-US" sz="800" b="0" i="0" u="none" strike="noStrike" cap="none" normalizeH="0" baseline="0" smtClean="0">
                          <a:ln>
                            <a:noFill/>
                          </a:ln>
                          <a:solidFill>
                            <a:schemeClr val="tx1"/>
                          </a:solidFill>
                          <a:effectLst/>
                          <a:latin typeface="Times New Roman" pitchFamily="18" charset="0"/>
                          <a:ea typeface="HY헤드라인M" pitchFamily="18" charset="-127"/>
                        </a:rPr>
                        <a:t> </a:t>
                      </a: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(Parking Assistants</a:t>
                      </a:r>
                      <a:r>
                        <a:rPr kumimoji="0" lang="ko-KR" altLang="en-US" sz="800" b="0" i="0" u="none" strike="noStrike" cap="none" normalizeH="0" baseline="0" smtClean="0">
                          <a:ln>
                            <a:noFill/>
                          </a:ln>
                          <a:solidFill>
                            <a:schemeClr val="tx1"/>
                          </a:solidFill>
                          <a:effectLst/>
                          <a:latin typeface="Times New Roman" pitchFamily="18" charset="0"/>
                          <a:ea typeface="HY헤드라인M" pitchFamily="18" charset="-127"/>
                        </a:rPr>
                        <a:t> </a:t>
                      </a: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120, Janitors</a:t>
                      </a:r>
                      <a:r>
                        <a:rPr kumimoji="0" lang="ko-KR" altLang="en-US" sz="800" b="0" i="0" u="none" strike="noStrike" cap="none" normalizeH="0" baseline="0" smtClean="0">
                          <a:ln>
                            <a:noFill/>
                          </a:ln>
                          <a:solidFill>
                            <a:schemeClr val="tx1"/>
                          </a:solidFill>
                          <a:effectLst/>
                          <a:latin typeface="Times New Roman" pitchFamily="18" charset="0"/>
                          <a:ea typeface="HY헤드라인M" pitchFamily="18" charset="-127"/>
                        </a:rPr>
                        <a:t> </a:t>
                      </a: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14, Public Servants</a:t>
                      </a:r>
                      <a:r>
                        <a:rPr kumimoji="0" lang="ko-KR" altLang="en-US" sz="800" b="0" i="0" u="none" strike="noStrike" cap="none" normalizeH="0" baseline="0" smtClean="0">
                          <a:ln>
                            <a:noFill/>
                          </a:ln>
                          <a:solidFill>
                            <a:schemeClr val="tx1"/>
                          </a:solidFill>
                          <a:effectLst/>
                          <a:latin typeface="Times New Roman" pitchFamily="18" charset="0"/>
                          <a:ea typeface="HY헤드라인M" pitchFamily="18" charset="-127"/>
                        </a:rPr>
                        <a:t> </a:t>
                      </a: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6) </a:t>
                      </a:r>
                    </a:p>
                    <a:p>
                      <a:pPr marL="0" marR="0" lvl="0" indent="0" algn="l" defTabSz="914400" rtl="0" eaLnBrk="1" fontAlgn="base" latinLnBrk="1" hangingPunct="1">
                        <a:lnSpc>
                          <a:spcPct val="13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  - Volunteer Security Force</a:t>
                      </a:r>
                      <a:r>
                        <a:rPr kumimoji="0" lang="ko-KR" altLang="en-US" sz="800" b="0" i="0" u="none" strike="noStrike" cap="none" normalizeH="0" baseline="0" smtClean="0">
                          <a:ln>
                            <a:noFill/>
                          </a:ln>
                          <a:solidFill>
                            <a:schemeClr val="tx1"/>
                          </a:solidFill>
                          <a:effectLst/>
                          <a:latin typeface="Times New Roman" pitchFamily="18" charset="0"/>
                          <a:ea typeface="HY헤드라인M" pitchFamily="18" charset="-127"/>
                        </a:rPr>
                        <a:t> </a:t>
                      </a: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45, Firefighters</a:t>
                      </a:r>
                      <a:r>
                        <a:rPr kumimoji="0" lang="ko-KR" altLang="en-US" sz="800" b="0" i="0" u="none" strike="noStrike" cap="none" normalizeH="0" baseline="0" smtClean="0">
                          <a:ln>
                            <a:noFill/>
                          </a:ln>
                          <a:solidFill>
                            <a:schemeClr val="tx1"/>
                          </a:solidFill>
                          <a:effectLst/>
                          <a:latin typeface="Times New Roman" pitchFamily="18" charset="0"/>
                          <a:ea typeface="HY헤드라인M" pitchFamily="18" charset="-127"/>
                        </a:rPr>
                        <a:t> </a:t>
                      </a: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31, Marine Association</a:t>
                      </a:r>
                      <a:r>
                        <a:rPr kumimoji="0" lang="ko-KR" altLang="en-US" sz="800" b="0" i="0" u="none" strike="noStrike" cap="none" normalizeH="0" baseline="0" smtClean="0">
                          <a:ln>
                            <a:noFill/>
                          </a:ln>
                          <a:solidFill>
                            <a:schemeClr val="tx1"/>
                          </a:solidFill>
                          <a:effectLst/>
                          <a:latin typeface="Times New Roman" pitchFamily="18" charset="0"/>
                          <a:ea typeface="HY헤드라인M" pitchFamily="18" charset="-127"/>
                        </a:rPr>
                        <a:t> </a:t>
                      </a: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24, 98 Regiment</a:t>
                      </a:r>
                      <a:r>
                        <a:rPr kumimoji="0" lang="ko-KR" altLang="en-US" sz="800" b="0" i="0" u="none" strike="noStrike" cap="none" normalizeH="0" baseline="0" smtClean="0">
                          <a:ln>
                            <a:noFill/>
                          </a:ln>
                          <a:solidFill>
                            <a:schemeClr val="tx1"/>
                          </a:solidFill>
                          <a:effectLst/>
                          <a:latin typeface="Times New Roman" pitchFamily="18" charset="0"/>
                          <a:ea typeface="HY헤드라인M" pitchFamily="18" charset="-127"/>
                        </a:rPr>
                        <a:t> </a:t>
                      </a: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3 Battalion</a:t>
                      </a:r>
                      <a:r>
                        <a:rPr kumimoji="0" lang="ko-KR" altLang="en-US" sz="800" b="0" i="0" u="none" strike="noStrike" cap="none" normalizeH="0" baseline="0" smtClean="0">
                          <a:ln>
                            <a:noFill/>
                          </a:ln>
                          <a:solidFill>
                            <a:schemeClr val="tx1"/>
                          </a:solidFill>
                          <a:effectLst/>
                          <a:latin typeface="Times New Roman" pitchFamily="18" charset="0"/>
                          <a:ea typeface="HY헤드라인M" pitchFamily="18" charset="-127"/>
                        </a:rPr>
                        <a:t> </a:t>
                      </a: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20, Public Servants</a:t>
                      </a:r>
                      <a:r>
                        <a:rPr kumimoji="0" lang="ko-KR" altLang="en-US" sz="800" b="0" i="0" u="none" strike="noStrike" cap="none" normalizeH="0" baseline="0" smtClean="0">
                          <a:ln>
                            <a:noFill/>
                          </a:ln>
                          <a:solidFill>
                            <a:schemeClr val="tx1"/>
                          </a:solidFill>
                          <a:effectLst/>
                          <a:latin typeface="Times New Roman" pitchFamily="18" charset="0"/>
                          <a:ea typeface="HY헤드라인M" pitchFamily="18" charset="-127"/>
                        </a:rPr>
                        <a:t> </a:t>
                      </a: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6, Saemaeul Foundation Mothers Committee</a:t>
                      </a:r>
                      <a:r>
                        <a:rPr kumimoji="0" lang="ko-KR" altLang="en-US" sz="800" b="0" i="0" u="none" strike="noStrike" cap="none" normalizeH="0" baseline="0" smtClean="0">
                          <a:ln>
                            <a:noFill/>
                          </a:ln>
                          <a:solidFill>
                            <a:schemeClr val="tx1"/>
                          </a:solidFill>
                          <a:effectLst/>
                          <a:latin typeface="Times New Roman" pitchFamily="18" charset="0"/>
                          <a:ea typeface="HY헤드라인M" pitchFamily="18" charset="-127"/>
                        </a:rPr>
                        <a:t> </a:t>
                      </a: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14</a:t>
                      </a:r>
                    </a:p>
                  </a:txBody>
                  <a:tcPr marL="72000" marR="9338" marT="9338" marB="9338"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600075">
                <a:tc>
                  <a:txBody>
                    <a:bodyPr/>
                    <a:lstStyle/>
                    <a:p>
                      <a:pPr marL="0" marR="0" lvl="0" indent="0" algn="ctr" defTabSz="914400" rtl="0" eaLnBrk="1" fontAlgn="base" latinLnBrk="1" hangingPunct="1">
                        <a:lnSpc>
                          <a:spcPct val="13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Contents</a:t>
                      </a:r>
                    </a:p>
                  </a:txBody>
                  <a:tcPr marL="9338" marR="9338" marT="9338" marB="9338"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3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The traffic status of the roads leading to the floral exhibition. Parking lot status and management methodology</a:t>
                      </a:r>
                    </a:p>
                    <a:p>
                      <a:pPr marL="0" marR="0" lvl="0" indent="0" algn="l" defTabSz="914400" rtl="0" eaLnBrk="1" fontAlgn="base" latinLnBrk="1" hangingPunct="1">
                        <a:lnSpc>
                          <a:spcPct val="13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Education on means to divert traffic into parking lots,  usage of wireless sets, and  cleaning.</a:t>
                      </a:r>
                      <a:endParaRPr kumimoji="0" lang="ko-KR" altLang="en-US" sz="800" b="0" i="0" u="none" strike="noStrike" cap="none" normalizeH="0" baseline="0" smtClean="0">
                        <a:ln>
                          <a:noFill/>
                        </a:ln>
                        <a:solidFill>
                          <a:schemeClr val="tx1"/>
                        </a:solidFill>
                        <a:effectLst/>
                        <a:latin typeface="Times New Roman" pitchFamily="18" charset="0"/>
                        <a:ea typeface="HY헤드라인M" pitchFamily="18" charset="-127"/>
                      </a:endParaRPr>
                    </a:p>
                  </a:txBody>
                  <a:tcPr marL="72000" marR="9338" marT="9338" marB="9338"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1" hangingPunct="1">
                        <a:lnSpc>
                          <a:spcPct val="13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Lecturer</a:t>
                      </a:r>
                    </a:p>
                  </a:txBody>
                  <a:tcPr marL="9338" marR="9338" marT="9338" marB="9338"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3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Head of traffic safety team, committee. Section chief of traffic control, Seosan Police Station. </a:t>
                      </a:r>
                      <a:endParaRPr kumimoji="0" lang="ko-KR" altLang="en-US" sz="800" b="0" i="0" u="none" strike="noStrike" cap="none" normalizeH="0" baseline="0" smtClean="0">
                        <a:ln>
                          <a:noFill/>
                        </a:ln>
                        <a:solidFill>
                          <a:schemeClr val="tx1"/>
                        </a:solidFill>
                        <a:effectLst/>
                        <a:latin typeface="Times New Roman" pitchFamily="18" charset="0"/>
                        <a:ea typeface="HY헤드라인M" pitchFamily="18" charset="-127"/>
                      </a:endParaRPr>
                    </a:p>
                  </a:txBody>
                  <a:tcPr marL="72000" marR="9338" marT="9338" marB="9338"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46063">
                <a:tc>
                  <a:txBody>
                    <a:bodyPr/>
                    <a:lstStyle/>
                    <a:p>
                      <a:pPr marL="0" marR="0" lvl="0" indent="0" algn="ctr" defTabSz="914400" rtl="0" eaLnBrk="1" fontAlgn="base" latinLnBrk="1" hangingPunct="1">
                        <a:lnSpc>
                          <a:spcPct val="130000"/>
                        </a:lnSpc>
                        <a:spcBef>
                          <a:spcPct val="0"/>
                        </a:spcBef>
                        <a:spcAft>
                          <a:spcPct val="0"/>
                        </a:spcAft>
                        <a:buClrTx/>
                        <a:buSzTx/>
                        <a:buFontTx/>
                        <a:buNone/>
                        <a:tabLst/>
                      </a:pPr>
                      <a:r>
                        <a:rPr kumimoji="0" lang="en-US" altLang="ko-KR" sz="900" b="0" i="0" u="none" strike="noStrike" cap="none" normalizeH="0" baseline="0" smtClean="0">
                          <a:ln>
                            <a:noFill/>
                          </a:ln>
                          <a:solidFill>
                            <a:schemeClr val="tx1"/>
                          </a:solidFill>
                          <a:effectLst/>
                          <a:latin typeface="Times New Roman" pitchFamily="18" charset="0"/>
                          <a:ea typeface="HY헤드라인M" pitchFamily="18" charset="-127"/>
                        </a:rPr>
                        <a:t>Other</a:t>
                      </a:r>
                    </a:p>
                  </a:txBody>
                  <a:tcPr marL="9338" marR="9338" marT="9338" marB="9338"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30000"/>
                        </a:lnSpc>
                        <a:spcBef>
                          <a:spcPct val="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Police training (4. 11, 09:00~09:30, Committee conference room): Police and riot police, 164</a:t>
                      </a:r>
                      <a:endParaRPr kumimoji="0" lang="ko-KR" altLang="en-US" sz="800" b="0" i="0" u="none" strike="noStrike" cap="none" normalizeH="0" baseline="0" smtClean="0">
                        <a:ln>
                          <a:noFill/>
                        </a:ln>
                        <a:solidFill>
                          <a:schemeClr val="tx1"/>
                        </a:solidFill>
                        <a:effectLst/>
                        <a:latin typeface="Times New Roman" pitchFamily="18" charset="0"/>
                        <a:ea typeface="HY헤드라인M" pitchFamily="18" charset="-127"/>
                      </a:endParaRPr>
                    </a:p>
                  </a:txBody>
                  <a:tcPr marL="72000" marR="9338" marT="9338" marB="9338"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7807" name="직사각형 5"/>
          <p:cNvSpPr>
            <a:spLocks noChangeArrowheads="1"/>
          </p:cNvSpPr>
          <p:nvPr/>
        </p:nvSpPr>
        <p:spPr bwMode="auto">
          <a:xfrm>
            <a:off x="1139825" y="6248400"/>
            <a:ext cx="3003550" cy="304800"/>
          </a:xfrm>
          <a:prstGeom prst="rect">
            <a:avLst/>
          </a:prstGeom>
          <a:noFill/>
          <a:ln w="9525">
            <a:noFill/>
            <a:miter lim="800000"/>
            <a:headEnd/>
            <a:tailEnd/>
          </a:ln>
        </p:spPr>
        <p:txBody>
          <a:bodyPr wrap="none">
            <a:spAutoFit/>
          </a:bodyPr>
          <a:lstStyle/>
          <a:p>
            <a:pPr>
              <a:lnSpc>
                <a:spcPct val="140000"/>
              </a:lnSpc>
            </a:pPr>
            <a:r>
              <a:rPr lang="en-US" altLang="ko-KR"/>
              <a:t>[Table</a:t>
            </a:r>
            <a:r>
              <a:rPr lang="ko-KR" altLang="en-US"/>
              <a:t> </a:t>
            </a:r>
            <a:r>
              <a:rPr lang="en-US" altLang="ko-KR"/>
              <a:t>4-3-2] Education provided to Parking Assistants</a:t>
            </a:r>
            <a:endParaRPr lang="ko-KR" altLang="en-US"/>
          </a:p>
        </p:txBody>
      </p:sp>
      <p:sp>
        <p:nvSpPr>
          <p:cNvPr id="117808" name="Rectangle 19"/>
          <p:cNvSpPr>
            <a:spLocks noChangeArrowheads="1"/>
          </p:cNvSpPr>
          <p:nvPr/>
        </p:nvSpPr>
        <p:spPr bwMode="auto">
          <a:xfrm>
            <a:off x="1123950" y="4160838"/>
            <a:ext cx="4819650" cy="1944687"/>
          </a:xfrm>
          <a:prstGeom prst="rect">
            <a:avLst/>
          </a:prstGeom>
          <a:noFill/>
          <a:ln w="9525">
            <a:noFill/>
            <a:miter lim="800000"/>
            <a:headEnd/>
            <a:tailEnd/>
          </a:ln>
        </p:spPr>
        <p:txBody>
          <a:bodyPr lIns="0" tIns="0" rIns="0" bIns="0">
            <a:spAutoFit/>
          </a:bodyPr>
          <a:lstStyle/>
          <a:p>
            <a:pPr marL="85725" indent="-85725" algn="just">
              <a:lnSpc>
                <a:spcPct val="130000"/>
              </a:lnSpc>
              <a:buFont typeface="Arial" charset="0"/>
              <a:buChar char="•"/>
            </a:pPr>
            <a:r>
              <a:rPr lang="en-US" altLang="ko-KR"/>
              <a:t>According to the survey conducted among visitors to the 2009 Korea Floritopia regarding their level of satisfaction with the kindness of the guides, respondents on average gave 5.14, making it 3</a:t>
            </a:r>
            <a:r>
              <a:rPr lang="en-US" altLang="ko-KR" baseline="30000"/>
              <a:t>rd</a:t>
            </a:r>
            <a:r>
              <a:rPr lang="en-US" altLang="ko-KR"/>
              <a:t>  among the 26 categories. </a:t>
            </a:r>
          </a:p>
          <a:p>
            <a:pPr marL="85725" indent="-85725" algn="just">
              <a:lnSpc>
                <a:spcPct val="130000"/>
              </a:lnSpc>
              <a:buFont typeface="Arial" charset="0"/>
              <a:buNone/>
            </a:pPr>
            <a:endParaRPr lang="en-US" altLang="ko-KR" sz="800"/>
          </a:p>
          <a:p>
            <a:pPr marL="85725" indent="-85725" algn="just">
              <a:lnSpc>
                <a:spcPct val="130000"/>
              </a:lnSpc>
              <a:buFont typeface="Arial" charset="0"/>
              <a:buChar char="•"/>
            </a:pPr>
            <a:r>
              <a:rPr lang="en-US" altLang="ko-KR"/>
              <a:t>Guides to the 2009 Korea Floritopia were placed at each entrance and gates to the exhibition as well each entrance to the exhibition halls to provide services to visitors. The guides wore sophisticated uniforms, giving them a clean image. They responded kindly and actively to visitor requests, which helped to raise the satisfaction level. The parking guides controlled access to the parking lots, diverted cars to appropriate parking lots, and maintained orderly traffic. Despite the surge in visitors, they kept their composure and responded appropriately. </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52"/>
          <p:cNvSpPr>
            <a:spLocks noChangeArrowheads="1"/>
          </p:cNvSpPr>
          <p:nvPr/>
        </p:nvSpPr>
        <p:spPr bwMode="auto">
          <a:xfrm>
            <a:off x="1123950" y="1290638"/>
            <a:ext cx="5334000" cy="304800"/>
          </a:xfrm>
          <a:prstGeom prst="rect">
            <a:avLst/>
          </a:prstGeom>
          <a:noFill/>
          <a:ln w="9525">
            <a:noFill/>
            <a:miter lim="800000"/>
            <a:headEnd/>
            <a:tailEnd/>
          </a:ln>
        </p:spPr>
        <p:txBody>
          <a:bodyPr wrap="none" anchor="ctr"/>
          <a:lstStyle/>
          <a:p>
            <a:pPr algn="dist">
              <a:lnSpc>
                <a:spcPct val="140000"/>
              </a:lnSpc>
            </a:pPr>
            <a:r>
              <a:rPr lang="en-US" altLang="ko-KR" sz="1400" b="1"/>
              <a:t>17. Positioning of Exhibition Guides</a:t>
            </a:r>
            <a:endParaRPr lang="ko-KR" altLang="en-US" sz="1400" b="1"/>
          </a:p>
        </p:txBody>
      </p:sp>
      <p:sp>
        <p:nvSpPr>
          <p:cNvPr id="118786" name="TextBox 12"/>
          <p:cNvSpPr txBox="1">
            <a:spLocks noChangeArrowheads="1"/>
          </p:cNvSpPr>
          <p:nvPr/>
        </p:nvSpPr>
        <p:spPr bwMode="auto">
          <a:xfrm>
            <a:off x="1123950" y="2851150"/>
            <a:ext cx="4826000" cy="517525"/>
          </a:xfrm>
          <a:prstGeom prst="rect">
            <a:avLst/>
          </a:prstGeom>
          <a:noFill/>
          <a:ln w="9525">
            <a:noFill/>
            <a:miter lim="800000"/>
            <a:headEnd/>
            <a:tailEnd/>
          </a:ln>
        </p:spPr>
        <p:txBody>
          <a:bodyPr>
            <a:spAutoFit/>
          </a:bodyPr>
          <a:lstStyle/>
          <a:p>
            <a:pPr>
              <a:lnSpc>
                <a:spcPct val="140000"/>
              </a:lnSpc>
              <a:buFont typeface="Wingdings" pitchFamily="2" charset="2"/>
              <a:buChar char="§"/>
            </a:pPr>
            <a:r>
              <a:rPr lang="en-US" altLang="ko-KR"/>
              <a:t> Satisfaction level and the t-evaluation results for “Positioning of Exhibition Guides” for different visitor categories</a:t>
            </a:r>
          </a:p>
        </p:txBody>
      </p:sp>
      <p:graphicFrame>
        <p:nvGraphicFramePr>
          <p:cNvPr id="94239" name="Group 31"/>
          <p:cNvGraphicFramePr>
            <a:graphicFrameLocks noGrp="1"/>
          </p:cNvGraphicFramePr>
          <p:nvPr/>
        </p:nvGraphicFramePr>
        <p:xfrm>
          <a:off x="1123950" y="3594100"/>
          <a:ext cx="4826000" cy="639763"/>
        </p:xfrm>
        <a:graphic>
          <a:graphicData uri="http://schemas.openxmlformats.org/drawingml/2006/table">
            <a:tbl>
              <a:tblPr/>
              <a:tblGrid>
                <a:gridCol w="1206500"/>
                <a:gridCol w="1206500"/>
                <a:gridCol w="1206500"/>
                <a:gridCol w="1206500"/>
              </a:tblGrid>
              <a:tr h="238125">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Category of Visitors</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Local Resident Visitors</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Domestic Tourist</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t : 1.006</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36538">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Average per Group </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5.09</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4.99</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P : 0.002</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8802" name="TextBox 14"/>
          <p:cNvSpPr txBox="1">
            <a:spLocks noChangeArrowheads="1"/>
          </p:cNvSpPr>
          <p:nvPr/>
        </p:nvSpPr>
        <p:spPr bwMode="auto">
          <a:xfrm>
            <a:off x="1174750" y="4219575"/>
            <a:ext cx="4826000" cy="517525"/>
          </a:xfrm>
          <a:prstGeom prst="rect">
            <a:avLst/>
          </a:prstGeom>
          <a:noFill/>
          <a:ln w="9525">
            <a:noFill/>
            <a:miter lim="800000"/>
            <a:headEnd/>
            <a:tailEnd/>
          </a:ln>
        </p:spPr>
        <p:txBody>
          <a:bodyPr>
            <a:spAutoFit/>
          </a:bodyPr>
          <a:lstStyle/>
          <a:p>
            <a:pPr>
              <a:lnSpc>
                <a:spcPct val="140000"/>
              </a:lnSpc>
            </a:pPr>
            <a:r>
              <a:rPr lang="en-US" altLang="ko-KR"/>
              <a:t>The results of the t-evaluation show a significant difference between the results of “local resident visitors” and “domestic tourists”</a:t>
            </a:r>
          </a:p>
        </p:txBody>
      </p:sp>
      <p:sp>
        <p:nvSpPr>
          <p:cNvPr id="118803" name="슬라이드 번호 개체 틀 16"/>
          <p:cNvSpPr>
            <a:spLocks noGrp="1"/>
          </p:cNvSpPr>
          <p:nvPr>
            <p:ph type="sldNum" sz="quarter" idx="12"/>
          </p:nvPr>
        </p:nvSpPr>
        <p:spPr>
          <a:noFill/>
        </p:spPr>
        <p:txBody>
          <a:bodyPr/>
          <a:lstStyle/>
          <a:p>
            <a:r>
              <a:rPr lang="en-US" altLang="ko-KR" smtClean="0"/>
              <a:t>80</a:t>
            </a:r>
          </a:p>
        </p:txBody>
      </p:sp>
      <p:sp>
        <p:nvSpPr>
          <p:cNvPr id="118804" name="Rectangle 19"/>
          <p:cNvSpPr>
            <a:spLocks noChangeArrowheads="1"/>
          </p:cNvSpPr>
          <p:nvPr/>
        </p:nvSpPr>
        <p:spPr bwMode="auto">
          <a:xfrm>
            <a:off x="1120775" y="5076825"/>
            <a:ext cx="4819650" cy="2971800"/>
          </a:xfrm>
          <a:prstGeom prst="rect">
            <a:avLst/>
          </a:prstGeom>
          <a:noFill/>
          <a:ln w="9525">
            <a:noFill/>
            <a:miter lim="800000"/>
            <a:headEnd/>
            <a:tailEnd/>
          </a:ln>
        </p:spPr>
        <p:txBody>
          <a:bodyPr lIns="0" tIns="0" rIns="0" bIns="0">
            <a:spAutoFit/>
          </a:bodyPr>
          <a:lstStyle/>
          <a:p>
            <a:pPr marL="85725" indent="-85725" algn="just">
              <a:lnSpc>
                <a:spcPct val="150000"/>
              </a:lnSpc>
              <a:buFont typeface="Arial" charset="0"/>
              <a:buChar char="•"/>
            </a:pPr>
            <a:r>
              <a:rPr lang="en-US" altLang="ko-KR"/>
              <a:t>According to the survey conducted among visitors to the 2009 Korea Floritopia regarding their level of satisfaction with the positioning of guides, respondents on average gave 5.03, making it 5</a:t>
            </a:r>
            <a:r>
              <a:rPr lang="en-US" altLang="ko-KR" baseline="30000"/>
              <a:t>th</a:t>
            </a:r>
            <a:r>
              <a:rPr lang="en-US" altLang="ko-KR"/>
              <a:t> among the 26 categories. </a:t>
            </a:r>
          </a:p>
          <a:p>
            <a:pPr marL="85725" indent="-85725" algn="just">
              <a:lnSpc>
                <a:spcPct val="150000"/>
              </a:lnSpc>
              <a:buFont typeface="Arial" charset="0"/>
              <a:buNone/>
            </a:pPr>
            <a:endParaRPr lang="en-US" altLang="ko-KR"/>
          </a:p>
          <a:p>
            <a:pPr marL="85725" indent="-85725" algn="just">
              <a:lnSpc>
                <a:spcPct val="150000"/>
              </a:lnSpc>
              <a:buFont typeface="Arial" charset="0"/>
              <a:buChar char="•"/>
            </a:pPr>
            <a:r>
              <a:rPr lang="en-US" altLang="ko-KR"/>
              <a:t>The guides of the 2009 Korea Floritopia were positioned at the HQs, entrance facilities, information desk and exhibition halls. They were positioned so they were easy to spot and could provide services to visitors. Traffic police were well positioned to provide traffic and parking services. Guides positioned at parking lots and guides responsible for cleaning the exhibition facilities were the first to encounter the visitors and were therefore appropriately positioned to be able to respond to visitor requests. </a:t>
            </a:r>
          </a:p>
          <a:p>
            <a:pPr marL="85725" indent="-85725" algn="just">
              <a:lnSpc>
                <a:spcPct val="150000"/>
              </a:lnSpc>
              <a:buFont typeface="Arial" charset="0"/>
              <a:buNone/>
            </a:pPr>
            <a:endParaRPr lang="en-US" altLang="ko-KR"/>
          </a:p>
          <a:p>
            <a:pPr marL="85725" indent="-85725" algn="just">
              <a:lnSpc>
                <a:spcPct val="150000"/>
              </a:lnSpc>
              <a:buFont typeface="Arial" charset="0"/>
              <a:buChar char="•"/>
            </a:pPr>
            <a:r>
              <a:rPr lang="en-US" altLang="ko-KR"/>
              <a:t>Guides were positioned at entrances of exhibition halls to control and manage the waiting lines. </a:t>
            </a:r>
          </a:p>
        </p:txBody>
      </p:sp>
      <p:grpSp>
        <p:nvGrpSpPr>
          <p:cNvPr id="118805" name="Group 34"/>
          <p:cNvGrpSpPr>
            <a:grpSpLocks/>
          </p:cNvGrpSpPr>
          <p:nvPr/>
        </p:nvGrpSpPr>
        <p:grpSpPr bwMode="auto">
          <a:xfrm>
            <a:off x="925513" y="1857375"/>
            <a:ext cx="5024437" cy="768350"/>
            <a:chOff x="583" y="1185"/>
            <a:chExt cx="3165" cy="484"/>
          </a:xfrm>
        </p:grpSpPr>
        <p:sp>
          <p:nvSpPr>
            <p:cNvPr id="118806" name="직사각형 3"/>
            <p:cNvSpPr>
              <a:spLocks noChangeArrowheads="1"/>
            </p:cNvSpPr>
            <p:nvPr/>
          </p:nvSpPr>
          <p:spPr bwMode="auto">
            <a:xfrm>
              <a:off x="709" y="1185"/>
              <a:ext cx="3039" cy="484"/>
            </a:xfrm>
            <a:prstGeom prst="rect">
              <a:avLst/>
            </a:prstGeom>
            <a:noFill/>
            <a:ln w="9525" algn="ctr">
              <a:solidFill>
                <a:schemeClr val="tx1"/>
              </a:solidFill>
              <a:round/>
              <a:headEnd/>
              <a:tailEnd/>
            </a:ln>
          </p:spPr>
          <p:txBody>
            <a:bodyPr lIns="0" tIns="0" rIns="0" bIns="0"/>
            <a:lstStyle/>
            <a:p>
              <a:pPr algn="ctr">
                <a:lnSpc>
                  <a:spcPct val="140000"/>
                </a:lnSpc>
              </a:pPr>
              <a:endParaRPr lang="ko-KR" altLang="en-US" sz="800"/>
            </a:p>
          </p:txBody>
        </p:sp>
        <p:sp>
          <p:nvSpPr>
            <p:cNvPr id="118807" name="TextBox 4"/>
            <p:cNvSpPr txBox="1">
              <a:spLocks noChangeArrowheads="1"/>
            </p:cNvSpPr>
            <p:nvPr/>
          </p:nvSpPr>
          <p:spPr bwMode="auto">
            <a:xfrm>
              <a:off x="988" y="1230"/>
              <a:ext cx="2261" cy="380"/>
            </a:xfrm>
            <a:prstGeom prst="rect">
              <a:avLst/>
            </a:prstGeom>
            <a:noFill/>
            <a:ln w="9525">
              <a:noFill/>
              <a:miter lim="800000"/>
              <a:headEnd/>
              <a:tailEnd/>
            </a:ln>
          </p:spPr>
          <p:txBody>
            <a:bodyPr>
              <a:spAutoFit/>
            </a:bodyPr>
            <a:lstStyle/>
            <a:p>
              <a:pPr>
                <a:lnSpc>
                  <a:spcPct val="140000"/>
                </a:lnSpc>
              </a:pPr>
              <a:r>
                <a:rPr lang="en-US" altLang="ko-KR" sz="1200" b="1"/>
                <a:t>Exhibition guides were effectively positioned at the 2009 Korea Floritopia.</a:t>
              </a:r>
              <a:endParaRPr lang="ko-KR" altLang="en-US" sz="1200" b="1"/>
            </a:p>
          </p:txBody>
        </p:sp>
        <p:sp>
          <p:nvSpPr>
            <p:cNvPr id="12" name="직사각형 11"/>
            <p:cNvSpPr/>
            <p:nvPr/>
          </p:nvSpPr>
          <p:spPr bwMode="auto">
            <a:xfrm>
              <a:off x="3339" y="1329"/>
              <a:ext cx="344" cy="219"/>
            </a:xfrm>
            <a:prstGeom prst="rect">
              <a:avLst/>
            </a:prstGeom>
            <a:solidFill>
              <a:schemeClr val="bg1">
                <a:lumMod val="85000"/>
              </a:schemeClr>
            </a:solidFill>
            <a:ln w="9525" cap="flat" cmpd="sng" algn="ctr">
              <a:noFill/>
              <a:prstDash val="solid"/>
              <a:round/>
              <a:headEnd type="none" w="med" len="med"/>
              <a:tailEnd type="none" w="med" len="med"/>
            </a:ln>
            <a:effectLst/>
          </p:spPr>
          <p:txBody>
            <a:bodyPr lIns="0" tIns="0" rIns="0" bIns="0"/>
            <a:lstStyle/>
            <a:p>
              <a:pPr algn="ctr">
                <a:lnSpc>
                  <a:spcPct val="140000"/>
                </a:lnSpc>
                <a:defRPr/>
              </a:pPr>
              <a:r>
                <a:rPr lang="en-US" altLang="ko-KR" sz="1200" b="1"/>
                <a:t>5.03</a:t>
              </a:r>
              <a:endParaRPr lang="ko-KR" altLang="en-US" sz="1200" b="1"/>
            </a:p>
          </p:txBody>
        </p:sp>
        <p:sp>
          <p:nvSpPr>
            <p:cNvPr id="7" name="직사각형 6"/>
            <p:cNvSpPr/>
            <p:nvPr/>
          </p:nvSpPr>
          <p:spPr bwMode="auto">
            <a:xfrm>
              <a:off x="618" y="1303"/>
              <a:ext cx="266" cy="184"/>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lstStyle/>
            <a:p>
              <a:pPr algn="ctr">
                <a:lnSpc>
                  <a:spcPct val="140000"/>
                </a:lnSpc>
                <a:defRPr/>
              </a:pPr>
              <a:endParaRPr lang="ko-KR" altLang="en-US" sz="800" dirty="0">
                <a:cs typeface="Times New Roman" pitchFamily="18" charset="0"/>
              </a:endParaRPr>
            </a:p>
          </p:txBody>
        </p:sp>
        <p:sp>
          <p:nvSpPr>
            <p:cNvPr id="118810" name="TextBox 8"/>
            <p:cNvSpPr txBox="1">
              <a:spLocks noChangeArrowheads="1"/>
            </p:cNvSpPr>
            <p:nvPr/>
          </p:nvSpPr>
          <p:spPr bwMode="auto">
            <a:xfrm>
              <a:off x="583" y="1260"/>
              <a:ext cx="314" cy="220"/>
            </a:xfrm>
            <a:prstGeom prst="rect">
              <a:avLst/>
            </a:prstGeom>
            <a:noFill/>
            <a:ln w="9525">
              <a:noFill/>
              <a:miter lim="800000"/>
              <a:headEnd/>
              <a:tailEnd/>
            </a:ln>
          </p:spPr>
          <p:txBody>
            <a:bodyPr>
              <a:spAutoFit/>
            </a:bodyPr>
            <a:lstStyle/>
            <a:p>
              <a:pPr algn="ctr">
                <a:lnSpc>
                  <a:spcPct val="140000"/>
                </a:lnSpc>
              </a:pPr>
              <a:r>
                <a:rPr lang="en-US" altLang="ko-KR" sz="1200" b="1"/>
                <a:t>17</a:t>
              </a:r>
              <a:endParaRPr lang="ko-KR" altLang="en-US" sz="1200" b="1"/>
            </a:p>
          </p:txBody>
        </p:sp>
      </p:gr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52"/>
          <p:cNvSpPr>
            <a:spLocks noChangeArrowheads="1"/>
          </p:cNvSpPr>
          <p:nvPr/>
        </p:nvSpPr>
        <p:spPr bwMode="auto">
          <a:xfrm>
            <a:off x="1123950" y="1290638"/>
            <a:ext cx="5334000" cy="304800"/>
          </a:xfrm>
          <a:prstGeom prst="rect">
            <a:avLst/>
          </a:prstGeom>
          <a:noFill/>
          <a:ln w="9525">
            <a:noFill/>
            <a:miter lim="800000"/>
            <a:headEnd/>
            <a:tailEnd/>
          </a:ln>
        </p:spPr>
        <p:txBody>
          <a:bodyPr wrap="none" anchor="ctr"/>
          <a:lstStyle/>
          <a:p>
            <a:pPr algn="dist">
              <a:lnSpc>
                <a:spcPct val="140000"/>
              </a:lnSpc>
            </a:pPr>
            <a:r>
              <a:rPr lang="en-US" altLang="ko-KR" sz="1400" b="1"/>
              <a:t>18. Convenient Facilities</a:t>
            </a:r>
            <a:r>
              <a:rPr lang="en-US" altLang="ko-KR" sz="800"/>
              <a:t> </a:t>
            </a:r>
            <a:endParaRPr lang="ko-KR" altLang="en-US" sz="800"/>
          </a:p>
        </p:txBody>
      </p:sp>
      <p:grpSp>
        <p:nvGrpSpPr>
          <p:cNvPr id="119810" name="그룹 12"/>
          <p:cNvGrpSpPr>
            <a:grpSpLocks/>
          </p:cNvGrpSpPr>
          <p:nvPr/>
        </p:nvGrpSpPr>
        <p:grpSpPr bwMode="auto">
          <a:xfrm>
            <a:off x="925513" y="1712913"/>
            <a:ext cx="5024437" cy="534987"/>
            <a:chOff x="926279" y="1712913"/>
            <a:chExt cx="5023671" cy="382567"/>
          </a:xfrm>
        </p:grpSpPr>
        <p:grpSp>
          <p:nvGrpSpPr>
            <p:cNvPr id="119830" name="그룹 10"/>
            <p:cNvGrpSpPr>
              <a:grpSpLocks/>
            </p:cNvGrpSpPr>
            <p:nvPr/>
          </p:nvGrpSpPr>
          <p:grpSpPr bwMode="auto">
            <a:xfrm>
              <a:off x="926279" y="1712913"/>
              <a:ext cx="5023671" cy="382567"/>
              <a:chOff x="926279" y="1712913"/>
              <a:chExt cx="5023671" cy="382567"/>
            </a:xfrm>
          </p:grpSpPr>
          <p:sp>
            <p:nvSpPr>
              <p:cNvPr id="119832" name="직사각형 3"/>
              <p:cNvSpPr>
                <a:spLocks noChangeArrowheads="1"/>
              </p:cNvSpPr>
              <p:nvPr/>
            </p:nvSpPr>
            <p:spPr bwMode="auto">
              <a:xfrm>
                <a:off x="1125538" y="1712913"/>
                <a:ext cx="4824412" cy="382567"/>
              </a:xfrm>
              <a:prstGeom prst="rect">
                <a:avLst/>
              </a:prstGeom>
              <a:noFill/>
              <a:ln w="9525" algn="ctr">
                <a:solidFill>
                  <a:schemeClr val="tx1"/>
                </a:solidFill>
                <a:round/>
                <a:headEnd/>
                <a:tailEnd/>
              </a:ln>
            </p:spPr>
            <p:txBody>
              <a:bodyPr lIns="0" tIns="0" rIns="0" bIns="0"/>
              <a:lstStyle/>
              <a:p>
                <a:pPr algn="ctr">
                  <a:lnSpc>
                    <a:spcPct val="140000"/>
                  </a:lnSpc>
                </a:pPr>
                <a:endParaRPr lang="ko-KR" altLang="en-US" sz="800"/>
              </a:p>
            </p:txBody>
          </p:sp>
          <p:sp>
            <p:nvSpPr>
              <p:cNvPr id="119833" name="TextBox 4"/>
              <p:cNvSpPr txBox="1">
                <a:spLocks noChangeArrowheads="1"/>
              </p:cNvSpPr>
              <p:nvPr/>
            </p:nvSpPr>
            <p:spPr bwMode="auto">
              <a:xfrm>
                <a:off x="1424678" y="1760618"/>
                <a:ext cx="3588790" cy="248745"/>
              </a:xfrm>
              <a:prstGeom prst="rect">
                <a:avLst/>
              </a:prstGeom>
              <a:noFill/>
              <a:ln w="9525">
                <a:noFill/>
                <a:miter lim="800000"/>
                <a:headEnd/>
                <a:tailEnd/>
              </a:ln>
            </p:spPr>
            <p:txBody>
              <a:bodyPr>
                <a:spAutoFit/>
              </a:bodyPr>
              <a:lstStyle/>
              <a:p>
                <a:pPr>
                  <a:lnSpc>
                    <a:spcPct val="140000"/>
                  </a:lnSpc>
                </a:pPr>
                <a:r>
                  <a:rPr lang="en-US" altLang="ko-KR" sz="1200" b="1"/>
                  <a:t>Convenient facilities were easily accessible.</a:t>
                </a:r>
                <a:endParaRPr lang="ko-KR" altLang="en-US" sz="1200" b="1"/>
              </a:p>
            </p:txBody>
          </p:sp>
          <p:grpSp>
            <p:nvGrpSpPr>
              <p:cNvPr id="119834" name="그룹 9"/>
              <p:cNvGrpSpPr>
                <a:grpSpLocks/>
              </p:cNvGrpSpPr>
              <p:nvPr/>
            </p:nvGrpSpPr>
            <p:grpSpPr bwMode="auto">
              <a:xfrm>
                <a:off x="926279" y="1733526"/>
                <a:ext cx="388151" cy="309570"/>
                <a:chOff x="926279" y="1733526"/>
                <a:chExt cx="388151" cy="309570"/>
              </a:xfrm>
            </p:grpSpPr>
            <p:sp>
              <p:nvSpPr>
                <p:cNvPr id="7" name="직사각형 6"/>
                <p:cNvSpPr/>
                <p:nvPr/>
              </p:nvSpPr>
              <p:spPr bwMode="auto">
                <a:xfrm>
                  <a:off x="985007" y="1761727"/>
                  <a:ext cx="280945" cy="281533"/>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lstStyle/>
                <a:p>
                  <a:pPr algn="ctr">
                    <a:lnSpc>
                      <a:spcPct val="140000"/>
                    </a:lnSpc>
                    <a:defRPr/>
                  </a:pPr>
                  <a:endParaRPr lang="ko-KR" altLang="en-US" sz="800" dirty="0">
                    <a:cs typeface="Times New Roman" pitchFamily="18" charset="0"/>
                  </a:endParaRPr>
                </a:p>
              </p:txBody>
            </p:sp>
            <p:sp>
              <p:nvSpPr>
                <p:cNvPr id="119836" name="TextBox 8"/>
                <p:cNvSpPr txBox="1">
                  <a:spLocks noChangeArrowheads="1"/>
                </p:cNvSpPr>
                <p:nvPr/>
              </p:nvSpPr>
              <p:spPr bwMode="auto">
                <a:xfrm>
                  <a:off x="926279" y="1733526"/>
                  <a:ext cx="388151" cy="248823"/>
                </a:xfrm>
                <a:prstGeom prst="rect">
                  <a:avLst/>
                </a:prstGeom>
                <a:noFill/>
                <a:ln w="9525">
                  <a:noFill/>
                  <a:miter lim="800000"/>
                  <a:headEnd/>
                  <a:tailEnd/>
                </a:ln>
              </p:spPr>
              <p:txBody>
                <a:bodyPr>
                  <a:spAutoFit/>
                </a:bodyPr>
                <a:lstStyle/>
                <a:p>
                  <a:pPr algn="ctr">
                    <a:lnSpc>
                      <a:spcPct val="140000"/>
                    </a:lnSpc>
                  </a:pPr>
                  <a:r>
                    <a:rPr lang="en-US" altLang="ko-KR" sz="1200" b="1"/>
                    <a:t>18</a:t>
                  </a:r>
                  <a:endParaRPr lang="ko-KR" altLang="en-US" sz="1200" b="1"/>
                </a:p>
              </p:txBody>
            </p:sp>
          </p:grpSp>
        </p:grpSp>
        <p:sp>
          <p:nvSpPr>
            <p:cNvPr id="12" name="직사각형 11"/>
            <p:cNvSpPr/>
            <p:nvPr/>
          </p:nvSpPr>
          <p:spPr bwMode="auto">
            <a:xfrm>
              <a:off x="5308698" y="1791242"/>
              <a:ext cx="546017" cy="233854"/>
            </a:xfrm>
            <a:prstGeom prst="rect">
              <a:avLst/>
            </a:prstGeom>
            <a:solidFill>
              <a:schemeClr val="bg1">
                <a:lumMod val="85000"/>
              </a:schemeClr>
            </a:solidFill>
            <a:ln w="9525" cap="flat" cmpd="sng" algn="ctr">
              <a:noFill/>
              <a:prstDash val="solid"/>
              <a:round/>
              <a:headEnd type="none" w="med" len="med"/>
              <a:tailEnd type="none" w="med" len="med"/>
            </a:ln>
            <a:effectLst/>
          </p:spPr>
          <p:txBody>
            <a:bodyPr lIns="0" tIns="0" rIns="0" bIns="0"/>
            <a:lstStyle/>
            <a:p>
              <a:pPr algn="ctr">
                <a:lnSpc>
                  <a:spcPct val="140000"/>
                </a:lnSpc>
                <a:defRPr/>
              </a:pPr>
              <a:r>
                <a:rPr lang="en-US" altLang="ko-KR" sz="1200" b="1"/>
                <a:t>4.93</a:t>
              </a:r>
              <a:endParaRPr lang="ko-KR" altLang="en-US" sz="1200" b="1"/>
            </a:p>
          </p:txBody>
        </p:sp>
      </p:grpSp>
      <p:sp>
        <p:nvSpPr>
          <p:cNvPr id="119811" name="TextBox 12"/>
          <p:cNvSpPr txBox="1">
            <a:spLocks noChangeArrowheads="1"/>
          </p:cNvSpPr>
          <p:nvPr/>
        </p:nvSpPr>
        <p:spPr bwMode="auto">
          <a:xfrm>
            <a:off x="1123950" y="2490788"/>
            <a:ext cx="4826000" cy="517525"/>
          </a:xfrm>
          <a:prstGeom prst="rect">
            <a:avLst/>
          </a:prstGeom>
          <a:noFill/>
          <a:ln w="9525">
            <a:noFill/>
            <a:miter lim="800000"/>
            <a:headEnd/>
            <a:tailEnd/>
          </a:ln>
        </p:spPr>
        <p:txBody>
          <a:bodyPr>
            <a:spAutoFit/>
          </a:bodyPr>
          <a:lstStyle/>
          <a:p>
            <a:pPr>
              <a:lnSpc>
                <a:spcPct val="140000"/>
              </a:lnSpc>
              <a:buFont typeface="Wingdings" pitchFamily="2" charset="2"/>
              <a:buChar char="§"/>
            </a:pPr>
            <a:r>
              <a:rPr lang="en-US" altLang="ko-KR"/>
              <a:t> Satisfaction level and the t-evaluation results for “Convenient Facilities” for different visitor categories</a:t>
            </a:r>
          </a:p>
        </p:txBody>
      </p:sp>
      <p:graphicFrame>
        <p:nvGraphicFramePr>
          <p:cNvPr id="95263" name="Group 31"/>
          <p:cNvGraphicFramePr>
            <a:graphicFrameLocks noGrp="1"/>
          </p:cNvGraphicFramePr>
          <p:nvPr/>
        </p:nvGraphicFramePr>
        <p:xfrm>
          <a:off x="1123950" y="3081338"/>
          <a:ext cx="4826000" cy="639762"/>
        </p:xfrm>
        <a:graphic>
          <a:graphicData uri="http://schemas.openxmlformats.org/drawingml/2006/table">
            <a:tbl>
              <a:tblPr/>
              <a:tblGrid>
                <a:gridCol w="1206500"/>
                <a:gridCol w="1206500"/>
                <a:gridCol w="1206500"/>
                <a:gridCol w="1206500"/>
              </a:tblGrid>
              <a:tr h="238125">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Category of Visitors</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Local Resident Visitors</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Domestic Tourists</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t : 1.959</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36538">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Average per Group</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5.05</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4.85</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P : 0.779</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9827" name="TextBox 14"/>
          <p:cNvSpPr txBox="1">
            <a:spLocks noChangeArrowheads="1"/>
          </p:cNvSpPr>
          <p:nvPr/>
        </p:nvSpPr>
        <p:spPr bwMode="auto">
          <a:xfrm>
            <a:off x="1174750" y="3714750"/>
            <a:ext cx="4826000" cy="517525"/>
          </a:xfrm>
          <a:prstGeom prst="rect">
            <a:avLst/>
          </a:prstGeom>
          <a:noFill/>
          <a:ln w="9525">
            <a:noFill/>
            <a:miter lim="800000"/>
            <a:headEnd/>
            <a:tailEnd/>
          </a:ln>
        </p:spPr>
        <p:txBody>
          <a:bodyPr>
            <a:spAutoFit/>
          </a:bodyPr>
          <a:lstStyle/>
          <a:p>
            <a:pPr>
              <a:lnSpc>
                <a:spcPct val="140000"/>
              </a:lnSpc>
            </a:pPr>
            <a:r>
              <a:rPr lang="en-US" altLang="ko-KR"/>
              <a:t>The results of the t-evaluation show a significant difference between the results of “local resident visitors” and “domestic tourists”</a:t>
            </a:r>
          </a:p>
        </p:txBody>
      </p:sp>
      <p:sp>
        <p:nvSpPr>
          <p:cNvPr id="119828" name="슬라이드 번호 개체 틀 16"/>
          <p:cNvSpPr>
            <a:spLocks noGrp="1"/>
          </p:cNvSpPr>
          <p:nvPr>
            <p:ph type="sldNum" sz="quarter" idx="12"/>
          </p:nvPr>
        </p:nvSpPr>
        <p:spPr>
          <a:noFill/>
        </p:spPr>
        <p:txBody>
          <a:bodyPr/>
          <a:lstStyle/>
          <a:p>
            <a:r>
              <a:rPr lang="en-US" altLang="ko-KR" smtClean="0"/>
              <a:t>81</a:t>
            </a:r>
          </a:p>
        </p:txBody>
      </p:sp>
      <p:sp>
        <p:nvSpPr>
          <p:cNvPr id="119829" name="Rectangle 19"/>
          <p:cNvSpPr>
            <a:spLocks noChangeArrowheads="1"/>
          </p:cNvSpPr>
          <p:nvPr/>
        </p:nvSpPr>
        <p:spPr bwMode="auto">
          <a:xfrm>
            <a:off x="1130300" y="4502150"/>
            <a:ext cx="4819650" cy="2971800"/>
          </a:xfrm>
          <a:prstGeom prst="rect">
            <a:avLst/>
          </a:prstGeom>
          <a:noFill/>
          <a:ln w="9525">
            <a:noFill/>
            <a:miter lim="800000"/>
            <a:headEnd/>
            <a:tailEnd/>
          </a:ln>
        </p:spPr>
        <p:txBody>
          <a:bodyPr lIns="0" tIns="0" rIns="0" bIns="0">
            <a:spAutoFit/>
          </a:bodyPr>
          <a:lstStyle/>
          <a:p>
            <a:pPr marL="85725" indent="-85725" algn="just">
              <a:lnSpc>
                <a:spcPct val="150000"/>
              </a:lnSpc>
              <a:buFont typeface="Arial" charset="0"/>
              <a:buChar char="•"/>
            </a:pPr>
            <a:r>
              <a:rPr lang="en-US" altLang="ko-KR"/>
              <a:t>According to the survey conducted among visitors to the 2009 Korea Floritopia regarding their level of satisfaction with the use of convenience facilities, respondents on average gave 4.93, making it 9</a:t>
            </a:r>
            <a:r>
              <a:rPr lang="en-US" altLang="ko-KR" baseline="30000"/>
              <a:t>th</a:t>
            </a:r>
            <a:r>
              <a:rPr lang="en-US" altLang="ko-KR"/>
              <a:t> among the 26 categories. </a:t>
            </a:r>
          </a:p>
          <a:p>
            <a:pPr marL="85725" indent="-85725" algn="just">
              <a:lnSpc>
                <a:spcPct val="150000"/>
              </a:lnSpc>
              <a:buFont typeface="Arial" charset="0"/>
              <a:buNone/>
            </a:pPr>
            <a:endParaRPr lang="en-US" altLang="ko-KR"/>
          </a:p>
          <a:p>
            <a:pPr marL="85725" indent="-85725" algn="just">
              <a:lnSpc>
                <a:spcPct val="150000"/>
              </a:lnSpc>
              <a:buFont typeface="Arial" charset="0"/>
              <a:buChar char="•"/>
            </a:pPr>
            <a:r>
              <a:rPr lang="en-US" altLang="ko-KR"/>
              <a:t>The 2009 Korea Floritopia prepared a variety of convenience facilities to effectively accommodate a large number of visitors. A missing child center, rental center, locker facilities, public service center (police station, post office, etc.) were established to maximize convenience. Wheelchairs and strollers were rented out for the disabled and children and ATM machines were installed to provide foreign exchange and financial services to foreigners. These were considered to be big assets of the exhibition. </a:t>
            </a:r>
          </a:p>
          <a:p>
            <a:pPr marL="85725" indent="-85725" algn="just">
              <a:lnSpc>
                <a:spcPct val="150000"/>
              </a:lnSpc>
              <a:buFont typeface="Arial" charset="0"/>
              <a:buChar char="•"/>
            </a:pPr>
            <a:endParaRPr lang="en-US" altLang="ko-KR"/>
          </a:p>
          <a:p>
            <a:pPr marL="85725" indent="-85725" algn="just">
              <a:lnSpc>
                <a:spcPct val="150000"/>
              </a:lnSpc>
              <a:buFont typeface="Arial" charset="0"/>
              <a:buChar char="•"/>
            </a:pPr>
            <a:r>
              <a:rPr lang="en-US" altLang="ko-KR"/>
              <a:t>Furthermore, an auto repair garage to fix disabled cars and free tire inspections boosted satisfaction among those who drove their own car.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슬라이드 번호 개체 틀 1"/>
          <p:cNvSpPr txBox="1">
            <a:spLocks noGrp="1"/>
          </p:cNvSpPr>
          <p:nvPr/>
        </p:nvSpPr>
        <p:spPr bwMode="auto">
          <a:xfrm>
            <a:off x="3062288" y="9501188"/>
            <a:ext cx="514350" cy="381000"/>
          </a:xfrm>
          <a:prstGeom prst="rect">
            <a:avLst/>
          </a:prstGeom>
          <a:noFill/>
          <a:ln w="9525">
            <a:noFill/>
            <a:miter lim="800000"/>
            <a:headEnd/>
            <a:tailEnd/>
          </a:ln>
        </p:spPr>
        <p:txBody>
          <a:bodyPr/>
          <a:lstStyle/>
          <a:p>
            <a:pPr algn="r"/>
            <a:r>
              <a:rPr lang="en-US" altLang="ko-KR">
                <a:latin typeface="HY헤드라인M" pitchFamily="18" charset="-127"/>
              </a:rPr>
              <a:t>8</a:t>
            </a:r>
          </a:p>
        </p:txBody>
      </p:sp>
      <p:sp>
        <p:nvSpPr>
          <p:cNvPr id="36866" name="직사각형 12"/>
          <p:cNvSpPr>
            <a:spLocks noChangeArrowheads="1"/>
          </p:cNvSpPr>
          <p:nvPr/>
        </p:nvSpPr>
        <p:spPr bwMode="auto">
          <a:xfrm>
            <a:off x="1122363" y="1281113"/>
            <a:ext cx="4816475" cy="215900"/>
          </a:xfrm>
          <a:prstGeom prst="rect">
            <a:avLst/>
          </a:prstGeom>
          <a:noFill/>
          <a:ln w="9525">
            <a:noFill/>
            <a:miter lim="800000"/>
            <a:headEnd/>
            <a:tailEnd/>
          </a:ln>
        </p:spPr>
        <p:txBody>
          <a:bodyPr lIns="0">
            <a:spAutoFit/>
          </a:bodyPr>
          <a:lstStyle/>
          <a:p>
            <a:r>
              <a:rPr lang="en-US" altLang="ko-KR" sz="800"/>
              <a:t>[Table</a:t>
            </a:r>
            <a:r>
              <a:rPr lang="ko-KR" altLang="en-US" sz="800"/>
              <a:t> </a:t>
            </a:r>
            <a:r>
              <a:rPr lang="en-US" altLang="ko-KR" sz="800"/>
              <a:t>3-2-5]  Analysis of the transportations system for the 2009 Korea Floritopia</a:t>
            </a:r>
            <a:endParaRPr lang="ko-KR" altLang="en-US" sz="800">
              <a:ea typeface="굴림" charset="-127"/>
            </a:endParaRPr>
          </a:p>
        </p:txBody>
      </p:sp>
      <p:sp>
        <p:nvSpPr>
          <p:cNvPr id="36867" name="직사각형 12"/>
          <p:cNvSpPr>
            <a:spLocks noChangeArrowheads="1"/>
          </p:cNvSpPr>
          <p:nvPr/>
        </p:nvSpPr>
        <p:spPr bwMode="auto">
          <a:xfrm>
            <a:off x="1122363" y="1549400"/>
            <a:ext cx="4816475" cy="215900"/>
          </a:xfrm>
          <a:prstGeom prst="rect">
            <a:avLst/>
          </a:prstGeom>
          <a:noFill/>
          <a:ln w="9525">
            <a:noFill/>
            <a:miter lim="800000"/>
            <a:headEnd/>
            <a:tailEnd/>
          </a:ln>
        </p:spPr>
        <p:txBody>
          <a:bodyPr lIns="0">
            <a:spAutoFit/>
          </a:bodyPr>
          <a:lstStyle/>
          <a:p>
            <a:r>
              <a:rPr lang="en-US" altLang="ko-KR" sz="800"/>
              <a:t>[Table</a:t>
            </a:r>
            <a:r>
              <a:rPr lang="ko-KR" altLang="en-US" sz="800"/>
              <a:t> </a:t>
            </a:r>
            <a:r>
              <a:rPr lang="en-US" altLang="ko-KR" sz="800"/>
              <a:t>3-2-6] Analysis of departure times for the 2009 Korea Floritopia</a:t>
            </a:r>
            <a:endParaRPr lang="ko-KR" altLang="en-US" sz="800">
              <a:ea typeface="굴림" charset="-127"/>
            </a:endParaRPr>
          </a:p>
        </p:txBody>
      </p:sp>
      <p:sp>
        <p:nvSpPr>
          <p:cNvPr id="36868" name="직사각형 5"/>
          <p:cNvSpPr>
            <a:spLocks noChangeArrowheads="1"/>
          </p:cNvSpPr>
          <p:nvPr/>
        </p:nvSpPr>
        <p:spPr bwMode="auto">
          <a:xfrm>
            <a:off x="1122363" y="1816100"/>
            <a:ext cx="2951162" cy="214313"/>
          </a:xfrm>
          <a:prstGeom prst="rect">
            <a:avLst/>
          </a:prstGeom>
          <a:noFill/>
          <a:ln w="9525">
            <a:noFill/>
            <a:miter lim="800000"/>
            <a:headEnd/>
            <a:tailEnd/>
          </a:ln>
        </p:spPr>
        <p:txBody>
          <a:bodyPr wrap="none" lIns="0">
            <a:spAutoFit/>
          </a:bodyPr>
          <a:lstStyle/>
          <a:p>
            <a:r>
              <a:rPr lang="en-US" altLang="ko-KR" sz="800"/>
              <a:t>[Table</a:t>
            </a:r>
            <a:r>
              <a:rPr lang="ko-KR" altLang="en-US" sz="800"/>
              <a:t> </a:t>
            </a:r>
            <a:r>
              <a:rPr lang="en-US" altLang="ko-KR" sz="800"/>
              <a:t>3-2-7] Analysis of total time spent at the 2009 Korea Floritopia</a:t>
            </a:r>
            <a:endParaRPr lang="ko-KR" altLang="en-US" sz="800">
              <a:ea typeface="굴림" charset="-127"/>
            </a:endParaRPr>
          </a:p>
        </p:txBody>
      </p:sp>
      <p:sp>
        <p:nvSpPr>
          <p:cNvPr id="36869" name="직사각형 4"/>
          <p:cNvSpPr>
            <a:spLocks noChangeArrowheads="1"/>
          </p:cNvSpPr>
          <p:nvPr/>
        </p:nvSpPr>
        <p:spPr bwMode="auto">
          <a:xfrm>
            <a:off x="1122363" y="2085975"/>
            <a:ext cx="2833687" cy="214313"/>
          </a:xfrm>
          <a:prstGeom prst="rect">
            <a:avLst/>
          </a:prstGeom>
          <a:noFill/>
          <a:ln w="9525">
            <a:noFill/>
            <a:miter lim="800000"/>
            <a:headEnd/>
            <a:tailEnd/>
          </a:ln>
        </p:spPr>
        <p:txBody>
          <a:bodyPr wrap="none" lIns="0">
            <a:spAutoFit/>
          </a:bodyPr>
          <a:lstStyle/>
          <a:p>
            <a:r>
              <a:rPr lang="en-US" altLang="ko-KR" sz="800"/>
              <a:t>[Table</a:t>
            </a:r>
            <a:r>
              <a:rPr lang="ko-KR" altLang="en-US" sz="800"/>
              <a:t> </a:t>
            </a:r>
            <a:r>
              <a:rPr lang="en-US" altLang="ko-KR" sz="800"/>
              <a:t>3-2-8] Analysis of arrival times at the 2009 Korea Floritopia</a:t>
            </a:r>
            <a:endParaRPr lang="ko-KR" altLang="en-US" sz="800">
              <a:ea typeface="굴림" charset="-127"/>
            </a:endParaRPr>
          </a:p>
        </p:txBody>
      </p:sp>
      <p:sp>
        <p:nvSpPr>
          <p:cNvPr id="36870" name="직사각형 82"/>
          <p:cNvSpPr>
            <a:spLocks noChangeArrowheads="1"/>
          </p:cNvSpPr>
          <p:nvPr/>
        </p:nvSpPr>
        <p:spPr bwMode="auto">
          <a:xfrm>
            <a:off x="1122363" y="2352675"/>
            <a:ext cx="3927475" cy="214313"/>
          </a:xfrm>
          <a:prstGeom prst="rect">
            <a:avLst/>
          </a:prstGeom>
          <a:noFill/>
          <a:ln w="9525">
            <a:noFill/>
            <a:miter lim="800000"/>
            <a:headEnd/>
            <a:tailEnd/>
          </a:ln>
        </p:spPr>
        <p:txBody>
          <a:bodyPr wrap="none" lIns="0">
            <a:spAutoFit/>
          </a:bodyPr>
          <a:lstStyle/>
          <a:p>
            <a:r>
              <a:rPr lang="en-US" altLang="ko-KR" sz="800"/>
              <a:t>[Table</a:t>
            </a:r>
            <a:r>
              <a:rPr lang="ko-KR" altLang="en-US" sz="800"/>
              <a:t> </a:t>
            </a:r>
            <a:r>
              <a:rPr lang="en-US" altLang="ko-KR" sz="800"/>
              <a:t>3-2-9] Analysis of the accommodation rate per region during the 2009 Korea Floritopia</a:t>
            </a:r>
            <a:endParaRPr lang="ko-KR" altLang="en-US" sz="800">
              <a:ea typeface="굴림" charset="-127"/>
            </a:endParaRPr>
          </a:p>
        </p:txBody>
      </p:sp>
      <p:sp>
        <p:nvSpPr>
          <p:cNvPr id="36871" name="직사각형 9"/>
          <p:cNvSpPr>
            <a:spLocks noChangeArrowheads="1"/>
          </p:cNvSpPr>
          <p:nvPr/>
        </p:nvSpPr>
        <p:spPr bwMode="auto">
          <a:xfrm>
            <a:off x="1122363" y="2620963"/>
            <a:ext cx="3133725" cy="214312"/>
          </a:xfrm>
          <a:prstGeom prst="rect">
            <a:avLst/>
          </a:prstGeom>
          <a:noFill/>
          <a:ln w="9525">
            <a:noFill/>
            <a:miter lim="800000"/>
            <a:headEnd/>
            <a:tailEnd/>
          </a:ln>
        </p:spPr>
        <p:txBody>
          <a:bodyPr wrap="none" lIns="0">
            <a:spAutoFit/>
          </a:bodyPr>
          <a:lstStyle/>
          <a:p>
            <a:r>
              <a:rPr lang="en-US" altLang="ko-KR" sz="800"/>
              <a:t>[Table</a:t>
            </a:r>
            <a:r>
              <a:rPr lang="ko-KR" altLang="en-US" sz="800"/>
              <a:t> </a:t>
            </a:r>
            <a:r>
              <a:rPr lang="en-US" altLang="ko-KR" sz="800"/>
              <a:t>3-2-10] Analysis of total length of stay at the 2009 Korea Floritopia</a:t>
            </a:r>
            <a:endParaRPr lang="ko-KR" altLang="en-US" sz="800">
              <a:ea typeface="굴림" charset="-127"/>
            </a:endParaRPr>
          </a:p>
        </p:txBody>
      </p:sp>
      <p:sp>
        <p:nvSpPr>
          <p:cNvPr id="36872" name="직사각형 9"/>
          <p:cNvSpPr>
            <a:spLocks noChangeArrowheads="1"/>
          </p:cNvSpPr>
          <p:nvPr/>
        </p:nvSpPr>
        <p:spPr bwMode="auto">
          <a:xfrm>
            <a:off x="1122363" y="2887663"/>
            <a:ext cx="4338637" cy="215900"/>
          </a:xfrm>
          <a:prstGeom prst="rect">
            <a:avLst/>
          </a:prstGeom>
          <a:noFill/>
          <a:ln w="9525">
            <a:noFill/>
            <a:miter lim="800000"/>
            <a:headEnd/>
            <a:tailEnd/>
          </a:ln>
        </p:spPr>
        <p:txBody>
          <a:bodyPr wrap="none" lIns="0">
            <a:spAutoFit/>
          </a:bodyPr>
          <a:lstStyle/>
          <a:p>
            <a:r>
              <a:rPr lang="en-US" altLang="ko-KR" sz="800"/>
              <a:t>[Table</a:t>
            </a:r>
            <a:r>
              <a:rPr lang="ko-KR" altLang="en-US" sz="800"/>
              <a:t> </a:t>
            </a:r>
            <a:r>
              <a:rPr lang="en-US" altLang="ko-KR" sz="800"/>
              <a:t>3-2-11] Analysis of the different types of accommodations used during the 2009 Korea Floritopia</a:t>
            </a:r>
            <a:endParaRPr lang="ko-KR" altLang="en-US" sz="800">
              <a:ea typeface="굴림" charset="-127"/>
            </a:endParaRPr>
          </a:p>
        </p:txBody>
      </p:sp>
      <p:sp>
        <p:nvSpPr>
          <p:cNvPr id="36873" name="직사각형 4"/>
          <p:cNvSpPr>
            <a:spLocks noChangeArrowheads="1"/>
          </p:cNvSpPr>
          <p:nvPr/>
        </p:nvSpPr>
        <p:spPr bwMode="auto">
          <a:xfrm>
            <a:off x="1122363" y="3157538"/>
            <a:ext cx="3519487" cy="214312"/>
          </a:xfrm>
          <a:prstGeom prst="rect">
            <a:avLst/>
          </a:prstGeom>
          <a:noFill/>
          <a:ln w="9525">
            <a:noFill/>
            <a:miter lim="800000"/>
            <a:headEnd/>
            <a:tailEnd/>
          </a:ln>
        </p:spPr>
        <p:txBody>
          <a:bodyPr wrap="none" lIns="0">
            <a:spAutoFit/>
          </a:bodyPr>
          <a:lstStyle/>
          <a:p>
            <a:r>
              <a:rPr lang="en-US" altLang="ko-KR" sz="800"/>
              <a:t>[Table</a:t>
            </a:r>
            <a:r>
              <a:rPr lang="ko-KR" altLang="en-US" sz="800"/>
              <a:t> </a:t>
            </a:r>
            <a:r>
              <a:rPr lang="en-US" altLang="ko-KR" sz="800"/>
              <a:t>3-2-12] Analysis of joint (accompanied) visitors to the 2009 Korea Floritopia</a:t>
            </a:r>
            <a:endParaRPr lang="ko-KR" altLang="en-US" sz="800">
              <a:ea typeface="굴림" charset="-127"/>
            </a:endParaRPr>
          </a:p>
        </p:txBody>
      </p:sp>
      <p:sp>
        <p:nvSpPr>
          <p:cNvPr id="36874" name="직사각형 3"/>
          <p:cNvSpPr>
            <a:spLocks noChangeArrowheads="1"/>
          </p:cNvSpPr>
          <p:nvPr/>
        </p:nvSpPr>
        <p:spPr bwMode="auto">
          <a:xfrm>
            <a:off x="1122363" y="3424238"/>
            <a:ext cx="3967162" cy="214312"/>
          </a:xfrm>
          <a:prstGeom prst="rect">
            <a:avLst/>
          </a:prstGeom>
          <a:noFill/>
          <a:ln w="9525">
            <a:noFill/>
            <a:miter lim="800000"/>
            <a:headEnd/>
            <a:tailEnd/>
          </a:ln>
        </p:spPr>
        <p:txBody>
          <a:bodyPr wrap="none" lIns="0">
            <a:spAutoFit/>
          </a:bodyPr>
          <a:lstStyle/>
          <a:p>
            <a:r>
              <a:rPr lang="en-US" altLang="ko-KR" sz="800"/>
              <a:t>[Table</a:t>
            </a:r>
            <a:r>
              <a:rPr lang="ko-KR" altLang="en-US" sz="800"/>
              <a:t> </a:t>
            </a:r>
            <a:r>
              <a:rPr lang="en-US" altLang="ko-KR" sz="800"/>
              <a:t>3-2-13] Analysis of when visitors became aware of the 2009 Korea Floritopia exhibition</a:t>
            </a:r>
            <a:endParaRPr lang="ko-KR" altLang="en-US" sz="800">
              <a:ea typeface="굴림" charset="-127"/>
            </a:endParaRPr>
          </a:p>
        </p:txBody>
      </p:sp>
      <p:sp>
        <p:nvSpPr>
          <p:cNvPr id="36875" name="직사각형 18"/>
          <p:cNvSpPr>
            <a:spLocks noChangeArrowheads="1"/>
          </p:cNvSpPr>
          <p:nvPr/>
        </p:nvSpPr>
        <p:spPr bwMode="auto">
          <a:xfrm>
            <a:off x="1154113" y="3692525"/>
            <a:ext cx="3732212" cy="214313"/>
          </a:xfrm>
          <a:prstGeom prst="rect">
            <a:avLst/>
          </a:prstGeom>
          <a:noFill/>
          <a:ln w="9525">
            <a:noFill/>
            <a:miter lim="800000"/>
            <a:headEnd/>
            <a:tailEnd/>
          </a:ln>
        </p:spPr>
        <p:txBody>
          <a:bodyPr wrap="none" lIns="0">
            <a:spAutoFit/>
          </a:bodyPr>
          <a:lstStyle/>
          <a:p>
            <a:pPr algn="ctr"/>
            <a:r>
              <a:rPr lang="en-US" altLang="ko-KR" sz="800"/>
              <a:t>[Table</a:t>
            </a:r>
            <a:r>
              <a:rPr lang="ko-KR" altLang="en-US" sz="800"/>
              <a:t> </a:t>
            </a:r>
            <a:r>
              <a:rPr lang="en-US" altLang="ko-KR" sz="800"/>
              <a:t>4-3-1]</a:t>
            </a:r>
            <a:r>
              <a:rPr lang="ko-KR" altLang="ko-KR" sz="800"/>
              <a:t> </a:t>
            </a:r>
            <a:r>
              <a:rPr lang="en-US" altLang="ko-KR" sz="800"/>
              <a:t>Analysis of  the transportation used by visitors to the 2009 Korea Floritopia</a:t>
            </a:r>
            <a:endParaRPr lang="ko-KR" altLang="en-US" sz="800">
              <a:ea typeface="굴림" charset="-127"/>
            </a:endParaRPr>
          </a:p>
        </p:txBody>
      </p:sp>
      <p:sp>
        <p:nvSpPr>
          <p:cNvPr id="36876" name="직사각형 5"/>
          <p:cNvSpPr>
            <a:spLocks noChangeArrowheads="1"/>
          </p:cNvSpPr>
          <p:nvPr/>
        </p:nvSpPr>
        <p:spPr bwMode="auto">
          <a:xfrm>
            <a:off x="1122363" y="3959225"/>
            <a:ext cx="2628900" cy="214313"/>
          </a:xfrm>
          <a:prstGeom prst="rect">
            <a:avLst/>
          </a:prstGeom>
          <a:noFill/>
          <a:ln w="9525">
            <a:noFill/>
            <a:miter lim="800000"/>
            <a:headEnd/>
            <a:tailEnd/>
          </a:ln>
        </p:spPr>
        <p:txBody>
          <a:bodyPr wrap="none" lIns="0">
            <a:spAutoFit/>
          </a:bodyPr>
          <a:lstStyle/>
          <a:p>
            <a:r>
              <a:rPr lang="en-US" altLang="ko-KR" sz="800"/>
              <a:t>[Table</a:t>
            </a:r>
            <a:r>
              <a:rPr lang="ko-KR" altLang="en-US" sz="800"/>
              <a:t> </a:t>
            </a:r>
            <a:r>
              <a:rPr lang="en-US" altLang="ko-KR" sz="800"/>
              <a:t>4-3-2] Education content provided to parking assistants</a:t>
            </a:r>
            <a:endParaRPr lang="ko-KR" altLang="en-US" sz="800">
              <a:ea typeface="굴림" charset="-127"/>
            </a:endParaRPr>
          </a:p>
        </p:txBody>
      </p:sp>
      <p:sp>
        <p:nvSpPr>
          <p:cNvPr id="36877" name="직사각형 6"/>
          <p:cNvSpPr>
            <a:spLocks noChangeArrowheads="1"/>
          </p:cNvSpPr>
          <p:nvPr/>
        </p:nvSpPr>
        <p:spPr bwMode="auto">
          <a:xfrm>
            <a:off x="1122363" y="4497388"/>
            <a:ext cx="3311525" cy="214312"/>
          </a:xfrm>
          <a:prstGeom prst="rect">
            <a:avLst/>
          </a:prstGeom>
          <a:noFill/>
          <a:ln w="9525">
            <a:noFill/>
            <a:miter lim="800000"/>
            <a:headEnd/>
            <a:tailEnd/>
          </a:ln>
        </p:spPr>
        <p:txBody>
          <a:bodyPr wrap="none" lIns="0">
            <a:spAutoFit/>
          </a:bodyPr>
          <a:lstStyle/>
          <a:p>
            <a:r>
              <a:rPr lang="en-US" altLang="ko-KR" sz="800"/>
              <a:t>[Table</a:t>
            </a:r>
            <a:r>
              <a:rPr lang="ko-KR" altLang="en-US" sz="800"/>
              <a:t> </a:t>
            </a:r>
            <a:r>
              <a:rPr lang="en-US" altLang="ko-KR" sz="800"/>
              <a:t>4-3-4] Number of permanent parking space at the 2009 Korea Floritopia</a:t>
            </a:r>
            <a:endParaRPr lang="ko-KR" altLang="en-US" sz="800">
              <a:ea typeface="굴림" charset="-127"/>
            </a:endParaRPr>
          </a:p>
        </p:txBody>
      </p:sp>
      <p:sp>
        <p:nvSpPr>
          <p:cNvPr id="36878" name="직사각형 7"/>
          <p:cNvSpPr>
            <a:spLocks noChangeArrowheads="1"/>
          </p:cNvSpPr>
          <p:nvPr/>
        </p:nvSpPr>
        <p:spPr bwMode="auto">
          <a:xfrm>
            <a:off x="1122363" y="4765675"/>
            <a:ext cx="2738437" cy="214313"/>
          </a:xfrm>
          <a:prstGeom prst="rect">
            <a:avLst/>
          </a:prstGeom>
          <a:noFill/>
          <a:ln w="9525">
            <a:noFill/>
            <a:miter lim="800000"/>
            <a:headEnd/>
            <a:tailEnd/>
          </a:ln>
        </p:spPr>
        <p:txBody>
          <a:bodyPr wrap="none" lIns="0">
            <a:spAutoFit/>
          </a:bodyPr>
          <a:lstStyle/>
          <a:p>
            <a:r>
              <a:rPr lang="en-US" altLang="ko-KR" sz="800"/>
              <a:t>[Table</a:t>
            </a:r>
            <a:r>
              <a:rPr lang="ko-KR" altLang="en-US" sz="800"/>
              <a:t> </a:t>
            </a:r>
            <a:r>
              <a:rPr lang="en-US" altLang="ko-KR" sz="800"/>
              <a:t>4-3-5] Number of restaurants at the 2009 Korea Floritopia</a:t>
            </a:r>
            <a:endParaRPr lang="ko-KR" altLang="en-US" sz="800">
              <a:ea typeface="굴림" charset="-127"/>
            </a:endParaRPr>
          </a:p>
        </p:txBody>
      </p:sp>
      <p:sp>
        <p:nvSpPr>
          <p:cNvPr id="36879" name="직사각형 9"/>
          <p:cNvSpPr>
            <a:spLocks noChangeArrowheads="1"/>
          </p:cNvSpPr>
          <p:nvPr/>
        </p:nvSpPr>
        <p:spPr bwMode="auto">
          <a:xfrm>
            <a:off x="1122363" y="5032375"/>
            <a:ext cx="2906712" cy="214313"/>
          </a:xfrm>
          <a:prstGeom prst="rect">
            <a:avLst/>
          </a:prstGeom>
          <a:noFill/>
          <a:ln w="9525">
            <a:noFill/>
            <a:miter lim="800000"/>
            <a:headEnd/>
            <a:tailEnd/>
          </a:ln>
        </p:spPr>
        <p:txBody>
          <a:bodyPr wrap="none" lIns="0">
            <a:spAutoFit/>
          </a:bodyPr>
          <a:lstStyle/>
          <a:p>
            <a:r>
              <a:rPr lang="en-US" altLang="ko-KR" sz="800"/>
              <a:t>[Table</a:t>
            </a:r>
            <a:r>
              <a:rPr lang="ko-KR" altLang="en-US" sz="800"/>
              <a:t> </a:t>
            </a:r>
            <a:r>
              <a:rPr lang="en-US" altLang="ko-KR" sz="800"/>
              <a:t>4-3-6] Number of souvenir shops at the 2009 Korea Floritopia</a:t>
            </a:r>
            <a:endParaRPr lang="ko-KR" altLang="en-US" sz="800">
              <a:ea typeface="굴림" charset="-127"/>
            </a:endParaRPr>
          </a:p>
        </p:txBody>
      </p:sp>
      <p:sp>
        <p:nvSpPr>
          <p:cNvPr id="36880" name="직사각형 10"/>
          <p:cNvSpPr>
            <a:spLocks noChangeArrowheads="1"/>
          </p:cNvSpPr>
          <p:nvPr/>
        </p:nvSpPr>
        <p:spPr bwMode="auto">
          <a:xfrm>
            <a:off x="1122363" y="5300663"/>
            <a:ext cx="3760787" cy="214312"/>
          </a:xfrm>
          <a:prstGeom prst="rect">
            <a:avLst/>
          </a:prstGeom>
          <a:noFill/>
          <a:ln w="9525">
            <a:noFill/>
            <a:miter lim="800000"/>
            <a:headEnd/>
            <a:tailEnd/>
          </a:ln>
        </p:spPr>
        <p:txBody>
          <a:bodyPr wrap="none" lIns="0">
            <a:spAutoFit/>
          </a:bodyPr>
          <a:lstStyle/>
          <a:p>
            <a:r>
              <a:rPr lang="en-US" altLang="ko-KR" sz="800"/>
              <a:t>[Table</a:t>
            </a:r>
            <a:r>
              <a:rPr lang="ko-KR" altLang="en-US" sz="800"/>
              <a:t> </a:t>
            </a:r>
            <a:r>
              <a:rPr lang="en-US" altLang="ko-KR" sz="800"/>
              <a:t>5-1-1] Comparison of average expenditures per visitor at the 2009 Korea Floritopia</a:t>
            </a:r>
            <a:endParaRPr lang="ko-KR" altLang="en-US" sz="800">
              <a:ea typeface="굴림" charset="-127"/>
            </a:endParaRPr>
          </a:p>
        </p:txBody>
      </p:sp>
      <p:sp>
        <p:nvSpPr>
          <p:cNvPr id="36881" name="직사각형 10"/>
          <p:cNvSpPr>
            <a:spLocks noChangeArrowheads="1"/>
          </p:cNvSpPr>
          <p:nvPr/>
        </p:nvSpPr>
        <p:spPr bwMode="auto">
          <a:xfrm>
            <a:off x="1122363" y="5567363"/>
            <a:ext cx="3452812" cy="214312"/>
          </a:xfrm>
          <a:prstGeom prst="rect">
            <a:avLst/>
          </a:prstGeom>
          <a:noFill/>
          <a:ln w="9525">
            <a:noFill/>
            <a:miter lim="800000"/>
            <a:headEnd/>
            <a:tailEnd/>
          </a:ln>
        </p:spPr>
        <p:txBody>
          <a:bodyPr wrap="none" lIns="0">
            <a:spAutoFit/>
          </a:bodyPr>
          <a:lstStyle/>
          <a:p>
            <a:r>
              <a:rPr lang="en-US" altLang="ko-KR" sz="800"/>
              <a:t>[Table</a:t>
            </a:r>
            <a:r>
              <a:rPr lang="ko-KR" altLang="en-US" sz="800"/>
              <a:t> </a:t>
            </a:r>
            <a:r>
              <a:rPr lang="en-US" altLang="ko-KR" sz="800"/>
              <a:t>5-1-2] Average expenditure category of visitor to the 2009 Korea Floritopia</a:t>
            </a:r>
            <a:endParaRPr lang="ko-KR" altLang="en-US" sz="800">
              <a:ea typeface="굴림" charset="-127"/>
            </a:endParaRPr>
          </a:p>
        </p:txBody>
      </p:sp>
      <p:sp>
        <p:nvSpPr>
          <p:cNvPr id="36882" name="직사각형 8"/>
          <p:cNvSpPr>
            <a:spLocks noChangeArrowheads="1"/>
          </p:cNvSpPr>
          <p:nvPr/>
        </p:nvSpPr>
        <p:spPr bwMode="auto">
          <a:xfrm>
            <a:off x="1122363" y="5835650"/>
            <a:ext cx="3009900" cy="214313"/>
          </a:xfrm>
          <a:prstGeom prst="rect">
            <a:avLst/>
          </a:prstGeom>
          <a:noFill/>
          <a:ln w="9525">
            <a:noFill/>
            <a:miter lim="800000"/>
            <a:headEnd/>
            <a:tailEnd/>
          </a:ln>
        </p:spPr>
        <p:txBody>
          <a:bodyPr wrap="none" lIns="0">
            <a:spAutoFit/>
          </a:bodyPr>
          <a:lstStyle/>
          <a:p>
            <a:r>
              <a:rPr lang="en-US" altLang="ko-KR" sz="800"/>
              <a:t>[Table</a:t>
            </a:r>
            <a:r>
              <a:rPr lang="ko-KR" altLang="en-US" sz="800"/>
              <a:t> </a:t>
            </a:r>
            <a:r>
              <a:rPr lang="en-US" altLang="ko-KR" sz="800"/>
              <a:t>5-1-3]</a:t>
            </a:r>
            <a:r>
              <a:rPr lang="ko-KR" altLang="ko-KR" sz="800"/>
              <a:t> </a:t>
            </a:r>
            <a:r>
              <a:rPr lang="en-US" altLang="ko-KR" sz="800"/>
              <a:t>Total expenditure by visitors to the 2009 Korea Floritopia</a:t>
            </a:r>
            <a:endParaRPr lang="ko-KR" altLang="en-US" sz="800">
              <a:ea typeface="굴림" charset="-127"/>
            </a:endParaRPr>
          </a:p>
        </p:txBody>
      </p:sp>
      <p:sp>
        <p:nvSpPr>
          <p:cNvPr id="36883" name="직사각형 11"/>
          <p:cNvSpPr>
            <a:spLocks noChangeArrowheads="1"/>
          </p:cNvSpPr>
          <p:nvPr/>
        </p:nvSpPr>
        <p:spPr bwMode="auto">
          <a:xfrm>
            <a:off x="1122363" y="6102350"/>
            <a:ext cx="4171950" cy="215900"/>
          </a:xfrm>
          <a:prstGeom prst="rect">
            <a:avLst/>
          </a:prstGeom>
          <a:noFill/>
          <a:ln w="9525">
            <a:noFill/>
            <a:miter lim="800000"/>
            <a:headEnd/>
            <a:tailEnd/>
          </a:ln>
        </p:spPr>
        <p:txBody>
          <a:bodyPr lIns="0">
            <a:spAutoFit/>
          </a:bodyPr>
          <a:lstStyle/>
          <a:p>
            <a:r>
              <a:rPr lang="en-US" altLang="ko-KR" sz="800"/>
              <a:t>[Table</a:t>
            </a:r>
            <a:r>
              <a:rPr lang="ko-KR" altLang="en-US" sz="800"/>
              <a:t> </a:t>
            </a:r>
            <a:r>
              <a:rPr lang="en-US" altLang="ko-KR" sz="800"/>
              <a:t>5-1-4]</a:t>
            </a:r>
            <a:r>
              <a:rPr lang="ko-KR" altLang="ko-KR" sz="800"/>
              <a:t> </a:t>
            </a:r>
            <a:r>
              <a:rPr lang="en-US" altLang="ko-KR" sz="800"/>
              <a:t>Expected effect of economic promotion through total revenues</a:t>
            </a:r>
            <a:endParaRPr lang="ko-KR" altLang="en-US" sz="800">
              <a:ea typeface="굴림" charset="-127"/>
            </a:endParaRPr>
          </a:p>
        </p:txBody>
      </p:sp>
      <p:sp>
        <p:nvSpPr>
          <p:cNvPr id="36884" name="직사각형 11"/>
          <p:cNvSpPr>
            <a:spLocks noChangeArrowheads="1"/>
          </p:cNvSpPr>
          <p:nvPr/>
        </p:nvSpPr>
        <p:spPr bwMode="auto">
          <a:xfrm>
            <a:off x="1122363" y="6370638"/>
            <a:ext cx="4171950" cy="215900"/>
          </a:xfrm>
          <a:prstGeom prst="rect">
            <a:avLst/>
          </a:prstGeom>
          <a:noFill/>
          <a:ln w="9525">
            <a:noFill/>
            <a:miter lim="800000"/>
            <a:headEnd/>
            <a:tailEnd/>
          </a:ln>
        </p:spPr>
        <p:txBody>
          <a:bodyPr lIns="0">
            <a:spAutoFit/>
          </a:bodyPr>
          <a:lstStyle/>
          <a:p>
            <a:r>
              <a:rPr lang="en-US" altLang="ko-KR" sz="800"/>
              <a:t>[Table</a:t>
            </a:r>
            <a:r>
              <a:rPr lang="ko-KR" altLang="en-US" sz="800"/>
              <a:t> </a:t>
            </a:r>
            <a:r>
              <a:rPr lang="en-US" altLang="ko-KR" sz="800"/>
              <a:t>5-1-5]</a:t>
            </a:r>
            <a:r>
              <a:rPr lang="ko-KR" altLang="ko-KR" sz="800"/>
              <a:t> </a:t>
            </a:r>
            <a:r>
              <a:rPr lang="en-US" altLang="ko-KR" sz="800"/>
              <a:t>Expected promotion of income through total expenditure by visitors</a:t>
            </a:r>
            <a:endParaRPr lang="ko-KR" altLang="en-US" sz="800">
              <a:ea typeface="굴림" charset="-127"/>
            </a:endParaRPr>
          </a:p>
        </p:txBody>
      </p:sp>
      <p:sp>
        <p:nvSpPr>
          <p:cNvPr id="36885" name="직사각형 11"/>
          <p:cNvSpPr>
            <a:spLocks noChangeArrowheads="1"/>
          </p:cNvSpPr>
          <p:nvPr/>
        </p:nvSpPr>
        <p:spPr bwMode="auto">
          <a:xfrm>
            <a:off x="1122363" y="6637338"/>
            <a:ext cx="4243387" cy="215900"/>
          </a:xfrm>
          <a:prstGeom prst="rect">
            <a:avLst/>
          </a:prstGeom>
          <a:noFill/>
          <a:ln w="9525">
            <a:noFill/>
            <a:miter lim="800000"/>
            <a:headEnd/>
            <a:tailEnd/>
          </a:ln>
        </p:spPr>
        <p:txBody>
          <a:bodyPr lIns="0">
            <a:spAutoFit/>
          </a:bodyPr>
          <a:lstStyle/>
          <a:p>
            <a:r>
              <a:rPr lang="en-US" altLang="ko-KR" sz="800"/>
              <a:t>[Table</a:t>
            </a:r>
            <a:r>
              <a:rPr lang="ko-KR" altLang="en-US" sz="800"/>
              <a:t> </a:t>
            </a:r>
            <a:r>
              <a:rPr lang="en-US" altLang="ko-KR" sz="800"/>
              <a:t>5-1-6]</a:t>
            </a:r>
            <a:r>
              <a:rPr lang="ko-KR" altLang="ko-KR" sz="800"/>
              <a:t> </a:t>
            </a:r>
            <a:r>
              <a:rPr lang="en-US" altLang="ko-KR" sz="800"/>
              <a:t>Expected added value through total expenditure by visitors</a:t>
            </a:r>
            <a:endParaRPr lang="ko-KR" altLang="en-US" sz="800">
              <a:ea typeface="굴림" charset="-127"/>
            </a:endParaRPr>
          </a:p>
        </p:txBody>
      </p:sp>
      <p:sp>
        <p:nvSpPr>
          <p:cNvPr id="36886" name="직사각형 11"/>
          <p:cNvSpPr>
            <a:spLocks noChangeArrowheads="1"/>
          </p:cNvSpPr>
          <p:nvPr/>
        </p:nvSpPr>
        <p:spPr bwMode="auto">
          <a:xfrm>
            <a:off x="1122363" y="6905625"/>
            <a:ext cx="4160837" cy="215900"/>
          </a:xfrm>
          <a:prstGeom prst="rect">
            <a:avLst/>
          </a:prstGeom>
          <a:noFill/>
          <a:ln w="9525">
            <a:noFill/>
            <a:miter lim="800000"/>
            <a:headEnd/>
            <a:tailEnd/>
          </a:ln>
        </p:spPr>
        <p:txBody>
          <a:bodyPr lIns="0">
            <a:spAutoFit/>
          </a:bodyPr>
          <a:lstStyle/>
          <a:p>
            <a:r>
              <a:rPr lang="en-US" altLang="ko-KR" sz="800"/>
              <a:t>[Table</a:t>
            </a:r>
            <a:r>
              <a:rPr lang="ko-KR" altLang="en-US" sz="800"/>
              <a:t> </a:t>
            </a:r>
            <a:r>
              <a:rPr lang="en-US" altLang="ko-KR" sz="800"/>
              <a:t>5-1-7]</a:t>
            </a:r>
            <a:r>
              <a:rPr lang="ko-KR" altLang="ko-KR" sz="800"/>
              <a:t> </a:t>
            </a:r>
            <a:r>
              <a:rPr lang="en-US" altLang="ko-KR" sz="800"/>
              <a:t>Expected new employment through total expenditure  by visitors</a:t>
            </a:r>
            <a:endParaRPr lang="ko-KR" altLang="en-US" sz="800">
              <a:ea typeface="굴림" charset="-127"/>
            </a:endParaRPr>
          </a:p>
        </p:txBody>
      </p:sp>
      <p:sp>
        <p:nvSpPr>
          <p:cNvPr id="36887" name="직사각형 8"/>
          <p:cNvSpPr>
            <a:spLocks noChangeArrowheads="1"/>
          </p:cNvSpPr>
          <p:nvPr/>
        </p:nvSpPr>
        <p:spPr bwMode="auto">
          <a:xfrm>
            <a:off x="1122363" y="7442200"/>
            <a:ext cx="4527550" cy="215900"/>
          </a:xfrm>
          <a:prstGeom prst="rect">
            <a:avLst/>
          </a:prstGeom>
          <a:noFill/>
          <a:ln w="9525">
            <a:noFill/>
            <a:miter lim="800000"/>
            <a:headEnd/>
            <a:tailEnd/>
          </a:ln>
        </p:spPr>
        <p:txBody>
          <a:bodyPr lIns="0">
            <a:spAutoFit/>
          </a:bodyPr>
          <a:lstStyle/>
          <a:p>
            <a:r>
              <a:rPr lang="en-US" altLang="ko-KR" sz="800"/>
              <a:t>[Table</a:t>
            </a:r>
            <a:r>
              <a:rPr lang="ko-KR" altLang="en-US" sz="800"/>
              <a:t> </a:t>
            </a:r>
            <a:r>
              <a:rPr lang="en-US" altLang="ko-KR" sz="800"/>
              <a:t>5-1-9]</a:t>
            </a:r>
            <a:r>
              <a:rPr lang="ko-KR" altLang="ko-KR" sz="800"/>
              <a:t> </a:t>
            </a:r>
            <a:r>
              <a:rPr lang="en-US" altLang="ko-KR" sz="800"/>
              <a:t>Expected economic effect through total investment</a:t>
            </a:r>
            <a:endParaRPr lang="ko-KR" altLang="en-US" sz="800">
              <a:ea typeface="굴림" charset="-127"/>
            </a:endParaRPr>
          </a:p>
        </p:txBody>
      </p:sp>
      <p:sp>
        <p:nvSpPr>
          <p:cNvPr id="36888" name="직사각형 9"/>
          <p:cNvSpPr>
            <a:spLocks noChangeArrowheads="1"/>
          </p:cNvSpPr>
          <p:nvPr/>
        </p:nvSpPr>
        <p:spPr bwMode="auto">
          <a:xfrm>
            <a:off x="1122363" y="7172325"/>
            <a:ext cx="4511675" cy="215900"/>
          </a:xfrm>
          <a:prstGeom prst="rect">
            <a:avLst/>
          </a:prstGeom>
          <a:noFill/>
          <a:ln w="9525">
            <a:noFill/>
            <a:miter lim="800000"/>
            <a:headEnd/>
            <a:tailEnd/>
          </a:ln>
        </p:spPr>
        <p:txBody>
          <a:bodyPr lIns="0">
            <a:spAutoFit/>
          </a:bodyPr>
          <a:lstStyle/>
          <a:p>
            <a:r>
              <a:rPr lang="en-US" altLang="ko-KR" sz="800"/>
              <a:t>[Table</a:t>
            </a:r>
            <a:r>
              <a:rPr lang="ko-KR" altLang="en-US" sz="800"/>
              <a:t> </a:t>
            </a:r>
            <a:r>
              <a:rPr lang="en-US" altLang="ko-KR" sz="800"/>
              <a:t>5-1-8]</a:t>
            </a:r>
            <a:r>
              <a:rPr lang="ko-KR" altLang="ko-KR" sz="800"/>
              <a:t> </a:t>
            </a:r>
            <a:r>
              <a:rPr lang="en-US" altLang="ko-KR" sz="800"/>
              <a:t>Status of total investment for the 2009 Korea Floritopia</a:t>
            </a:r>
            <a:endParaRPr lang="ko-KR" altLang="en-US" sz="800">
              <a:ea typeface="굴림" charset="-127"/>
            </a:endParaRPr>
          </a:p>
        </p:txBody>
      </p:sp>
      <p:sp>
        <p:nvSpPr>
          <p:cNvPr id="36889" name="직사각형 6"/>
          <p:cNvSpPr>
            <a:spLocks noChangeArrowheads="1"/>
          </p:cNvSpPr>
          <p:nvPr/>
        </p:nvSpPr>
        <p:spPr bwMode="auto">
          <a:xfrm>
            <a:off x="1122363" y="7977188"/>
            <a:ext cx="4213225" cy="214312"/>
          </a:xfrm>
          <a:prstGeom prst="rect">
            <a:avLst/>
          </a:prstGeom>
          <a:noFill/>
          <a:ln w="9525">
            <a:noFill/>
            <a:miter lim="800000"/>
            <a:headEnd/>
            <a:tailEnd/>
          </a:ln>
        </p:spPr>
        <p:txBody>
          <a:bodyPr wrap="none" lIns="0">
            <a:spAutoFit/>
          </a:bodyPr>
          <a:lstStyle/>
          <a:p>
            <a:r>
              <a:rPr lang="en-US" altLang="ko-KR" sz="800"/>
              <a:t>[Table</a:t>
            </a:r>
            <a:r>
              <a:rPr lang="ko-KR" altLang="en-US" sz="800"/>
              <a:t> </a:t>
            </a:r>
            <a:r>
              <a:rPr lang="en-US" altLang="ko-KR" sz="800"/>
              <a:t>5-1-11]</a:t>
            </a:r>
            <a:r>
              <a:rPr lang="ko-KR" altLang="ko-KR" sz="800"/>
              <a:t> </a:t>
            </a:r>
            <a:r>
              <a:rPr lang="en-US" altLang="ko-KR" sz="800"/>
              <a:t>Expected effects through the total expenditure by visitors to the 2009 Korea Floritopia</a:t>
            </a:r>
            <a:endParaRPr lang="ko-KR" altLang="en-US" sz="800">
              <a:ea typeface="굴림" charset="-127"/>
            </a:endParaRPr>
          </a:p>
        </p:txBody>
      </p:sp>
      <p:sp>
        <p:nvSpPr>
          <p:cNvPr id="36890" name="직사각형 7"/>
          <p:cNvSpPr>
            <a:spLocks noChangeArrowheads="1"/>
          </p:cNvSpPr>
          <p:nvPr/>
        </p:nvSpPr>
        <p:spPr bwMode="auto">
          <a:xfrm>
            <a:off x="1122363" y="8243888"/>
            <a:ext cx="4232275" cy="214312"/>
          </a:xfrm>
          <a:prstGeom prst="rect">
            <a:avLst/>
          </a:prstGeom>
          <a:noFill/>
          <a:ln w="9525">
            <a:noFill/>
            <a:miter lim="800000"/>
            <a:headEnd/>
            <a:tailEnd/>
          </a:ln>
        </p:spPr>
        <p:txBody>
          <a:bodyPr wrap="none" lIns="0">
            <a:spAutoFit/>
          </a:bodyPr>
          <a:lstStyle/>
          <a:p>
            <a:r>
              <a:rPr lang="en-US" altLang="ko-KR" sz="800"/>
              <a:t>[Table</a:t>
            </a:r>
            <a:r>
              <a:rPr lang="ko-KR" altLang="en-US" sz="800"/>
              <a:t> </a:t>
            </a:r>
            <a:r>
              <a:rPr lang="en-US" altLang="ko-KR" sz="800"/>
              <a:t>5-1-12]</a:t>
            </a:r>
            <a:r>
              <a:rPr lang="ko-KR" altLang="ko-KR" sz="800"/>
              <a:t> </a:t>
            </a:r>
            <a:r>
              <a:rPr lang="en-US" altLang="ko-KR" sz="800"/>
              <a:t>Expected ripple effects in relation to the total investment for the 2009 Korea Floritopia</a:t>
            </a:r>
            <a:endParaRPr lang="ko-KR" altLang="en-US" sz="800">
              <a:ea typeface="굴림" charset="-127"/>
            </a:endParaRPr>
          </a:p>
        </p:txBody>
      </p:sp>
      <p:sp>
        <p:nvSpPr>
          <p:cNvPr id="36891" name="직사각형 9"/>
          <p:cNvSpPr>
            <a:spLocks noChangeArrowheads="1"/>
          </p:cNvSpPr>
          <p:nvPr/>
        </p:nvSpPr>
        <p:spPr bwMode="auto">
          <a:xfrm>
            <a:off x="1122363" y="7708900"/>
            <a:ext cx="3206750" cy="214313"/>
          </a:xfrm>
          <a:prstGeom prst="rect">
            <a:avLst/>
          </a:prstGeom>
          <a:noFill/>
          <a:ln w="9525">
            <a:noFill/>
            <a:miter lim="800000"/>
            <a:headEnd/>
            <a:tailEnd/>
          </a:ln>
        </p:spPr>
        <p:txBody>
          <a:bodyPr wrap="none" lIns="0">
            <a:spAutoFit/>
          </a:bodyPr>
          <a:lstStyle/>
          <a:p>
            <a:r>
              <a:rPr lang="en-US" altLang="ko-KR" sz="800"/>
              <a:t>[Table</a:t>
            </a:r>
            <a:r>
              <a:rPr lang="ko-KR" altLang="en-US" sz="800"/>
              <a:t> </a:t>
            </a:r>
            <a:r>
              <a:rPr lang="en-US" altLang="ko-KR" sz="800"/>
              <a:t>5-1-10] Total expected economic effects of the 2009 Korea Floritopia</a:t>
            </a:r>
            <a:endParaRPr lang="ko-KR" altLang="en-US" sz="800">
              <a:ea typeface="굴림" charset="-127"/>
            </a:endParaRPr>
          </a:p>
        </p:txBody>
      </p:sp>
      <p:sp>
        <p:nvSpPr>
          <p:cNvPr id="36892" name="직사각형 10"/>
          <p:cNvSpPr>
            <a:spLocks noChangeArrowheads="1"/>
          </p:cNvSpPr>
          <p:nvPr/>
        </p:nvSpPr>
        <p:spPr bwMode="auto">
          <a:xfrm>
            <a:off x="1122363" y="8513763"/>
            <a:ext cx="4805362" cy="215900"/>
          </a:xfrm>
          <a:prstGeom prst="rect">
            <a:avLst/>
          </a:prstGeom>
          <a:noFill/>
          <a:ln w="9525">
            <a:noFill/>
            <a:miter lim="800000"/>
            <a:headEnd/>
            <a:tailEnd/>
          </a:ln>
        </p:spPr>
        <p:txBody>
          <a:bodyPr lIns="0">
            <a:spAutoFit/>
          </a:bodyPr>
          <a:lstStyle/>
          <a:p>
            <a:r>
              <a:rPr lang="en-US" altLang="ko-KR" sz="800"/>
              <a:t>[Table</a:t>
            </a:r>
            <a:r>
              <a:rPr lang="ko-KR" altLang="en-US" sz="800"/>
              <a:t> </a:t>
            </a:r>
            <a:r>
              <a:rPr lang="en-US" altLang="ko-KR" sz="800"/>
              <a:t>6-2-1] Number of exhibitions and expos held in Korea</a:t>
            </a:r>
            <a:endParaRPr lang="ko-KR" altLang="en-US" sz="800">
              <a:ea typeface="굴림" charset="-127"/>
            </a:endParaRPr>
          </a:p>
        </p:txBody>
      </p:sp>
      <p:sp>
        <p:nvSpPr>
          <p:cNvPr id="36893" name="직사각형 13"/>
          <p:cNvSpPr>
            <a:spLocks noChangeArrowheads="1"/>
          </p:cNvSpPr>
          <p:nvPr/>
        </p:nvSpPr>
        <p:spPr bwMode="auto">
          <a:xfrm>
            <a:off x="1122363" y="8780463"/>
            <a:ext cx="4579937" cy="215900"/>
          </a:xfrm>
          <a:prstGeom prst="rect">
            <a:avLst/>
          </a:prstGeom>
          <a:noFill/>
          <a:ln w="9525">
            <a:noFill/>
            <a:miter lim="800000"/>
            <a:headEnd/>
            <a:tailEnd/>
          </a:ln>
        </p:spPr>
        <p:txBody>
          <a:bodyPr lIns="0">
            <a:spAutoFit/>
          </a:bodyPr>
          <a:lstStyle/>
          <a:p>
            <a:r>
              <a:rPr lang="en-US" altLang="ko-KR" sz="800"/>
              <a:t>[Table</a:t>
            </a:r>
            <a:r>
              <a:rPr lang="ko-KR" altLang="en-US" sz="800"/>
              <a:t> </a:t>
            </a:r>
            <a:r>
              <a:rPr lang="en-US" altLang="ko-KR" sz="800"/>
              <a:t>6-2-2] Dates of major domestic and international events</a:t>
            </a:r>
            <a:endParaRPr lang="ko-KR" altLang="en-US" sz="800">
              <a:ea typeface="굴림" charset="-127"/>
            </a:endParaRPr>
          </a:p>
        </p:txBody>
      </p:sp>
      <p:sp>
        <p:nvSpPr>
          <p:cNvPr id="36894" name="직사각형 5"/>
          <p:cNvSpPr>
            <a:spLocks noChangeArrowheads="1"/>
          </p:cNvSpPr>
          <p:nvPr/>
        </p:nvSpPr>
        <p:spPr bwMode="auto">
          <a:xfrm>
            <a:off x="1122363" y="4229100"/>
            <a:ext cx="2549525" cy="214313"/>
          </a:xfrm>
          <a:prstGeom prst="rect">
            <a:avLst/>
          </a:prstGeom>
          <a:noFill/>
          <a:ln w="9525">
            <a:noFill/>
            <a:miter lim="800000"/>
            <a:headEnd/>
            <a:tailEnd/>
          </a:ln>
        </p:spPr>
        <p:txBody>
          <a:bodyPr wrap="none" lIns="0">
            <a:spAutoFit/>
          </a:bodyPr>
          <a:lstStyle/>
          <a:p>
            <a:r>
              <a:rPr lang="en-US" altLang="ko-KR" sz="800"/>
              <a:t>[Table</a:t>
            </a:r>
            <a:r>
              <a:rPr lang="ko-KR" altLang="en-US" sz="800"/>
              <a:t> </a:t>
            </a:r>
            <a:r>
              <a:rPr lang="en-US" altLang="ko-KR" sz="800"/>
              <a:t>4-3-3] Number of toilets at the 2009 Korea Floritopia</a:t>
            </a:r>
            <a:endParaRPr lang="ko-KR" altLang="en-US" sz="800"/>
          </a:p>
        </p:txBody>
      </p:sp>
      <p:cxnSp>
        <p:nvCxnSpPr>
          <p:cNvPr id="36895" name="직선 연결선 63"/>
          <p:cNvCxnSpPr>
            <a:cxnSpLocks noChangeShapeType="1"/>
          </p:cNvCxnSpPr>
          <p:nvPr/>
        </p:nvCxnSpPr>
        <p:spPr bwMode="auto">
          <a:xfrm>
            <a:off x="5008563" y="1658938"/>
            <a:ext cx="1046162" cy="1587"/>
          </a:xfrm>
          <a:prstGeom prst="line">
            <a:avLst/>
          </a:prstGeom>
          <a:noFill/>
          <a:ln w="9525" algn="ctr">
            <a:solidFill>
              <a:schemeClr val="tx1"/>
            </a:solidFill>
            <a:prstDash val="sysDot"/>
            <a:round/>
            <a:headEnd/>
            <a:tailEnd/>
          </a:ln>
        </p:spPr>
      </p:cxnSp>
      <p:sp>
        <p:nvSpPr>
          <p:cNvPr id="36896" name="TextBox 10"/>
          <p:cNvSpPr txBox="1">
            <a:spLocks noChangeArrowheads="1"/>
          </p:cNvSpPr>
          <p:nvPr/>
        </p:nvSpPr>
        <p:spPr bwMode="auto">
          <a:xfrm>
            <a:off x="5959475" y="1549400"/>
            <a:ext cx="479425" cy="215900"/>
          </a:xfrm>
          <a:prstGeom prst="rect">
            <a:avLst/>
          </a:prstGeom>
          <a:noFill/>
          <a:ln w="9525">
            <a:noFill/>
            <a:miter lim="800000"/>
            <a:headEnd/>
            <a:tailEnd/>
          </a:ln>
        </p:spPr>
        <p:txBody>
          <a:bodyPr>
            <a:spAutoFit/>
          </a:bodyPr>
          <a:lstStyle/>
          <a:p>
            <a:pPr algn="ctr"/>
            <a:r>
              <a:rPr lang="en-US" altLang="ko-KR" sz="800"/>
              <a:t>50</a:t>
            </a:r>
            <a:endParaRPr lang="ko-KR" altLang="en-US" sz="800"/>
          </a:p>
        </p:txBody>
      </p:sp>
      <p:cxnSp>
        <p:nvCxnSpPr>
          <p:cNvPr id="36897" name="직선 연결선 63"/>
          <p:cNvCxnSpPr>
            <a:cxnSpLocks noChangeShapeType="1"/>
          </p:cNvCxnSpPr>
          <p:nvPr/>
        </p:nvCxnSpPr>
        <p:spPr bwMode="auto">
          <a:xfrm>
            <a:off x="5008563" y="1927225"/>
            <a:ext cx="1046162" cy="1588"/>
          </a:xfrm>
          <a:prstGeom prst="line">
            <a:avLst/>
          </a:prstGeom>
          <a:noFill/>
          <a:ln w="9525" algn="ctr">
            <a:solidFill>
              <a:schemeClr val="tx1"/>
            </a:solidFill>
            <a:prstDash val="sysDot"/>
            <a:round/>
            <a:headEnd/>
            <a:tailEnd/>
          </a:ln>
        </p:spPr>
      </p:cxnSp>
      <p:sp>
        <p:nvSpPr>
          <p:cNvPr id="36898" name="TextBox 10"/>
          <p:cNvSpPr txBox="1">
            <a:spLocks noChangeArrowheads="1"/>
          </p:cNvSpPr>
          <p:nvPr/>
        </p:nvSpPr>
        <p:spPr bwMode="auto">
          <a:xfrm>
            <a:off x="5959475" y="1817688"/>
            <a:ext cx="479425" cy="215900"/>
          </a:xfrm>
          <a:prstGeom prst="rect">
            <a:avLst/>
          </a:prstGeom>
          <a:noFill/>
          <a:ln w="9525">
            <a:noFill/>
            <a:miter lim="800000"/>
            <a:headEnd/>
            <a:tailEnd/>
          </a:ln>
        </p:spPr>
        <p:txBody>
          <a:bodyPr>
            <a:spAutoFit/>
          </a:bodyPr>
          <a:lstStyle/>
          <a:p>
            <a:pPr algn="ctr"/>
            <a:r>
              <a:rPr lang="en-US" altLang="ko-KR" sz="800"/>
              <a:t>50</a:t>
            </a:r>
            <a:endParaRPr lang="ko-KR" altLang="en-US" sz="800"/>
          </a:p>
        </p:txBody>
      </p:sp>
      <p:cxnSp>
        <p:nvCxnSpPr>
          <p:cNvPr id="36899" name="직선 연결선 63"/>
          <p:cNvCxnSpPr>
            <a:cxnSpLocks noChangeShapeType="1"/>
          </p:cNvCxnSpPr>
          <p:nvPr/>
        </p:nvCxnSpPr>
        <p:spPr bwMode="auto">
          <a:xfrm>
            <a:off x="5008563" y="2195513"/>
            <a:ext cx="1046162" cy="1587"/>
          </a:xfrm>
          <a:prstGeom prst="line">
            <a:avLst/>
          </a:prstGeom>
          <a:noFill/>
          <a:ln w="9525" algn="ctr">
            <a:solidFill>
              <a:schemeClr val="tx1"/>
            </a:solidFill>
            <a:prstDash val="sysDot"/>
            <a:round/>
            <a:headEnd/>
            <a:tailEnd/>
          </a:ln>
        </p:spPr>
      </p:cxnSp>
      <p:cxnSp>
        <p:nvCxnSpPr>
          <p:cNvPr id="36900" name="직선 연결선 63"/>
          <p:cNvCxnSpPr>
            <a:cxnSpLocks noChangeShapeType="1"/>
          </p:cNvCxnSpPr>
          <p:nvPr/>
        </p:nvCxnSpPr>
        <p:spPr bwMode="auto">
          <a:xfrm>
            <a:off x="5008563" y="2462213"/>
            <a:ext cx="1046162" cy="1587"/>
          </a:xfrm>
          <a:prstGeom prst="line">
            <a:avLst/>
          </a:prstGeom>
          <a:noFill/>
          <a:ln w="9525" algn="ctr">
            <a:solidFill>
              <a:schemeClr val="tx1"/>
            </a:solidFill>
            <a:prstDash val="sysDot"/>
            <a:round/>
            <a:headEnd/>
            <a:tailEnd/>
          </a:ln>
        </p:spPr>
      </p:cxnSp>
      <p:cxnSp>
        <p:nvCxnSpPr>
          <p:cNvPr id="36901" name="직선 연결선 63"/>
          <p:cNvCxnSpPr>
            <a:cxnSpLocks noChangeShapeType="1"/>
          </p:cNvCxnSpPr>
          <p:nvPr/>
        </p:nvCxnSpPr>
        <p:spPr bwMode="auto">
          <a:xfrm>
            <a:off x="5008563" y="2730500"/>
            <a:ext cx="1046162" cy="1588"/>
          </a:xfrm>
          <a:prstGeom prst="line">
            <a:avLst/>
          </a:prstGeom>
          <a:noFill/>
          <a:ln w="9525" algn="ctr">
            <a:solidFill>
              <a:schemeClr val="tx1"/>
            </a:solidFill>
            <a:prstDash val="sysDot"/>
            <a:round/>
            <a:headEnd/>
            <a:tailEnd/>
          </a:ln>
        </p:spPr>
      </p:cxnSp>
      <p:cxnSp>
        <p:nvCxnSpPr>
          <p:cNvPr id="36902" name="직선 연결선 63"/>
          <p:cNvCxnSpPr>
            <a:cxnSpLocks noChangeShapeType="1"/>
          </p:cNvCxnSpPr>
          <p:nvPr/>
        </p:nvCxnSpPr>
        <p:spPr bwMode="auto">
          <a:xfrm>
            <a:off x="5461000" y="2998788"/>
            <a:ext cx="593725" cy="1587"/>
          </a:xfrm>
          <a:prstGeom prst="line">
            <a:avLst/>
          </a:prstGeom>
          <a:noFill/>
          <a:ln w="9525" algn="ctr">
            <a:solidFill>
              <a:schemeClr val="tx1"/>
            </a:solidFill>
            <a:prstDash val="sysDot"/>
            <a:round/>
            <a:headEnd/>
            <a:tailEnd/>
          </a:ln>
        </p:spPr>
      </p:cxnSp>
      <p:cxnSp>
        <p:nvCxnSpPr>
          <p:cNvPr id="36903" name="직선 연결선 63"/>
          <p:cNvCxnSpPr>
            <a:cxnSpLocks noChangeShapeType="1"/>
          </p:cNvCxnSpPr>
          <p:nvPr/>
        </p:nvCxnSpPr>
        <p:spPr bwMode="auto">
          <a:xfrm>
            <a:off x="5008563" y="3533775"/>
            <a:ext cx="1046162" cy="1588"/>
          </a:xfrm>
          <a:prstGeom prst="line">
            <a:avLst/>
          </a:prstGeom>
          <a:noFill/>
          <a:ln w="9525" algn="ctr">
            <a:solidFill>
              <a:schemeClr val="tx1"/>
            </a:solidFill>
            <a:prstDash val="sysDot"/>
            <a:round/>
            <a:headEnd/>
            <a:tailEnd/>
          </a:ln>
        </p:spPr>
      </p:cxnSp>
      <p:cxnSp>
        <p:nvCxnSpPr>
          <p:cNvPr id="36904" name="직선 연결선 63"/>
          <p:cNvCxnSpPr>
            <a:cxnSpLocks noChangeShapeType="1"/>
          </p:cNvCxnSpPr>
          <p:nvPr/>
        </p:nvCxnSpPr>
        <p:spPr bwMode="auto">
          <a:xfrm>
            <a:off x="5008563" y="3802063"/>
            <a:ext cx="1046162" cy="1587"/>
          </a:xfrm>
          <a:prstGeom prst="line">
            <a:avLst/>
          </a:prstGeom>
          <a:noFill/>
          <a:ln w="9525" algn="ctr">
            <a:solidFill>
              <a:schemeClr val="tx1"/>
            </a:solidFill>
            <a:prstDash val="sysDot"/>
            <a:round/>
            <a:headEnd/>
            <a:tailEnd/>
          </a:ln>
        </p:spPr>
      </p:cxnSp>
      <p:cxnSp>
        <p:nvCxnSpPr>
          <p:cNvPr id="36905" name="직선 연결선 63"/>
          <p:cNvCxnSpPr>
            <a:cxnSpLocks noChangeShapeType="1"/>
          </p:cNvCxnSpPr>
          <p:nvPr/>
        </p:nvCxnSpPr>
        <p:spPr bwMode="auto">
          <a:xfrm>
            <a:off x="5008563" y="4068763"/>
            <a:ext cx="1046162" cy="1587"/>
          </a:xfrm>
          <a:prstGeom prst="line">
            <a:avLst/>
          </a:prstGeom>
          <a:noFill/>
          <a:ln w="9525" algn="ctr">
            <a:solidFill>
              <a:schemeClr val="tx1"/>
            </a:solidFill>
            <a:prstDash val="sysDot"/>
            <a:round/>
            <a:headEnd/>
            <a:tailEnd/>
          </a:ln>
        </p:spPr>
      </p:cxnSp>
      <p:cxnSp>
        <p:nvCxnSpPr>
          <p:cNvPr id="36906" name="직선 연결선 63"/>
          <p:cNvCxnSpPr>
            <a:cxnSpLocks noChangeShapeType="1"/>
          </p:cNvCxnSpPr>
          <p:nvPr/>
        </p:nvCxnSpPr>
        <p:spPr bwMode="auto">
          <a:xfrm>
            <a:off x="5008563" y="4337050"/>
            <a:ext cx="1046162" cy="1588"/>
          </a:xfrm>
          <a:prstGeom prst="line">
            <a:avLst/>
          </a:prstGeom>
          <a:noFill/>
          <a:ln w="9525" algn="ctr">
            <a:solidFill>
              <a:schemeClr val="tx1"/>
            </a:solidFill>
            <a:prstDash val="sysDot"/>
            <a:round/>
            <a:headEnd/>
            <a:tailEnd/>
          </a:ln>
        </p:spPr>
      </p:cxnSp>
      <p:cxnSp>
        <p:nvCxnSpPr>
          <p:cNvPr id="36907" name="직선 연결선 63"/>
          <p:cNvCxnSpPr>
            <a:cxnSpLocks noChangeShapeType="1"/>
          </p:cNvCxnSpPr>
          <p:nvPr/>
        </p:nvCxnSpPr>
        <p:spPr bwMode="auto">
          <a:xfrm>
            <a:off x="5008563" y="4605338"/>
            <a:ext cx="1046162" cy="1587"/>
          </a:xfrm>
          <a:prstGeom prst="line">
            <a:avLst/>
          </a:prstGeom>
          <a:noFill/>
          <a:ln w="9525" algn="ctr">
            <a:solidFill>
              <a:schemeClr val="tx1"/>
            </a:solidFill>
            <a:prstDash val="sysDot"/>
            <a:round/>
            <a:headEnd/>
            <a:tailEnd/>
          </a:ln>
        </p:spPr>
      </p:cxnSp>
      <p:cxnSp>
        <p:nvCxnSpPr>
          <p:cNvPr id="36908" name="직선 연결선 63"/>
          <p:cNvCxnSpPr>
            <a:cxnSpLocks noChangeShapeType="1"/>
          </p:cNvCxnSpPr>
          <p:nvPr/>
        </p:nvCxnSpPr>
        <p:spPr bwMode="auto">
          <a:xfrm>
            <a:off x="5008563" y="4872038"/>
            <a:ext cx="1046162" cy="1587"/>
          </a:xfrm>
          <a:prstGeom prst="line">
            <a:avLst/>
          </a:prstGeom>
          <a:noFill/>
          <a:ln w="9525" algn="ctr">
            <a:solidFill>
              <a:schemeClr val="tx1"/>
            </a:solidFill>
            <a:prstDash val="sysDot"/>
            <a:round/>
            <a:headEnd/>
            <a:tailEnd/>
          </a:ln>
        </p:spPr>
      </p:cxnSp>
      <p:cxnSp>
        <p:nvCxnSpPr>
          <p:cNvPr id="36909" name="직선 연결선 63"/>
          <p:cNvCxnSpPr>
            <a:cxnSpLocks noChangeShapeType="1"/>
          </p:cNvCxnSpPr>
          <p:nvPr/>
        </p:nvCxnSpPr>
        <p:spPr bwMode="auto">
          <a:xfrm>
            <a:off x="5008563" y="5408613"/>
            <a:ext cx="1046162" cy="1587"/>
          </a:xfrm>
          <a:prstGeom prst="line">
            <a:avLst/>
          </a:prstGeom>
          <a:noFill/>
          <a:ln w="9525" algn="ctr">
            <a:solidFill>
              <a:schemeClr val="tx1"/>
            </a:solidFill>
            <a:prstDash val="sysDot"/>
            <a:round/>
            <a:headEnd/>
            <a:tailEnd/>
          </a:ln>
        </p:spPr>
      </p:cxnSp>
      <p:cxnSp>
        <p:nvCxnSpPr>
          <p:cNvPr id="36910" name="직선 연결선 63"/>
          <p:cNvCxnSpPr>
            <a:cxnSpLocks noChangeShapeType="1"/>
          </p:cNvCxnSpPr>
          <p:nvPr/>
        </p:nvCxnSpPr>
        <p:spPr bwMode="auto">
          <a:xfrm>
            <a:off x="5008563" y="5675313"/>
            <a:ext cx="1046162" cy="1587"/>
          </a:xfrm>
          <a:prstGeom prst="line">
            <a:avLst/>
          </a:prstGeom>
          <a:noFill/>
          <a:ln w="9525" algn="ctr">
            <a:solidFill>
              <a:schemeClr val="tx1"/>
            </a:solidFill>
            <a:prstDash val="sysDot"/>
            <a:round/>
            <a:headEnd/>
            <a:tailEnd/>
          </a:ln>
        </p:spPr>
      </p:cxnSp>
      <p:cxnSp>
        <p:nvCxnSpPr>
          <p:cNvPr id="36911" name="직선 연결선 63"/>
          <p:cNvCxnSpPr>
            <a:cxnSpLocks noChangeShapeType="1"/>
          </p:cNvCxnSpPr>
          <p:nvPr/>
        </p:nvCxnSpPr>
        <p:spPr bwMode="auto">
          <a:xfrm>
            <a:off x="5008563" y="5943600"/>
            <a:ext cx="1046162" cy="1588"/>
          </a:xfrm>
          <a:prstGeom prst="line">
            <a:avLst/>
          </a:prstGeom>
          <a:noFill/>
          <a:ln w="9525" algn="ctr">
            <a:solidFill>
              <a:schemeClr val="tx1"/>
            </a:solidFill>
            <a:prstDash val="sysDot"/>
            <a:round/>
            <a:headEnd/>
            <a:tailEnd/>
          </a:ln>
        </p:spPr>
      </p:cxnSp>
      <p:cxnSp>
        <p:nvCxnSpPr>
          <p:cNvPr id="36912" name="직선 연결선 63"/>
          <p:cNvCxnSpPr>
            <a:cxnSpLocks noChangeShapeType="1"/>
          </p:cNvCxnSpPr>
          <p:nvPr/>
        </p:nvCxnSpPr>
        <p:spPr bwMode="auto">
          <a:xfrm>
            <a:off x="5008563" y="6211888"/>
            <a:ext cx="1046162" cy="1587"/>
          </a:xfrm>
          <a:prstGeom prst="line">
            <a:avLst/>
          </a:prstGeom>
          <a:noFill/>
          <a:ln w="9525" algn="ctr">
            <a:solidFill>
              <a:schemeClr val="tx1"/>
            </a:solidFill>
            <a:prstDash val="sysDot"/>
            <a:round/>
            <a:headEnd/>
            <a:tailEnd/>
          </a:ln>
        </p:spPr>
      </p:cxnSp>
      <p:cxnSp>
        <p:nvCxnSpPr>
          <p:cNvPr id="36913" name="직선 연결선 63"/>
          <p:cNvCxnSpPr>
            <a:cxnSpLocks noChangeShapeType="1"/>
          </p:cNvCxnSpPr>
          <p:nvPr/>
        </p:nvCxnSpPr>
        <p:spPr bwMode="auto">
          <a:xfrm>
            <a:off x="5008563" y="6478588"/>
            <a:ext cx="1046162" cy="1587"/>
          </a:xfrm>
          <a:prstGeom prst="line">
            <a:avLst/>
          </a:prstGeom>
          <a:noFill/>
          <a:ln w="9525" algn="ctr">
            <a:solidFill>
              <a:schemeClr val="tx1"/>
            </a:solidFill>
            <a:prstDash val="sysDot"/>
            <a:round/>
            <a:headEnd/>
            <a:tailEnd/>
          </a:ln>
        </p:spPr>
      </p:cxnSp>
      <p:cxnSp>
        <p:nvCxnSpPr>
          <p:cNvPr id="36914" name="직선 연결선 63"/>
          <p:cNvCxnSpPr>
            <a:cxnSpLocks noChangeShapeType="1"/>
          </p:cNvCxnSpPr>
          <p:nvPr/>
        </p:nvCxnSpPr>
        <p:spPr bwMode="auto">
          <a:xfrm>
            <a:off x="5008563" y="6746875"/>
            <a:ext cx="1046162" cy="1588"/>
          </a:xfrm>
          <a:prstGeom prst="line">
            <a:avLst/>
          </a:prstGeom>
          <a:noFill/>
          <a:ln w="9525" algn="ctr">
            <a:solidFill>
              <a:schemeClr val="tx1"/>
            </a:solidFill>
            <a:prstDash val="sysDot"/>
            <a:round/>
            <a:headEnd/>
            <a:tailEnd/>
          </a:ln>
        </p:spPr>
      </p:cxnSp>
      <p:cxnSp>
        <p:nvCxnSpPr>
          <p:cNvPr id="36915" name="직선 연결선 63"/>
          <p:cNvCxnSpPr>
            <a:cxnSpLocks noChangeShapeType="1"/>
          </p:cNvCxnSpPr>
          <p:nvPr/>
        </p:nvCxnSpPr>
        <p:spPr bwMode="auto">
          <a:xfrm>
            <a:off x="5008563" y="7015163"/>
            <a:ext cx="1046162" cy="1587"/>
          </a:xfrm>
          <a:prstGeom prst="line">
            <a:avLst/>
          </a:prstGeom>
          <a:noFill/>
          <a:ln w="9525" algn="ctr">
            <a:solidFill>
              <a:schemeClr val="tx1"/>
            </a:solidFill>
            <a:prstDash val="sysDot"/>
            <a:round/>
            <a:headEnd/>
            <a:tailEnd/>
          </a:ln>
        </p:spPr>
      </p:cxnSp>
      <p:cxnSp>
        <p:nvCxnSpPr>
          <p:cNvPr id="36916" name="직선 연결선 63"/>
          <p:cNvCxnSpPr>
            <a:cxnSpLocks noChangeShapeType="1"/>
          </p:cNvCxnSpPr>
          <p:nvPr/>
        </p:nvCxnSpPr>
        <p:spPr bwMode="auto">
          <a:xfrm>
            <a:off x="5008563" y="7281863"/>
            <a:ext cx="1046162" cy="1587"/>
          </a:xfrm>
          <a:prstGeom prst="line">
            <a:avLst/>
          </a:prstGeom>
          <a:noFill/>
          <a:ln w="9525" algn="ctr">
            <a:solidFill>
              <a:schemeClr val="tx1"/>
            </a:solidFill>
            <a:prstDash val="sysDot"/>
            <a:round/>
            <a:headEnd/>
            <a:tailEnd/>
          </a:ln>
        </p:spPr>
      </p:cxnSp>
      <p:cxnSp>
        <p:nvCxnSpPr>
          <p:cNvPr id="36917" name="직선 연결선 63"/>
          <p:cNvCxnSpPr>
            <a:cxnSpLocks noChangeShapeType="1"/>
          </p:cNvCxnSpPr>
          <p:nvPr/>
        </p:nvCxnSpPr>
        <p:spPr bwMode="auto">
          <a:xfrm>
            <a:off x="5008563" y="7550150"/>
            <a:ext cx="1046162" cy="1588"/>
          </a:xfrm>
          <a:prstGeom prst="line">
            <a:avLst/>
          </a:prstGeom>
          <a:noFill/>
          <a:ln w="9525" algn="ctr">
            <a:solidFill>
              <a:schemeClr val="tx1"/>
            </a:solidFill>
            <a:prstDash val="sysDot"/>
            <a:round/>
            <a:headEnd/>
            <a:tailEnd/>
          </a:ln>
        </p:spPr>
      </p:cxnSp>
      <p:cxnSp>
        <p:nvCxnSpPr>
          <p:cNvPr id="36918" name="직선 연결선 63"/>
          <p:cNvCxnSpPr>
            <a:cxnSpLocks noChangeShapeType="1"/>
          </p:cNvCxnSpPr>
          <p:nvPr/>
        </p:nvCxnSpPr>
        <p:spPr bwMode="auto">
          <a:xfrm>
            <a:off x="5008563" y="7818438"/>
            <a:ext cx="1046162" cy="1587"/>
          </a:xfrm>
          <a:prstGeom prst="line">
            <a:avLst/>
          </a:prstGeom>
          <a:noFill/>
          <a:ln w="9525" algn="ctr">
            <a:solidFill>
              <a:schemeClr val="tx1"/>
            </a:solidFill>
            <a:prstDash val="sysDot"/>
            <a:round/>
            <a:headEnd/>
            <a:tailEnd/>
          </a:ln>
        </p:spPr>
      </p:cxnSp>
      <p:cxnSp>
        <p:nvCxnSpPr>
          <p:cNvPr id="36919" name="직선 연결선 63"/>
          <p:cNvCxnSpPr>
            <a:cxnSpLocks noChangeShapeType="1"/>
          </p:cNvCxnSpPr>
          <p:nvPr/>
        </p:nvCxnSpPr>
        <p:spPr bwMode="auto">
          <a:xfrm>
            <a:off x="5365750" y="8085138"/>
            <a:ext cx="688975" cy="1587"/>
          </a:xfrm>
          <a:prstGeom prst="line">
            <a:avLst/>
          </a:prstGeom>
          <a:noFill/>
          <a:ln w="9525" algn="ctr">
            <a:solidFill>
              <a:schemeClr val="tx1"/>
            </a:solidFill>
            <a:prstDash val="sysDot"/>
            <a:round/>
            <a:headEnd/>
            <a:tailEnd/>
          </a:ln>
        </p:spPr>
      </p:cxnSp>
      <p:cxnSp>
        <p:nvCxnSpPr>
          <p:cNvPr id="36920" name="직선 연결선 63"/>
          <p:cNvCxnSpPr>
            <a:cxnSpLocks noChangeShapeType="1"/>
          </p:cNvCxnSpPr>
          <p:nvPr/>
        </p:nvCxnSpPr>
        <p:spPr bwMode="auto">
          <a:xfrm>
            <a:off x="5365750" y="8353425"/>
            <a:ext cx="688975" cy="1588"/>
          </a:xfrm>
          <a:prstGeom prst="line">
            <a:avLst/>
          </a:prstGeom>
          <a:noFill/>
          <a:ln w="9525" algn="ctr">
            <a:solidFill>
              <a:schemeClr val="tx1"/>
            </a:solidFill>
            <a:prstDash val="sysDot"/>
            <a:round/>
            <a:headEnd/>
            <a:tailEnd/>
          </a:ln>
        </p:spPr>
      </p:cxnSp>
      <p:cxnSp>
        <p:nvCxnSpPr>
          <p:cNvPr id="36921" name="직선 연결선 63"/>
          <p:cNvCxnSpPr>
            <a:cxnSpLocks noChangeShapeType="1"/>
          </p:cNvCxnSpPr>
          <p:nvPr/>
        </p:nvCxnSpPr>
        <p:spPr bwMode="auto">
          <a:xfrm>
            <a:off x="5008563" y="8621713"/>
            <a:ext cx="1046162" cy="1587"/>
          </a:xfrm>
          <a:prstGeom prst="line">
            <a:avLst/>
          </a:prstGeom>
          <a:noFill/>
          <a:ln w="9525" algn="ctr">
            <a:solidFill>
              <a:schemeClr val="tx1"/>
            </a:solidFill>
            <a:prstDash val="sysDot"/>
            <a:round/>
            <a:headEnd/>
            <a:tailEnd/>
          </a:ln>
        </p:spPr>
      </p:cxnSp>
      <p:sp>
        <p:nvSpPr>
          <p:cNvPr id="36922" name="TextBox 10"/>
          <p:cNvSpPr txBox="1">
            <a:spLocks noChangeArrowheads="1"/>
          </p:cNvSpPr>
          <p:nvPr/>
        </p:nvSpPr>
        <p:spPr bwMode="auto">
          <a:xfrm>
            <a:off x="5959475" y="2085975"/>
            <a:ext cx="479425" cy="215900"/>
          </a:xfrm>
          <a:prstGeom prst="rect">
            <a:avLst/>
          </a:prstGeom>
          <a:noFill/>
          <a:ln w="9525">
            <a:noFill/>
            <a:miter lim="800000"/>
            <a:headEnd/>
            <a:tailEnd/>
          </a:ln>
        </p:spPr>
        <p:txBody>
          <a:bodyPr>
            <a:spAutoFit/>
          </a:bodyPr>
          <a:lstStyle/>
          <a:p>
            <a:pPr algn="ctr"/>
            <a:r>
              <a:rPr lang="en-US" altLang="ko-KR" sz="800"/>
              <a:t>51</a:t>
            </a:r>
            <a:endParaRPr lang="ko-KR" altLang="en-US" sz="800"/>
          </a:p>
        </p:txBody>
      </p:sp>
      <p:sp>
        <p:nvSpPr>
          <p:cNvPr id="36923" name="TextBox 10"/>
          <p:cNvSpPr txBox="1">
            <a:spLocks noChangeArrowheads="1"/>
          </p:cNvSpPr>
          <p:nvPr/>
        </p:nvSpPr>
        <p:spPr bwMode="auto">
          <a:xfrm>
            <a:off x="5959475" y="2354263"/>
            <a:ext cx="479425" cy="215900"/>
          </a:xfrm>
          <a:prstGeom prst="rect">
            <a:avLst/>
          </a:prstGeom>
          <a:noFill/>
          <a:ln w="9525">
            <a:noFill/>
            <a:miter lim="800000"/>
            <a:headEnd/>
            <a:tailEnd/>
          </a:ln>
        </p:spPr>
        <p:txBody>
          <a:bodyPr>
            <a:spAutoFit/>
          </a:bodyPr>
          <a:lstStyle/>
          <a:p>
            <a:pPr algn="ctr"/>
            <a:r>
              <a:rPr lang="en-US" altLang="ko-KR" sz="800"/>
              <a:t>51</a:t>
            </a:r>
            <a:endParaRPr lang="ko-KR" altLang="en-US" sz="800"/>
          </a:p>
        </p:txBody>
      </p:sp>
      <p:sp>
        <p:nvSpPr>
          <p:cNvPr id="36924" name="TextBox 10"/>
          <p:cNvSpPr txBox="1">
            <a:spLocks noChangeArrowheads="1"/>
          </p:cNvSpPr>
          <p:nvPr/>
        </p:nvSpPr>
        <p:spPr bwMode="auto">
          <a:xfrm>
            <a:off x="5959475" y="2622550"/>
            <a:ext cx="479425" cy="215900"/>
          </a:xfrm>
          <a:prstGeom prst="rect">
            <a:avLst/>
          </a:prstGeom>
          <a:noFill/>
          <a:ln w="9525">
            <a:noFill/>
            <a:miter lim="800000"/>
            <a:headEnd/>
            <a:tailEnd/>
          </a:ln>
        </p:spPr>
        <p:txBody>
          <a:bodyPr>
            <a:spAutoFit/>
          </a:bodyPr>
          <a:lstStyle/>
          <a:p>
            <a:pPr algn="ctr"/>
            <a:r>
              <a:rPr lang="en-US" altLang="ko-KR" sz="800"/>
              <a:t>52</a:t>
            </a:r>
            <a:endParaRPr lang="ko-KR" altLang="en-US" sz="800"/>
          </a:p>
        </p:txBody>
      </p:sp>
      <p:sp>
        <p:nvSpPr>
          <p:cNvPr id="36925" name="TextBox 10"/>
          <p:cNvSpPr txBox="1">
            <a:spLocks noChangeArrowheads="1"/>
          </p:cNvSpPr>
          <p:nvPr/>
        </p:nvSpPr>
        <p:spPr bwMode="auto">
          <a:xfrm>
            <a:off x="5959475" y="2889250"/>
            <a:ext cx="479425" cy="215900"/>
          </a:xfrm>
          <a:prstGeom prst="rect">
            <a:avLst/>
          </a:prstGeom>
          <a:noFill/>
          <a:ln w="9525">
            <a:noFill/>
            <a:miter lim="800000"/>
            <a:headEnd/>
            <a:tailEnd/>
          </a:ln>
        </p:spPr>
        <p:txBody>
          <a:bodyPr>
            <a:spAutoFit/>
          </a:bodyPr>
          <a:lstStyle/>
          <a:p>
            <a:pPr algn="ctr"/>
            <a:r>
              <a:rPr lang="en-US" altLang="ko-KR" sz="800"/>
              <a:t>52</a:t>
            </a:r>
            <a:endParaRPr lang="ko-KR" altLang="en-US" sz="800"/>
          </a:p>
        </p:txBody>
      </p:sp>
      <p:sp>
        <p:nvSpPr>
          <p:cNvPr id="36926" name="TextBox 10"/>
          <p:cNvSpPr txBox="1">
            <a:spLocks noChangeArrowheads="1"/>
          </p:cNvSpPr>
          <p:nvPr/>
        </p:nvSpPr>
        <p:spPr bwMode="auto">
          <a:xfrm>
            <a:off x="5959475" y="3157538"/>
            <a:ext cx="479425" cy="215900"/>
          </a:xfrm>
          <a:prstGeom prst="rect">
            <a:avLst/>
          </a:prstGeom>
          <a:noFill/>
          <a:ln w="9525">
            <a:noFill/>
            <a:miter lim="800000"/>
            <a:headEnd/>
            <a:tailEnd/>
          </a:ln>
        </p:spPr>
        <p:txBody>
          <a:bodyPr>
            <a:spAutoFit/>
          </a:bodyPr>
          <a:lstStyle/>
          <a:p>
            <a:pPr algn="ctr"/>
            <a:r>
              <a:rPr lang="en-US" altLang="ko-KR" sz="800"/>
              <a:t>52</a:t>
            </a:r>
            <a:endParaRPr lang="ko-KR" altLang="en-US" sz="800"/>
          </a:p>
        </p:txBody>
      </p:sp>
      <p:sp>
        <p:nvSpPr>
          <p:cNvPr id="36927" name="TextBox 10"/>
          <p:cNvSpPr txBox="1">
            <a:spLocks noChangeArrowheads="1"/>
          </p:cNvSpPr>
          <p:nvPr/>
        </p:nvSpPr>
        <p:spPr bwMode="auto">
          <a:xfrm>
            <a:off x="5959475" y="3425825"/>
            <a:ext cx="479425" cy="215900"/>
          </a:xfrm>
          <a:prstGeom prst="rect">
            <a:avLst/>
          </a:prstGeom>
          <a:noFill/>
          <a:ln w="9525">
            <a:noFill/>
            <a:miter lim="800000"/>
            <a:headEnd/>
            <a:tailEnd/>
          </a:ln>
        </p:spPr>
        <p:txBody>
          <a:bodyPr>
            <a:spAutoFit/>
          </a:bodyPr>
          <a:lstStyle/>
          <a:p>
            <a:pPr algn="ctr"/>
            <a:r>
              <a:rPr lang="en-US" altLang="ko-KR" sz="800"/>
              <a:t>53</a:t>
            </a:r>
            <a:endParaRPr lang="ko-KR" altLang="en-US" sz="800"/>
          </a:p>
        </p:txBody>
      </p:sp>
      <p:sp>
        <p:nvSpPr>
          <p:cNvPr id="36928" name="TextBox 10"/>
          <p:cNvSpPr txBox="1">
            <a:spLocks noChangeArrowheads="1"/>
          </p:cNvSpPr>
          <p:nvPr/>
        </p:nvSpPr>
        <p:spPr bwMode="auto">
          <a:xfrm>
            <a:off x="5959475" y="3694113"/>
            <a:ext cx="479425" cy="215900"/>
          </a:xfrm>
          <a:prstGeom prst="rect">
            <a:avLst/>
          </a:prstGeom>
          <a:noFill/>
          <a:ln w="9525">
            <a:noFill/>
            <a:miter lim="800000"/>
            <a:headEnd/>
            <a:tailEnd/>
          </a:ln>
        </p:spPr>
        <p:txBody>
          <a:bodyPr>
            <a:spAutoFit/>
          </a:bodyPr>
          <a:lstStyle/>
          <a:p>
            <a:pPr algn="ctr"/>
            <a:r>
              <a:rPr lang="en-US" altLang="ko-KR" sz="800"/>
              <a:t>64</a:t>
            </a:r>
            <a:endParaRPr lang="ko-KR" altLang="en-US" sz="800"/>
          </a:p>
        </p:txBody>
      </p:sp>
      <p:sp>
        <p:nvSpPr>
          <p:cNvPr id="36929" name="TextBox 10"/>
          <p:cNvSpPr txBox="1">
            <a:spLocks noChangeArrowheads="1"/>
          </p:cNvSpPr>
          <p:nvPr/>
        </p:nvSpPr>
        <p:spPr bwMode="auto">
          <a:xfrm>
            <a:off x="5959475" y="3962400"/>
            <a:ext cx="479425" cy="215900"/>
          </a:xfrm>
          <a:prstGeom prst="rect">
            <a:avLst/>
          </a:prstGeom>
          <a:noFill/>
          <a:ln w="9525">
            <a:noFill/>
            <a:miter lim="800000"/>
            <a:headEnd/>
            <a:tailEnd/>
          </a:ln>
        </p:spPr>
        <p:txBody>
          <a:bodyPr>
            <a:spAutoFit/>
          </a:bodyPr>
          <a:lstStyle/>
          <a:p>
            <a:pPr algn="ctr"/>
            <a:r>
              <a:rPr lang="en-US" altLang="ko-KR" sz="800"/>
              <a:t>79</a:t>
            </a:r>
            <a:endParaRPr lang="ko-KR" altLang="en-US" sz="800"/>
          </a:p>
        </p:txBody>
      </p:sp>
      <p:sp>
        <p:nvSpPr>
          <p:cNvPr id="36930" name="TextBox 10"/>
          <p:cNvSpPr txBox="1">
            <a:spLocks noChangeArrowheads="1"/>
          </p:cNvSpPr>
          <p:nvPr/>
        </p:nvSpPr>
        <p:spPr bwMode="auto">
          <a:xfrm>
            <a:off x="5959475" y="4230688"/>
            <a:ext cx="479425" cy="215900"/>
          </a:xfrm>
          <a:prstGeom prst="rect">
            <a:avLst/>
          </a:prstGeom>
          <a:noFill/>
          <a:ln w="9525">
            <a:noFill/>
            <a:miter lim="800000"/>
            <a:headEnd/>
            <a:tailEnd/>
          </a:ln>
        </p:spPr>
        <p:txBody>
          <a:bodyPr>
            <a:spAutoFit/>
          </a:bodyPr>
          <a:lstStyle/>
          <a:p>
            <a:pPr algn="ctr"/>
            <a:r>
              <a:rPr lang="en-US" altLang="ko-KR" sz="800"/>
              <a:t>83</a:t>
            </a:r>
            <a:endParaRPr lang="ko-KR" altLang="en-US" sz="800"/>
          </a:p>
        </p:txBody>
      </p:sp>
      <p:sp>
        <p:nvSpPr>
          <p:cNvPr id="36931" name="TextBox 10"/>
          <p:cNvSpPr txBox="1">
            <a:spLocks noChangeArrowheads="1"/>
          </p:cNvSpPr>
          <p:nvPr/>
        </p:nvSpPr>
        <p:spPr bwMode="auto">
          <a:xfrm>
            <a:off x="5959475" y="4498975"/>
            <a:ext cx="479425" cy="215900"/>
          </a:xfrm>
          <a:prstGeom prst="rect">
            <a:avLst/>
          </a:prstGeom>
          <a:noFill/>
          <a:ln w="9525">
            <a:noFill/>
            <a:miter lim="800000"/>
            <a:headEnd/>
            <a:tailEnd/>
          </a:ln>
        </p:spPr>
        <p:txBody>
          <a:bodyPr>
            <a:spAutoFit/>
          </a:bodyPr>
          <a:lstStyle/>
          <a:p>
            <a:pPr algn="ctr"/>
            <a:r>
              <a:rPr lang="en-US" altLang="ko-KR" sz="800"/>
              <a:t>85</a:t>
            </a:r>
            <a:endParaRPr lang="ko-KR" altLang="en-US" sz="800"/>
          </a:p>
        </p:txBody>
      </p:sp>
      <p:sp>
        <p:nvSpPr>
          <p:cNvPr id="36932" name="TextBox 10"/>
          <p:cNvSpPr txBox="1">
            <a:spLocks noChangeArrowheads="1"/>
          </p:cNvSpPr>
          <p:nvPr/>
        </p:nvSpPr>
        <p:spPr bwMode="auto">
          <a:xfrm>
            <a:off x="5959475" y="4767263"/>
            <a:ext cx="479425" cy="215900"/>
          </a:xfrm>
          <a:prstGeom prst="rect">
            <a:avLst/>
          </a:prstGeom>
          <a:noFill/>
          <a:ln w="9525">
            <a:noFill/>
            <a:miter lim="800000"/>
            <a:headEnd/>
            <a:tailEnd/>
          </a:ln>
        </p:spPr>
        <p:txBody>
          <a:bodyPr>
            <a:spAutoFit/>
          </a:bodyPr>
          <a:lstStyle/>
          <a:p>
            <a:pPr algn="ctr"/>
            <a:r>
              <a:rPr lang="en-US" altLang="ko-KR" sz="800"/>
              <a:t>86</a:t>
            </a:r>
            <a:endParaRPr lang="ko-KR" altLang="en-US" sz="800"/>
          </a:p>
        </p:txBody>
      </p:sp>
      <p:sp>
        <p:nvSpPr>
          <p:cNvPr id="36933" name="TextBox 10"/>
          <p:cNvSpPr txBox="1">
            <a:spLocks noChangeArrowheads="1"/>
          </p:cNvSpPr>
          <p:nvPr/>
        </p:nvSpPr>
        <p:spPr bwMode="auto">
          <a:xfrm>
            <a:off x="5959475" y="5035550"/>
            <a:ext cx="479425" cy="215900"/>
          </a:xfrm>
          <a:prstGeom prst="rect">
            <a:avLst/>
          </a:prstGeom>
          <a:noFill/>
          <a:ln w="9525">
            <a:noFill/>
            <a:miter lim="800000"/>
            <a:headEnd/>
            <a:tailEnd/>
          </a:ln>
        </p:spPr>
        <p:txBody>
          <a:bodyPr>
            <a:spAutoFit/>
          </a:bodyPr>
          <a:lstStyle/>
          <a:p>
            <a:pPr algn="ctr"/>
            <a:r>
              <a:rPr lang="en-US" altLang="ko-KR" sz="800"/>
              <a:t>87</a:t>
            </a:r>
            <a:endParaRPr lang="ko-KR" altLang="en-US" sz="800"/>
          </a:p>
        </p:txBody>
      </p:sp>
      <p:sp>
        <p:nvSpPr>
          <p:cNvPr id="36934" name="TextBox 10"/>
          <p:cNvSpPr txBox="1">
            <a:spLocks noChangeArrowheads="1"/>
          </p:cNvSpPr>
          <p:nvPr/>
        </p:nvSpPr>
        <p:spPr bwMode="auto">
          <a:xfrm>
            <a:off x="5959475" y="5303838"/>
            <a:ext cx="479425" cy="215900"/>
          </a:xfrm>
          <a:prstGeom prst="rect">
            <a:avLst/>
          </a:prstGeom>
          <a:noFill/>
          <a:ln w="9525">
            <a:noFill/>
            <a:miter lim="800000"/>
            <a:headEnd/>
            <a:tailEnd/>
          </a:ln>
        </p:spPr>
        <p:txBody>
          <a:bodyPr>
            <a:spAutoFit/>
          </a:bodyPr>
          <a:lstStyle/>
          <a:p>
            <a:pPr algn="ctr"/>
            <a:r>
              <a:rPr lang="en-US" altLang="ko-KR" sz="800"/>
              <a:t>91</a:t>
            </a:r>
            <a:endParaRPr lang="ko-KR" altLang="en-US" sz="800"/>
          </a:p>
        </p:txBody>
      </p:sp>
      <p:sp>
        <p:nvSpPr>
          <p:cNvPr id="36935" name="TextBox 10"/>
          <p:cNvSpPr txBox="1">
            <a:spLocks noChangeArrowheads="1"/>
          </p:cNvSpPr>
          <p:nvPr/>
        </p:nvSpPr>
        <p:spPr bwMode="auto">
          <a:xfrm>
            <a:off x="5959475" y="5572125"/>
            <a:ext cx="479425" cy="215900"/>
          </a:xfrm>
          <a:prstGeom prst="rect">
            <a:avLst/>
          </a:prstGeom>
          <a:noFill/>
          <a:ln w="9525">
            <a:noFill/>
            <a:miter lim="800000"/>
            <a:headEnd/>
            <a:tailEnd/>
          </a:ln>
        </p:spPr>
        <p:txBody>
          <a:bodyPr>
            <a:spAutoFit/>
          </a:bodyPr>
          <a:lstStyle/>
          <a:p>
            <a:pPr algn="ctr"/>
            <a:r>
              <a:rPr lang="en-US" altLang="ko-KR" sz="800"/>
              <a:t>91</a:t>
            </a:r>
            <a:endParaRPr lang="ko-KR" altLang="en-US" sz="800"/>
          </a:p>
        </p:txBody>
      </p:sp>
      <p:sp>
        <p:nvSpPr>
          <p:cNvPr id="36936" name="TextBox 10"/>
          <p:cNvSpPr txBox="1">
            <a:spLocks noChangeArrowheads="1"/>
          </p:cNvSpPr>
          <p:nvPr/>
        </p:nvSpPr>
        <p:spPr bwMode="auto">
          <a:xfrm>
            <a:off x="5959475" y="5838825"/>
            <a:ext cx="479425" cy="215900"/>
          </a:xfrm>
          <a:prstGeom prst="rect">
            <a:avLst/>
          </a:prstGeom>
          <a:noFill/>
          <a:ln w="9525">
            <a:noFill/>
            <a:miter lim="800000"/>
            <a:headEnd/>
            <a:tailEnd/>
          </a:ln>
        </p:spPr>
        <p:txBody>
          <a:bodyPr>
            <a:spAutoFit/>
          </a:bodyPr>
          <a:lstStyle/>
          <a:p>
            <a:pPr algn="ctr"/>
            <a:r>
              <a:rPr lang="en-US" altLang="ko-KR" sz="800"/>
              <a:t>95</a:t>
            </a:r>
            <a:endParaRPr lang="ko-KR" altLang="en-US" sz="800"/>
          </a:p>
        </p:txBody>
      </p:sp>
      <p:sp>
        <p:nvSpPr>
          <p:cNvPr id="36937" name="TextBox 10"/>
          <p:cNvSpPr txBox="1">
            <a:spLocks noChangeArrowheads="1"/>
          </p:cNvSpPr>
          <p:nvPr/>
        </p:nvSpPr>
        <p:spPr bwMode="auto">
          <a:xfrm>
            <a:off x="5959475" y="6107113"/>
            <a:ext cx="479425" cy="215900"/>
          </a:xfrm>
          <a:prstGeom prst="rect">
            <a:avLst/>
          </a:prstGeom>
          <a:noFill/>
          <a:ln w="9525">
            <a:noFill/>
            <a:miter lim="800000"/>
            <a:headEnd/>
            <a:tailEnd/>
          </a:ln>
        </p:spPr>
        <p:txBody>
          <a:bodyPr>
            <a:spAutoFit/>
          </a:bodyPr>
          <a:lstStyle/>
          <a:p>
            <a:pPr algn="ctr"/>
            <a:r>
              <a:rPr lang="en-US" altLang="ko-KR" sz="800"/>
              <a:t>96</a:t>
            </a:r>
            <a:endParaRPr lang="ko-KR" altLang="en-US" sz="800"/>
          </a:p>
        </p:txBody>
      </p:sp>
      <p:sp>
        <p:nvSpPr>
          <p:cNvPr id="36938" name="TextBox 10"/>
          <p:cNvSpPr txBox="1">
            <a:spLocks noChangeArrowheads="1"/>
          </p:cNvSpPr>
          <p:nvPr/>
        </p:nvSpPr>
        <p:spPr bwMode="auto">
          <a:xfrm>
            <a:off x="5959475" y="6375400"/>
            <a:ext cx="479425" cy="215900"/>
          </a:xfrm>
          <a:prstGeom prst="rect">
            <a:avLst/>
          </a:prstGeom>
          <a:noFill/>
          <a:ln w="9525">
            <a:noFill/>
            <a:miter lim="800000"/>
            <a:headEnd/>
            <a:tailEnd/>
          </a:ln>
        </p:spPr>
        <p:txBody>
          <a:bodyPr>
            <a:spAutoFit/>
          </a:bodyPr>
          <a:lstStyle/>
          <a:p>
            <a:pPr algn="ctr"/>
            <a:r>
              <a:rPr lang="en-US" altLang="ko-KR" sz="800"/>
              <a:t>96</a:t>
            </a:r>
            <a:endParaRPr lang="ko-KR" altLang="en-US" sz="800"/>
          </a:p>
        </p:txBody>
      </p:sp>
      <p:sp>
        <p:nvSpPr>
          <p:cNvPr id="36939" name="TextBox 10"/>
          <p:cNvSpPr txBox="1">
            <a:spLocks noChangeArrowheads="1"/>
          </p:cNvSpPr>
          <p:nvPr/>
        </p:nvSpPr>
        <p:spPr bwMode="auto">
          <a:xfrm>
            <a:off x="5959475" y="6643688"/>
            <a:ext cx="479425" cy="215900"/>
          </a:xfrm>
          <a:prstGeom prst="rect">
            <a:avLst/>
          </a:prstGeom>
          <a:noFill/>
          <a:ln w="9525">
            <a:noFill/>
            <a:miter lim="800000"/>
            <a:headEnd/>
            <a:tailEnd/>
          </a:ln>
        </p:spPr>
        <p:txBody>
          <a:bodyPr>
            <a:spAutoFit/>
          </a:bodyPr>
          <a:lstStyle/>
          <a:p>
            <a:pPr algn="ctr"/>
            <a:r>
              <a:rPr lang="en-US" altLang="ko-KR" sz="800"/>
              <a:t>97</a:t>
            </a:r>
            <a:endParaRPr lang="ko-KR" altLang="en-US" sz="800"/>
          </a:p>
        </p:txBody>
      </p:sp>
      <p:sp>
        <p:nvSpPr>
          <p:cNvPr id="36940" name="TextBox 10"/>
          <p:cNvSpPr txBox="1">
            <a:spLocks noChangeArrowheads="1"/>
          </p:cNvSpPr>
          <p:nvPr/>
        </p:nvSpPr>
        <p:spPr bwMode="auto">
          <a:xfrm>
            <a:off x="5959475" y="6911975"/>
            <a:ext cx="479425" cy="215900"/>
          </a:xfrm>
          <a:prstGeom prst="rect">
            <a:avLst/>
          </a:prstGeom>
          <a:noFill/>
          <a:ln w="9525">
            <a:noFill/>
            <a:miter lim="800000"/>
            <a:headEnd/>
            <a:tailEnd/>
          </a:ln>
        </p:spPr>
        <p:txBody>
          <a:bodyPr>
            <a:spAutoFit/>
          </a:bodyPr>
          <a:lstStyle/>
          <a:p>
            <a:pPr algn="ctr"/>
            <a:r>
              <a:rPr lang="en-US" altLang="ko-KR" sz="800"/>
              <a:t>97</a:t>
            </a:r>
            <a:endParaRPr lang="ko-KR" altLang="en-US" sz="800"/>
          </a:p>
        </p:txBody>
      </p:sp>
      <p:sp>
        <p:nvSpPr>
          <p:cNvPr id="36941" name="TextBox 10"/>
          <p:cNvSpPr txBox="1">
            <a:spLocks noChangeArrowheads="1"/>
          </p:cNvSpPr>
          <p:nvPr/>
        </p:nvSpPr>
        <p:spPr bwMode="auto">
          <a:xfrm>
            <a:off x="5959475" y="7180263"/>
            <a:ext cx="479425" cy="215900"/>
          </a:xfrm>
          <a:prstGeom prst="rect">
            <a:avLst/>
          </a:prstGeom>
          <a:noFill/>
          <a:ln w="9525">
            <a:noFill/>
            <a:miter lim="800000"/>
            <a:headEnd/>
            <a:tailEnd/>
          </a:ln>
        </p:spPr>
        <p:txBody>
          <a:bodyPr>
            <a:spAutoFit/>
          </a:bodyPr>
          <a:lstStyle/>
          <a:p>
            <a:pPr algn="ctr"/>
            <a:r>
              <a:rPr lang="en-US" altLang="ko-KR" sz="800"/>
              <a:t>98</a:t>
            </a:r>
            <a:endParaRPr lang="ko-KR" altLang="en-US" sz="800"/>
          </a:p>
        </p:txBody>
      </p:sp>
      <p:sp>
        <p:nvSpPr>
          <p:cNvPr id="36942" name="TextBox 10"/>
          <p:cNvSpPr txBox="1">
            <a:spLocks noChangeArrowheads="1"/>
          </p:cNvSpPr>
          <p:nvPr/>
        </p:nvSpPr>
        <p:spPr bwMode="auto">
          <a:xfrm>
            <a:off x="5959475" y="7448550"/>
            <a:ext cx="479425" cy="215900"/>
          </a:xfrm>
          <a:prstGeom prst="rect">
            <a:avLst/>
          </a:prstGeom>
          <a:noFill/>
          <a:ln w="9525">
            <a:noFill/>
            <a:miter lim="800000"/>
            <a:headEnd/>
            <a:tailEnd/>
          </a:ln>
        </p:spPr>
        <p:txBody>
          <a:bodyPr>
            <a:spAutoFit/>
          </a:bodyPr>
          <a:lstStyle/>
          <a:p>
            <a:pPr algn="ctr"/>
            <a:r>
              <a:rPr lang="en-US" altLang="ko-KR" sz="800"/>
              <a:t>98</a:t>
            </a:r>
            <a:endParaRPr lang="ko-KR" altLang="en-US" sz="800"/>
          </a:p>
        </p:txBody>
      </p:sp>
      <p:sp>
        <p:nvSpPr>
          <p:cNvPr id="36943" name="TextBox 10"/>
          <p:cNvSpPr txBox="1">
            <a:spLocks noChangeArrowheads="1"/>
          </p:cNvSpPr>
          <p:nvPr/>
        </p:nvSpPr>
        <p:spPr bwMode="auto">
          <a:xfrm>
            <a:off x="5959475" y="7716838"/>
            <a:ext cx="479425" cy="215900"/>
          </a:xfrm>
          <a:prstGeom prst="rect">
            <a:avLst/>
          </a:prstGeom>
          <a:noFill/>
          <a:ln w="9525">
            <a:noFill/>
            <a:miter lim="800000"/>
            <a:headEnd/>
            <a:tailEnd/>
          </a:ln>
        </p:spPr>
        <p:txBody>
          <a:bodyPr>
            <a:spAutoFit/>
          </a:bodyPr>
          <a:lstStyle/>
          <a:p>
            <a:pPr algn="ctr"/>
            <a:r>
              <a:rPr lang="en-US" altLang="ko-KR" sz="800"/>
              <a:t>99</a:t>
            </a:r>
            <a:endParaRPr lang="ko-KR" altLang="en-US" sz="800"/>
          </a:p>
        </p:txBody>
      </p:sp>
      <p:sp>
        <p:nvSpPr>
          <p:cNvPr id="36944" name="TextBox 10"/>
          <p:cNvSpPr txBox="1">
            <a:spLocks noChangeArrowheads="1"/>
          </p:cNvSpPr>
          <p:nvPr/>
        </p:nvSpPr>
        <p:spPr bwMode="auto">
          <a:xfrm>
            <a:off x="5959475" y="7985125"/>
            <a:ext cx="479425" cy="215900"/>
          </a:xfrm>
          <a:prstGeom prst="rect">
            <a:avLst/>
          </a:prstGeom>
          <a:noFill/>
          <a:ln w="9525">
            <a:noFill/>
            <a:miter lim="800000"/>
            <a:headEnd/>
            <a:tailEnd/>
          </a:ln>
        </p:spPr>
        <p:txBody>
          <a:bodyPr>
            <a:spAutoFit/>
          </a:bodyPr>
          <a:lstStyle/>
          <a:p>
            <a:pPr algn="ctr"/>
            <a:r>
              <a:rPr lang="en-US" altLang="ko-KR" sz="800"/>
              <a:t>99</a:t>
            </a:r>
            <a:endParaRPr lang="ko-KR" altLang="en-US" sz="800"/>
          </a:p>
        </p:txBody>
      </p:sp>
      <p:sp>
        <p:nvSpPr>
          <p:cNvPr id="36945" name="TextBox 10"/>
          <p:cNvSpPr txBox="1">
            <a:spLocks noChangeArrowheads="1"/>
          </p:cNvSpPr>
          <p:nvPr/>
        </p:nvSpPr>
        <p:spPr bwMode="auto">
          <a:xfrm>
            <a:off x="5959475" y="8253413"/>
            <a:ext cx="479425" cy="215900"/>
          </a:xfrm>
          <a:prstGeom prst="rect">
            <a:avLst/>
          </a:prstGeom>
          <a:noFill/>
          <a:ln w="9525">
            <a:noFill/>
            <a:miter lim="800000"/>
            <a:headEnd/>
            <a:tailEnd/>
          </a:ln>
        </p:spPr>
        <p:txBody>
          <a:bodyPr>
            <a:spAutoFit/>
          </a:bodyPr>
          <a:lstStyle/>
          <a:p>
            <a:pPr algn="ctr"/>
            <a:r>
              <a:rPr lang="en-US" altLang="ko-KR" sz="800"/>
              <a:t>99</a:t>
            </a:r>
            <a:endParaRPr lang="ko-KR" altLang="en-US" sz="800"/>
          </a:p>
        </p:txBody>
      </p:sp>
      <p:sp>
        <p:nvSpPr>
          <p:cNvPr id="36946" name="TextBox 10"/>
          <p:cNvSpPr txBox="1">
            <a:spLocks noChangeArrowheads="1"/>
          </p:cNvSpPr>
          <p:nvPr/>
        </p:nvSpPr>
        <p:spPr bwMode="auto">
          <a:xfrm>
            <a:off x="5962650" y="8521700"/>
            <a:ext cx="479425" cy="215900"/>
          </a:xfrm>
          <a:prstGeom prst="rect">
            <a:avLst/>
          </a:prstGeom>
          <a:noFill/>
          <a:ln w="9525">
            <a:noFill/>
            <a:miter lim="800000"/>
            <a:headEnd/>
            <a:tailEnd/>
          </a:ln>
        </p:spPr>
        <p:txBody>
          <a:bodyPr>
            <a:spAutoFit/>
          </a:bodyPr>
          <a:lstStyle/>
          <a:p>
            <a:pPr algn="ctr"/>
            <a:r>
              <a:rPr lang="en-US" altLang="ko-KR" sz="800"/>
              <a:t>107</a:t>
            </a:r>
            <a:endParaRPr lang="ko-KR" altLang="en-US" sz="800"/>
          </a:p>
        </p:txBody>
      </p:sp>
      <p:cxnSp>
        <p:nvCxnSpPr>
          <p:cNvPr id="36947" name="직선 연결선 63"/>
          <p:cNvCxnSpPr>
            <a:cxnSpLocks noChangeShapeType="1"/>
          </p:cNvCxnSpPr>
          <p:nvPr/>
        </p:nvCxnSpPr>
        <p:spPr bwMode="auto">
          <a:xfrm>
            <a:off x="5008563" y="3265488"/>
            <a:ext cx="1046162" cy="1587"/>
          </a:xfrm>
          <a:prstGeom prst="line">
            <a:avLst/>
          </a:prstGeom>
          <a:noFill/>
          <a:ln w="9525" algn="ctr">
            <a:solidFill>
              <a:schemeClr val="tx1"/>
            </a:solidFill>
            <a:prstDash val="sysDot"/>
            <a:round/>
            <a:headEnd/>
            <a:tailEnd/>
          </a:ln>
        </p:spPr>
      </p:cxnSp>
      <p:cxnSp>
        <p:nvCxnSpPr>
          <p:cNvPr id="36948" name="직선 연결선 63"/>
          <p:cNvCxnSpPr>
            <a:cxnSpLocks noChangeShapeType="1"/>
          </p:cNvCxnSpPr>
          <p:nvPr/>
        </p:nvCxnSpPr>
        <p:spPr bwMode="auto">
          <a:xfrm>
            <a:off x="5008563" y="5140325"/>
            <a:ext cx="1046162" cy="1588"/>
          </a:xfrm>
          <a:prstGeom prst="line">
            <a:avLst/>
          </a:prstGeom>
          <a:noFill/>
          <a:ln w="9525" algn="ctr">
            <a:solidFill>
              <a:schemeClr val="tx1"/>
            </a:solidFill>
            <a:prstDash val="sysDot"/>
            <a:round/>
            <a:headEnd/>
            <a:tailEnd/>
          </a:ln>
        </p:spPr>
      </p:cxnSp>
      <p:cxnSp>
        <p:nvCxnSpPr>
          <p:cNvPr id="36949" name="직선 연결선 63"/>
          <p:cNvCxnSpPr>
            <a:cxnSpLocks noChangeShapeType="1"/>
          </p:cNvCxnSpPr>
          <p:nvPr/>
        </p:nvCxnSpPr>
        <p:spPr bwMode="auto">
          <a:xfrm>
            <a:off x="5008563" y="1392238"/>
            <a:ext cx="1046162" cy="1587"/>
          </a:xfrm>
          <a:prstGeom prst="line">
            <a:avLst/>
          </a:prstGeom>
          <a:noFill/>
          <a:ln w="9525" algn="ctr">
            <a:solidFill>
              <a:schemeClr val="tx1"/>
            </a:solidFill>
            <a:prstDash val="sysDot"/>
            <a:round/>
            <a:headEnd/>
            <a:tailEnd/>
          </a:ln>
        </p:spPr>
      </p:cxnSp>
      <p:sp>
        <p:nvSpPr>
          <p:cNvPr id="36950" name="TextBox 10"/>
          <p:cNvSpPr txBox="1">
            <a:spLocks noChangeArrowheads="1"/>
          </p:cNvSpPr>
          <p:nvPr/>
        </p:nvSpPr>
        <p:spPr bwMode="auto">
          <a:xfrm>
            <a:off x="5959475" y="1281113"/>
            <a:ext cx="479425" cy="215900"/>
          </a:xfrm>
          <a:prstGeom prst="rect">
            <a:avLst/>
          </a:prstGeom>
          <a:noFill/>
          <a:ln w="9525">
            <a:noFill/>
            <a:miter lim="800000"/>
            <a:headEnd/>
            <a:tailEnd/>
          </a:ln>
        </p:spPr>
        <p:txBody>
          <a:bodyPr>
            <a:spAutoFit/>
          </a:bodyPr>
          <a:lstStyle/>
          <a:p>
            <a:pPr algn="ctr"/>
            <a:r>
              <a:rPr lang="en-US" altLang="ko-KR" sz="800"/>
              <a:t>50</a:t>
            </a:r>
            <a:endParaRPr lang="ko-KR" altLang="en-US" sz="800"/>
          </a:p>
        </p:txBody>
      </p:sp>
      <p:cxnSp>
        <p:nvCxnSpPr>
          <p:cNvPr id="36951" name="직선 연결선 63"/>
          <p:cNvCxnSpPr>
            <a:cxnSpLocks noChangeShapeType="1"/>
          </p:cNvCxnSpPr>
          <p:nvPr/>
        </p:nvCxnSpPr>
        <p:spPr bwMode="auto">
          <a:xfrm>
            <a:off x="5008563" y="8888413"/>
            <a:ext cx="1046162" cy="1587"/>
          </a:xfrm>
          <a:prstGeom prst="line">
            <a:avLst/>
          </a:prstGeom>
          <a:noFill/>
          <a:ln w="9525" algn="ctr">
            <a:solidFill>
              <a:schemeClr val="tx1"/>
            </a:solidFill>
            <a:prstDash val="sysDot"/>
            <a:round/>
            <a:headEnd/>
            <a:tailEnd/>
          </a:ln>
        </p:spPr>
      </p:cxnSp>
      <p:sp>
        <p:nvSpPr>
          <p:cNvPr id="36952" name="TextBox 10"/>
          <p:cNvSpPr txBox="1">
            <a:spLocks noChangeArrowheads="1"/>
          </p:cNvSpPr>
          <p:nvPr/>
        </p:nvSpPr>
        <p:spPr bwMode="auto">
          <a:xfrm>
            <a:off x="5962650" y="8789988"/>
            <a:ext cx="479425" cy="215900"/>
          </a:xfrm>
          <a:prstGeom prst="rect">
            <a:avLst/>
          </a:prstGeom>
          <a:noFill/>
          <a:ln w="9525">
            <a:noFill/>
            <a:miter lim="800000"/>
            <a:headEnd/>
            <a:tailEnd/>
          </a:ln>
        </p:spPr>
        <p:txBody>
          <a:bodyPr>
            <a:spAutoFit/>
          </a:bodyPr>
          <a:lstStyle/>
          <a:p>
            <a:pPr algn="ctr"/>
            <a:r>
              <a:rPr lang="en-US" altLang="ko-KR" sz="800"/>
              <a:t>108</a:t>
            </a:r>
            <a:endParaRPr lang="ko-KR" altLang="en-US" sz="80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52"/>
          <p:cNvSpPr>
            <a:spLocks noChangeArrowheads="1"/>
          </p:cNvSpPr>
          <p:nvPr/>
        </p:nvSpPr>
        <p:spPr bwMode="auto">
          <a:xfrm>
            <a:off x="1123950" y="1290638"/>
            <a:ext cx="5334000" cy="304800"/>
          </a:xfrm>
          <a:prstGeom prst="rect">
            <a:avLst/>
          </a:prstGeom>
          <a:noFill/>
          <a:ln w="9525">
            <a:noFill/>
            <a:miter lim="800000"/>
            <a:headEnd/>
            <a:tailEnd/>
          </a:ln>
        </p:spPr>
        <p:txBody>
          <a:bodyPr wrap="none" anchor="ctr"/>
          <a:lstStyle/>
          <a:p>
            <a:pPr algn="dist">
              <a:lnSpc>
                <a:spcPct val="140000"/>
              </a:lnSpc>
            </a:pPr>
            <a:r>
              <a:rPr lang="en-US" altLang="ko-KR" sz="1400" b="1"/>
              <a:t>19. Disability Facilities</a:t>
            </a:r>
            <a:endParaRPr lang="ko-KR" altLang="en-US" sz="1400" b="1"/>
          </a:p>
        </p:txBody>
      </p:sp>
      <p:sp>
        <p:nvSpPr>
          <p:cNvPr id="120834" name="직사각형 3"/>
          <p:cNvSpPr>
            <a:spLocks noChangeArrowheads="1"/>
          </p:cNvSpPr>
          <p:nvPr/>
        </p:nvSpPr>
        <p:spPr bwMode="auto">
          <a:xfrm>
            <a:off x="1125538" y="1712913"/>
            <a:ext cx="4824412" cy="382587"/>
          </a:xfrm>
          <a:prstGeom prst="rect">
            <a:avLst/>
          </a:prstGeom>
          <a:noFill/>
          <a:ln w="9525" algn="ctr">
            <a:solidFill>
              <a:schemeClr val="tx1"/>
            </a:solidFill>
            <a:round/>
            <a:headEnd/>
            <a:tailEnd/>
          </a:ln>
        </p:spPr>
        <p:txBody>
          <a:bodyPr lIns="0" tIns="0" rIns="0" bIns="0"/>
          <a:lstStyle/>
          <a:p>
            <a:pPr algn="ctr">
              <a:lnSpc>
                <a:spcPct val="140000"/>
              </a:lnSpc>
            </a:pPr>
            <a:endParaRPr lang="ko-KR" altLang="en-US" sz="800"/>
          </a:p>
        </p:txBody>
      </p:sp>
      <p:grpSp>
        <p:nvGrpSpPr>
          <p:cNvPr id="120835" name="Group 44"/>
          <p:cNvGrpSpPr>
            <a:grpSpLocks/>
          </p:cNvGrpSpPr>
          <p:nvPr/>
        </p:nvGrpSpPr>
        <p:grpSpPr bwMode="auto">
          <a:xfrm>
            <a:off x="925513" y="1712913"/>
            <a:ext cx="4929187" cy="368300"/>
            <a:chOff x="583" y="1079"/>
            <a:chExt cx="3105" cy="232"/>
          </a:xfrm>
        </p:grpSpPr>
        <p:sp>
          <p:nvSpPr>
            <p:cNvPr id="120862" name="TextBox 4"/>
            <p:cNvSpPr txBox="1">
              <a:spLocks noChangeArrowheads="1"/>
            </p:cNvSpPr>
            <p:nvPr/>
          </p:nvSpPr>
          <p:spPr bwMode="auto">
            <a:xfrm>
              <a:off x="897" y="1079"/>
              <a:ext cx="2533" cy="219"/>
            </a:xfrm>
            <a:prstGeom prst="rect">
              <a:avLst/>
            </a:prstGeom>
            <a:noFill/>
            <a:ln w="9525">
              <a:noFill/>
              <a:miter lim="800000"/>
              <a:headEnd/>
              <a:tailEnd/>
            </a:ln>
          </p:spPr>
          <p:txBody>
            <a:bodyPr>
              <a:spAutoFit/>
            </a:bodyPr>
            <a:lstStyle/>
            <a:p>
              <a:pPr>
                <a:lnSpc>
                  <a:spcPct val="140000"/>
                </a:lnSpc>
              </a:pPr>
              <a:r>
                <a:rPr lang="en-US" altLang="ko-KR" sz="1200" b="1"/>
                <a:t>Disability services and facilities were easily accessible.</a:t>
              </a:r>
              <a:endParaRPr lang="ko-KR" altLang="en-US" sz="1200" b="1"/>
            </a:p>
          </p:txBody>
        </p:sp>
        <p:grpSp>
          <p:nvGrpSpPr>
            <p:cNvPr id="120863" name="그룹 9"/>
            <p:cNvGrpSpPr>
              <a:grpSpLocks/>
            </p:cNvGrpSpPr>
            <p:nvPr/>
          </p:nvGrpSpPr>
          <p:grpSpPr bwMode="auto">
            <a:xfrm>
              <a:off x="583" y="1092"/>
              <a:ext cx="245" cy="219"/>
              <a:chOff x="926279" y="1733526"/>
              <a:chExt cx="388151" cy="347671"/>
            </a:xfrm>
          </p:grpSpPr>
          <p:sp>
            <p:nvSpPr>
              <p:cNvPr id="7" name="직사각형 6"/>
              <p:cNvSpPr/>
              <p:nvPr/>
            </p:nvSpPr>
            <p:spPr bwMode="auto">
              <a:xfrm>
                <a:off x="984897" y="1762101"/>
                <a:ext cx="280420" cy="280994"/>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lstStyle/>
              <a:p>
                <a:pPr algn="ctr">
                  <a:lnSpc>
                    <a:spcPct val="140000"/>
                  </a:lnSpc>
                  <a:defRPr/>
                </a:pPr>
                <a:endParaRPr lang="ko-KR" altLang="en-US" sz="800" dirty="0">
                  <a:cs typeface="Times New Roman" pitchFamily="18" charset="0"/>
                </a:endParaRPr>
              </a:p>
            </p:txBody>
          </p:sp>
          <p:sp>
            <p:nvSpPr>
              <p:cNvPr id="120866" name="TextBox 8"/>
              <p:cNvSpPr txBox="1">
                <a:spLocks noChangeArrowheads="1"/>
              </p:cNvSpPr>
              <p:nvPr/>
            </p:nvSpPr>
            <p:spPr bwMode="auto">
              <a:xfrm>
                <a:off x="926279" y="1733526"/>
                <a:ext cx="388151" cy="347671"/>
              </a:xfrm>
              <a:prstGeom prst="rect">
                <a:avLst/>
              </a:prstGeom>
              <a:noFill/>
              <a:ln w="9525">
                <a:noFill/>
                <a:miter lim="800000"/>
                <a:headEnd/>
                <a:tailEnd/>
              </a:ln>
            </p:spPr>
            <p:txBody>
              <a:bodyPr>
                <a:spAutoFit/>
              </a:bodyPr>
              <a:lstStyle/>
              <a:p>
                <a:pPr algn="ctr">
                  <a:lnSpc>
                    <a:spcPct val="140000"/>
                  </a:lnSpc>
                </a:pPr>
                <a:r>
                  <a:rPr lang="en-US" altLang="ko-KR" sz="1200" b="1"/>
                  <a:t>19</a:t>
                </a:r>
                <a:endParaRPr lang="ko-KR" altLang="en-US" sz="1200" b="1"/>
              </a:p>
            </p:txBody>
          </p:sp>
        </p:grpSp>
        <p:sp>
          <p:nvSpPr>
            <p:cNvPr id="12" name="직사각형 11"/>
            <p:cNvSpPr/>
            <p:nvPr/>
          </p:nvSpPr>
          <p:spPr bwMode="auto">
            <a:xfrm>
              <a:off x="3344" y="1128"/>
              <a:ext cx="344" cy="148"/>
            </a:xfrm>
            <a:prstGeom prst="rect">
              <a:avLst/>
            </a:prstGeom>
            <a:solidFill>
              <a:schemeClr val="bg1">
                <a:lumMod val="85000"/>
              </a:schemeClr>
            </a:solidFill>
            <a:ln w="9525" cap="flat" cmpd="sng" algn="ctr">
              <a:noFill/>
              <a:prstDash val="solid"/>
              <a:round/>
              <a:headEnd type="none" w="med" len="med"/>
              <a:tailEnd type="none" w="med" len="med"/>
            </a:ln>
            <a:effectLst/>
          </p:spPr>
          <p:txBody>
            <a:bodyPr lIns="0" tIns="0" rIns="0" bIns="0"/>
            <a:lstStyle/>
            <a:p>
              <a:pPr algn="ctr">
                <a:lnSpc>
                  <a:spcPct val="140000"/>
                </a:lnSpc>
                <a:defRPr/>
              </a:pPr>
              <a:r>
                <a:rPr lang="en-US" altLang="ko-KR" sz="1200" b="1"/>
                <a:t>4.72</a:t>
              </a:r>
              <a:endParaRPr lang="ko-KR" altLang="en-US" sz="1200" b="1"/>
            </a:p>
          </p:txBody>
        </p:sp>
      </p:grpSp>
      <p:sp>
        <p:nvSpPr>
          <p:cNvPr id="120836" name="TextBox 12"/>
          <p:cNvSpPr txBox="1">
            <a:spLocks noChangeArrowheads="1"/>
          </p:cNvSpPr>
          <p:nvPr/>
        </p:nvSpPr>
        <p:spPr bwMode="auto">
          <a:xfrm>
            <a:off x="1123950" y="2335213"/>
            <a:ext cx="4826000" cy="457200"/>
          </a:xfrm>
          <a:prstGeom prst="rect">
            <a:avLst/>
          </a:prstGeom>
          <a:noFill/>
          <a:ln w="9525">
            <a:noFill/>
            <a:miter lim="800000"/>
            <a:headEnd/>
            <a:tailEnd/>
          </a:ln>
        </p:spPr>
        <p:txBody>
          <a:bodyPr>
            <a:spAutoFit/>
          </a:bodyPr>
          <a:lstStyle/>
          <a:p>
            <a:pPr>
              <a:lnSpc>
                <a:spcPct val="120000"/>
              </a:lnSpc>
              <a:buFont typeface="Wingdings" pitchFamily="2" charset="2"/>
              <a:buChar char="§"/>
            </a:pPr>
            <a:r>
              <a:rPr lang="en-US" altLang="ko-KR"/>
              <a:t>  Satisfaction level and the t-evaluation results for “Disability Facilities” for different </a:t>
            </a:r>
          </a:p>
          <a:p>
            <a:pPr>
              <a:lnSpc>
                <a:spcPct val="120000"/>
              </a:lnSpc>
              <a:buFont typeface="Wingdings" pitchFamily="2" charset="2"/>
              <a:buNone/>
            </a:pPr>
            <a:r>
              <a:rPr lang="en-US" altLang="ko-KR"/>
              <a:t>    visitor categories</a:t>
            </a:r>
          </a:p>
        </p:txBody>
      </p:sp>
      <p:graphicFrame>
        <p:nvGraphicFramePr>
          <p:cNvPr id="96295" name="Group 39"/>
          <p:cNvGraphicFramePr>
            <a:graphicFrameLocks noGrp="1"/>
          </p:cNvGraphicFramePr>
          <p:nvPr/>
        </p:nvGraphicFramePr>
        <p:xfrm>
          <a:off x="1123950" y="2801938"/>
          <a:ext cx="4826000" cy="639762"/>
        </p:xfrm>
        <a:graphic>
          <a:graphicData uri="http://schemas.openxmlformats.org/drawingml/2006/table">
            <a:tbl>
              <a:tblPr/>
              <a:tblGrid>
                <a:gridCol w="1206500"/>
                <a:gridCol w="1206500"/>
                <a:gridCol w="1206500"/>
                <a:gridCol w="1206500"/>
              </a:tblGrid>
              <a:tr h="238125">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Category of Visitors</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Local Resident Visitors</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Domestic Tourists</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t : 3.382</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36538">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Average per Group </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4.93</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4.59</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P : 0.258</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0852" name="TextBox 14"/>
          <p:cNvSpPr txBox="1">
            <a:spLocks noChangeArrowheads="1"/>
          </p:cNvSpPr>
          <p:nvPr/>
        </p:nvSpPr>
        <p:spPr bwMode="auto">
          <a:xfrm>
            <a:off x="1174750" y="3487738"/>
            <a:ext cx="4826000" cy="457200"/>
          </a:xfrm>
          <a:prstGeom prst="rect">
            <a:avLst/>
          </a:prstGeom>
          <a:noFill/>
          <a:ln w="9525">
            <a:noFill/>
            <a:miter lim="800000"/>
            <a:headEnd/>
            <a:tailEnd/>
          </a:ln>
        </p:spPr>
        <p:txBody>
          <a:bodyPr>
            <a:spAutoFit/>
          </a:bodyPr>
          <a:lstStyle/>
          <a:p>
            <a:pPr>
              <a:lnSpc>
                <a:spcPct val="120000"/>
              </a:lnSpc>
            </a:pPr>
            <a:r>
              <a:rPr lang="en-US" altLang="ko-KR"/>
              <a:t>The results of the t-evaluation show a significant difference between the results of “local resident visitors” and “domestic tourists”</a:t>
            </a:r>
          </a:p>
        </p:txBody>
      </p:sp>
      <p:sp>
        <p:nvSpPr>
          <p:cNvPr id="120853" name="슬라이드 번호 개체 틀 17"/>
          <p:cNvSpPr>
            <a:spLocks noGrp="1"/>
          </p:cNvSpPr>
          <p:nvPr>
            <p:ph type="sldNum" sz="quarter" idx="12"/>
          </p:nvPr>
        </p:nvSpPr>
        <p:spPr>
          <a:noFill/>
        </p:spPr>
        <p:txBody>
          <a:bodyPr/>
          <a:lstStyle/>
          <a:p>
            <a:r>
              <a:rPr lang="en-US" altLang="ko-KR" smtClean="0"/>
              <a:t>82</a:t>
            </a:r>
          </a:p>
        </p:txBody>
      </p:sp>
      <p:graphicFrame>
        <p:nvGraphicFramePr>
          <p:cNvPr id="96299" name="Group 43"/>
          <p:cNvGraphicFramePr>
            <a:graphicFrameLocks noGrp="1"/>
          </p:cNvGraphicFramePr>
          <p:nvPr/>
        </p:nvGraphicFramePr>
        <p:xfrm>
          <a:off x="1125538" y="6354763"/>
          <a:ext cx="4824412" cy="1554162"/>
        </p:xfrm>
        <a:graphic>
          <a:graphicData uri="http://schemas.openxmlformats.org/drawingml/2006/table">
            <a:tbl>
              <a:tblPr/>
              <a:tblGrid>
                <a:gridCol w="4824412"/>
              </a:tblGrid>
              <a:tr h="1531938">
                <a:tc>
                  <a:txBody>
                    <a:bodyPr/>
                    <a:lstStyle/>
                    <a:p>
                      <a:pPr marL="0" marR="0" lvl="0" indent="0" algn="l" defTabSz="914400" rtl="0" eaLnBrk="1" fontAlgn="base" latinLnBrk="1" hangingPunct="1">
                        <a:lnSpc>
                          <a:spcPct val="120000"/>
                        </a:lnSpc>
                        <a:spcBef>
                          <a:spcPct val="0"/>
                        </a:spcBef>
                        <a:spcAft>
                          <a:spcPct val="0"/>
                        </a:spcAft>
                        <a:buClrTx/>
                        <a:buSzTx/>
                        <a:buFontTx/>
                        <a:buChar char="•"/>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 Designed so that wheelchairs were maneuverable in and between exhibition halls. </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p>
                      <a:pPr marL="0" marR="0" lvl="0" indent="0" algn="l" defTabSz="914400" rtl="0" eaLnBrk="1" fontAlgn="base" latinLnBrk="1" hangingPunct="1">
                        <a:lnSpc>
                          <a:spcPct val="120000"/>
                        </a:lnSpc>
                        <a:spcBef>
                          <a:spcPct val="0"/>
                        </a:spcBef>
                        <a:spcAft>
                          <a:spcPct val="0"/>
                        </a:spcAft>
                        <a:buClrTx/>
                        <a:buSzTx/>
                        <a:buFontTx/>
                        <a:buChar char="•"/>
                        <a:tabLst/>
                      </a:pPr>
                      <a:r>
                        <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rPr>
                        <a:t> </a:t>
                      </a: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Established and managed entrance gates for the disabled </a:t>
                      </a:r>
                      <a:r>
                        <a:rPr kumimoji="0" lang="en-US" altLang="ko-KR" sz="800" b="0" i="0" u="none" strike="noStrike" cap="none" normalizeH="0" baseline="0" smtClean="0">
                          <a:ln>
                            <a:noFill/>
                          </a:ln>
                          <a:solidFill>
                            <a:schemeClr val="tx1"/>
                          </a:solidFill>
                          <a:effectLst/>
                          <a:latin typeface="Times New Roman" pitchFamily="18" charset="0"/>
                          <a:ea typeface="HY헤드라인M" pitchFamily="18" charset="-127"/>
                        </a:rPr>
                        <a:t>(1 gateway for main and south gates)</a:t>
                      </a:r>
                      <a:endParaRPr kumimoji="0" lang="ko-KR" altLang="en-US" sz="800" b="0" i="0" u="none" strike="noStrike" cap="none" normalizeH="0" baseline="0" smtClean="0">
                        <a:ln>
                          <a:noFill/>
                        </a:ln>
                        <a:solidFill>
                          <a:schemeClr val="tx1"/>
                        </a:solidFill>
                        <a:effectLst/>
                        <a:latin typeface="Times New Roman" pitchFamily="18" charset="0"/>
                        <a:ea typeface="HY헤드라인M" pitchFamily="18" charset="-127"/>
                      </a:endParaRPr>
                    </a:p>
                    <a:p>
                      <a:pPr marL="0" marR="0" lvl="0" indent="0" algn="l" defTabSz="914400" rtl="0" eaLnBrk="1" fontAlgn="base" latinLnBrk="1" hangingPunct="1">
                        <a:lnSpc>
                          <a:spcPct val="12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  - Wheelchairs loaned free of charge, sign language support and companion support</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p>
                      <a:pPr marL="0" marR="0" lvl="0" indent="0" algn="l" defTabSz="914400" rtl="0" eaLnBrk="1" fontAlgn="base" latinLnBrk="1" hangingPunct="1">
                        <a:lnSpc>
                          <a:spcPct val="12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  - For the visually impaired, guide dogs were permissible. </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p>
                      <a:pPr marL="0" marR="0" lvl="0" indent="0" algn="l" defTabSz="914400" rtl="0" eaLnBrk="1" fontAlgn="base" latinLnBrk="1" hangingPunct="1">
                        <a:lnSpc>
                          <a:spcPct val="120000"/>
                        </a:lnSpc>
                        <a:spcBef>
                          <a:spcPct val="0"/>
                        </a:spcBef>
                        <a:spcAft>
                          <a:spcPct val="0"/>
                        </a:spcAft>
                        <a:buClrTx/>
                        <a:buSzTx/>
                        <a:buFontTx/>
                        <a:buChar char="•"/>
                        <a:tabLst/>
                      </a:pPr>
                      <a:r>
                        <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rPr>
                        <a:t>  </a:t>
                      </a: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Prior passes for the disabled if they arrived before the opening of the exhibition </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p>
                      <a:pPr marL="0" marR="0" lvl="0" indent="0" algn="l" defTabSz="914400" rtl="0" eaLnBrk="1" fontAlgn="base" latinLnBrk="1" hangingPunct="1">
                        <a:lnSpc>
                          <a:spcPct val="120000"/>
                        </a:lnSpc>
                        <a:spcBef>
                          <a:spcPct val="0"/>
                        </a:spcBef>
                        <a:spcAft>
                          <a:spcPct val="0"/>
                        </a:spcAft>
                        <a:buClrTx/>
                        <a:buSzTx/>
                        <a:buFontTx/>
                        <a:buChar char="•"/>
                        <a:tabLst/>
                      </a:pPr>
                      <a:r>
                        <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rPr>
                        <a:t>  </a:t>
                      </a: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Acquired and managed sign language translators for special events </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p>
                      <a:pPr marL="0" marR="0" lvl="0" indent="0" algn="l" defTabSz="914400" rtl="0" eaLnBrk="1" fontAlgn="base" latinLnBrk="1" hangingPunct="1">
                        <a:lnSpc>
                          <a:spcPct val="12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  ※ wheelchairs (130) / 7 sign language specialists (in cooperation with 16 sign language </a:t>
                      </a:r>
                    </a:p>
                    <a:p>
                      <a:pPr marL="0" marR="0" lvl="0" indent="0" algn="l" defTabSz="914400" rtl="0" eaLnBrk="1" fontAlgn="base" latinLnBrk="1" hangingPunct="1">
                        <a:lnSpc>
                          <a:spcPct val="12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       centers within the province)</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0860" name="Rectangle 19"/>
          <p:cNvSpPr>
            <a:spLocks noChangeArrowheads="1"/>
          </p:cNvSpPr>
          <p:nvPr/>
        </p:nvSpPr>
        <p:spPr bwMode="auto">
          <a:xfrm>
            <a:off x="1130300" y="4006850"/>
            <a:ext cx="4819650" cy="2241550"/>
          </a:xfrm>
          <a:prstGeom prst="rect">
            <a:avLst/>
          </a:prstGeom>
          <a:noFill/>
          <a:ln w="9525">
            <a:noFill/>
            <a:miter lim="800000"/>
            <a:headEnd/>
            <a:tailEnd/>
          </a:ln>
        </p:spPr>
        <p:txBody>
          <a:bodyPr lIns="0" tIns="0" rIns="0" bIns="0">
            <a:spAutoFit/>
          </a:bodyPr>
          <a:lstStyle/>
          <a:p>
            <a:pPr marL="85725" indent="-85725" algn="just">
              <a:lnSpc>
                <a:spcPct val="150000"/>
              </a:lnSpc>
              <a:buFont typeface="Arial" charset="0"/>
              <a:buChar char="•"/>
            </a:pPr>
            <a:r>
              <a:rPr lang="en-US" altLang="ko-KR"/>
              <a:t>According to the survey conducted among visitors to the 2009 Korea Floritopia regarding their level of satisfaction with services and facilities for the disabled, respondents on average gave 4.72, making it 15</a:t>
            </a:r>
            <a:r>
              <a:rPr lang="en-US" altLang="ko-KR" baseline="30000"/>
              <a:t>th</a:t>
            </a:r>
            <a:r>
              <a:rPr lang="en-US" altLang="ko-KR"/>
              <a:t> among the 26 categories. </a:t>
            </a:r>
          </a:p>
          <a:p>
            <a:pPr marL="85725" indent="-85725" algn="just">
              <a:lnSpc>
                <a:spcPct val="150000"/>
              </a:lnSpc>
              <a:buFont typeface="Arial" charset="0"/>
              <a:buNone/>
            </a:pPr>
            <a:endParaRPr lang="en-US" altLang="ko-KR" sz="800"/>
          </a:p>
          <a:p>
            <a:pPr marL="85725" indent="-85725" algn="just">
              <a:lnSpc>
                <a:spcPct val="150000"/>
              </a:lnSpc>
              <a:buFont typeface="Arial" charset="0"/>
              <a:buChar char="•"/>
            </a:pPr>
            <a:r>
              <a:rPr lang="en-US" altLang="ko-KR"/>
              <a:t>The 2009 Korea Floritopia set out to minimize inconveniences for the disabled by creating a ‘barrier free’ festival. A special discount on the entrance fee was given to the disabled and routes to and within the exhibition halls were designed so that it was possible to maneuver wheelchairs. An entrance specifically for the disabled was established at the entrance gate. Sign language support and companion services were also provided. In the case of the visually impaired, guide dogs were allowed to enter. </a:t>
            </a:r>
          </a:p>
        </p:txBody>
      </p:sp>
      <p:sp>
        <p:nvSpPr>
          <p:cNvPr id="120861" name="Rectangle 19"/>
          <p:cNvSpPr>
            <a:spLocks noChangeArrowheads="1"/>
          </p:cNvSpPr>
          <p:nvPr/>
        </p:nvSpPr>
        <p:spPr bwMode="auto">
          <a:xfrm>
            <a:off x="1125538" y="8010525"/>
            <a:ext cx="4819650" cy="1190625"/>
          </a:xfrm>
          <a:prstGeom prst="rect">
            <a:avLst/>
          </a:prstGeom>
          <a:noFill/>
          <a:ln w="9525">
            <a:noFill/>
            <a:miter lim="800000"/>
            <a:headEnd/>
            <a:tailEnd/>
          </a:ln>
        </p:spPr>
        <p:txBody>
          <a:bodyPr lIns="0" tIns="0" rIns="0" bIns="0">
            <a:spAutoFit/>
          </a:bodyPr>
          <a:lstStyle/>
          <a:p>
            <a:pPr marL="85725" indent="-85725" algn="just">
              <a:lnSpc>
                <a:spcPct val="130000"/>
              </a:lnSpc>
              <a:buFont typeface="Arial" charset="0"/>
              <a:buChar char="•"/>
            </a:pPr>
            <a:r>
              <a:rPr lang="en-US" altLang="ko-KR"/>
              <a:t>Furthermore, an emergency medical treatment center was managed to respond to emergencies. Volunteers were placed at shuttle bus depots to help the disabled get on and off the buses. Thirteen restroom facilities within and 22 facilities outside the exhibition site were established to provide services to the disabled.  A separate gate way for the disabled was established so that they could be attended to straight away. These were some of the strong merits of the exhibition. </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52"/>
          <p:cNvSpPr>
            <a:spLocks noChangeArrowheads="1"/>
          </p:cNvSpPr>
          <p:nvPr/>
        </p:nvSpPr>
        <p:spPr bwMode="auto">
          <a:xfrm>
            <a:off x="1123950" y="1290638"/>
            <a:ext cx="5334000" cy="304800"/>
          </a:xfrm>
          <a:prstGeom prst="rect">
            <a:avLst/>
          </a:prstGeom>
          <a:noFill/>
          <a:ln w="9525">
            <a:noFill/>
            <a:miter lim="800000"/>
            <a:headEnd/>
            <a:tailEnd/>
          </a:ln>
        </p:spPr>
        <p:txBody>
          <a:bodyPr wrap="none" anchor="ctr"/>
          <a:lstStyle/>
          <a:p>
            <a:pPr algn="dist">
              <a:lnSpc>
                <a:spcPct val="140000"/>
              </a:lnSpc>
            </a:pPr>
            <a:r>
              <a:rPr lang="en-US" altLang="ko-KR" sz="1400" b="1"/>
              <a:t>20.  Toilets</a:t>
            </a:r>
            <a:endParaRPr lang="ko-KR" altLang="en-US" sz="1400" b="1"/>
          </a:p>
        </p:txBody>
      </p:sp>
      <p:grpSp>
        <p:nvGrpSpPr>
          <p:cNvPr id="121858" name="그룹 12"/>
          <p:cNvGrpSpPr>
            <a:grpSpLocks/>
          </p:cNvGrpSpPr>
          <p:nvPr/>
        </p:nvGrpSpPr>
        <p:grpSpPr bwMode="auto">
          <a:xfrm>
            <a:off x="925513" y="1784350"/>
            <a:ext cx="5383212" cy="436563"/>
            <a:chOff x="926279" y="1712913"/>
            <a:chExt cx="5023671" cy="382567"/>
          </a:xfrm>
        </p:grpSpPr>
        <p:grpSp>
          <p:nvGrpSpPr>
            <p:cNvPr id="121926" name="그룹 10"/>
            <p:cNvGrpSpPr>
              <a:grpSpLocks/>
            </p:cNvGrpSpPr>
            <p:nvPr/>
          </p:nvGrpSpPr>
          <p:grpSpPr bwMode="auto">
            <a:xfrm>
              <a:off x="926279" y="1712913"/>
              <a:ext cx="5023671" cy="382567"/>
              <a:chOff x="926279" y="1712913"/>
              <a:chExt cx="5023671" cy="382567"/>
            </a:xfrm>
          </p:grpSpPr>
          <p:sp>
            <p:nvSpPr>
              <p:cNvPr id="121928" name="직사각형 3"/>
              <p:cNvSpPr>
                <a:spLocks noChangeArrowheads="1"/>
              </p:cNvSpPr>
              <p:nvPr/>
            </p:nvSpPr>
            <p:spPr bwMode="auto">
              <a:xfrm>
                <a:off x="1125538" y="1712913"/>
                <a:ext cx="4824412" cy="382567"/>
              </a:xfrm>
              <a:prstGeom prst="rect">
                <a:avLst/>
              </a:prstGeom>
              <a:noFill/>
              <a:ln w="9525" algn="ctr">
                <a:solidFill>
                  <a:schemeClr val="tx1"/>
                </a:solidFill>
                <a:round/>
                <a:headEnd/>
                <a:tailEnd/>
              </a:ln>
            </p:spPr>
            <p:txBody>
              <a:bodyPr lIns="0" tIns="0" rIns="0" bIns="0"/>
              <a:lstStyle/>
              <a:p>
                <a:pPr algn="ctr">
                  <a:lnSpc>
                    <a:spcPct val="140000"/>
                  </a:lnSpc>
                </a:pPr>
                <a:endParaRPr lang="ko-KR" altLang="en-US" sz="800"/>
              </a:p>
            </p:txBody>
          </p:sp>
          <p:sp>
            <p:nvSpPr>
              <p:cNvPr id="121929" name="TextBox 4"/>
              <p:cNvSpPr txBox="1">
                <a:spLocks noChangeArrowheads="1"/>
              </p:cNvSpPr>
              <p:nvPr/>
            </p:nvSpPr>
            <p:spPr bwMode="auto">
              <a:xfrm>
                <a:off x="1424054" y="1760212"/>
                <a:ext cx="3589606" cy="304663"/>
              </a:xfrm>
              <a:prstGeom prst="rect">
                <a:avLst/>
              </a:prstGeom>
              <a:noFill/>
              <a:ln w="9525">
                <a:noFill/>
                <a:miter lim="800000"/>
                <a:headEnd/>
                <a:tailEnd/>
              </a:ln>
            </p:spPr>
            <p:txBody>
              <a:bodyPr>
                <a:spAutoFit/>
              </a:bodyPr>
              <a:lstStyle/>
              <a:p>
                <a:pPr>
                  <a:lnSpc>
                    <a:spcPct val="140000"/>
                  </a:lnSpc>
                </a:pPr>
                <a:r>
                  <a:rPr lang="en-US" altLang="ko-KR" sz="1200" b="1"/>
                  <a:t>Toilets were clean.</a:t>
                </a:r>
                <a:endParaRPr lang="ko-KR" altLang="en-US" sz="1200" b="1"/>
              </a:p>
            </p:txBody>
          </p:sp>
          <p:grpSp>
            <p:nvGrpSpPr>
              <p:cNvPr id="121930" name="그룹 9"/>
              <p:cNvGrpSpPr>
                <a:grpSpLocks/>
              </p:cNvGrpSpPr>
              <p:nvPr/>
            </p:nvGrpSpPr>
            <p:grpSpPr bwMode="auto">
              <a:xfrm>
                <a:off x="926279" y="1733526"/>
                <a:ext cx="388151" cy="309570"/>
                <a:chOff x="926279" y="1733526"/>
                <a:chExt cx="388151" cy="309570"/>
              </a:xfrm>
            </p:grpSpPr>
            <p:sp>
              <p:nvSpPr>
                <p:cNvPr id="7" name="직사각형 6"/>
                <p:cNvSpPr/>
                <p:nvPr/>
              </p:nvSpPr>
              <p:spPr bwMode="auto">
                <a:xfrm>
                  <a:off x="985538" y="1762995"/>
                  <a:ext cx="279998" cy="279622"/>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lstStyle/>
                <a:p>
                  <a:pPr algn="ctr">
                    <a:lnSpc>
                      <a:spcPct val="140000"/>
                    </a:lnSpc>
                    <a:defRPr/>
                  </a:pPr>
                  <a:endParaRPr lang="ko-KR" altLang="en-US" sz="800" dirty="0">
                    <a:cs typeface="Times New Roman" pitchFamily="18" charset="0"/>
                  </a:endParaRPr>
                </a:p>
              </p:txBody>
            </p:sp>
            <p:sp>
              <p:nvSpPr>
                <p:cNvPr id="121932" name="TextBox 8"/>
                <p:cNvSpPr txBox="1">
                  <a:spLocks noChangeArrowheads="1"/>
                </p:cNvSpPr>
                <p:nvPr/>
              </p:nvSpPr>
              <p:spPr bwMode="auto">
                <a:xfrm>
                  <a:off x="926279" y="1733526"/>
                  <a:ext cx="388151" cy="305387"/>
                </a:xfrm>
                <a:prstGeom prst="rect">
                  <a:avLst/>
                </a:prstGeom>
                <a:noFill/>
                <a:ln w="9525">
                  <a:noFill/>
                  <a:miter lim="800000"/>
                  <a:headEnd/>
                  <a:tailEnd/>
                </a:ln>
              </p:spPr>
              <p:txBody>
                <a:bodyPr>
                  <a:spAutoFit/>
                </a:bodyPr>
                <a:lstStyle/>
                <a:p>
                  <a:pPr algn="ctr">
                    <a:lnSpc>
                      <a:spcPct val="140000"/>
                    </a:lnSpc>
                  </a:pPr>
                  <a:r>
                    <a:rPr lang="en-US" altLang="ko-KR" sz="1200" b="1"/>
                    <a:t>20</a:t>
                  </a:r>
                  <a:endParaRPr lang="ko-KR" altLang="en-US" sz="1200" b="1"/>
                </a:p>
              </p:txBody>
            </p:sp>
          </p:grpSp>
        </p:grpSp>
        <p:sp>
          <p:nvSpPr>
            <p:cNvPr id="12" name="직사각형 11"/>
            <p:cNvSpPr/>
            <p:nvPr/>
          </p:nvSpPr>
          <p:spPr bwMode="auto">
            <a:xfrm>
              <a:off x="5308473" y="1790817"/>
              <a:ext cx="546663" cy="235105"/>
            </a:xfrm>
            <a:prstGeom prst="rect">
              <a:avLst/>
            </a:prstGeom>
            <a:solidFill>
              <a:schemeClr val="bg1">
                <a:lumMod val="85000"/>
              </a:schemeClr>
            </a:solidFill>
            <a:ln w="9525" cap="flat" cmpd="sng" algn="ctr">
              <a:noFill/>
              <a:prstDash val="solid"/>
              <a:round/>
              <a:headEnd type="none" w="med" len="med"/>
              <a:tailEnd type="none" w="med" len="med"/>
            </a:ln>
            <a:effectLst/>
          </p:spPr>
          <p:txBody>
            <a:bodyPr lIns="0" tIns="0" rIns="0" bIns="0"/>
            <a:lstStyle/>
            <a:p>
              <a:pPr algn="ctr">
                <a:lnSpc>
                  <a:spcPct val="140000"/>
                </a:lnSpc>
                <a:defRPr/>
              </a:pPr>
              <a:r>
                <a:rPr lang="en-US" altLang="ko-KR" sz="1200" b="1"/>
                <a:t>4.93</a:t>
              </a:r>
              <a:endParaRPr lang="ko-KR" altLang="en-US" sz="1200" b="1"/>
            </a:p>
          </p:txBody>
        </p:sp>
      </p:grpSp>
      <p:sp>
        <p:nvSpPr>
          <p:cNvPr id="121859" name="TextBox 12"/>
          <p:cNvSpPr txBox="1">
            <a:spLocks noChangeArrowheads="1"/>
          </p:cNvSpPr>
          <p:nvPr/>
        </p:nvSpPr>
        <p:spPr bwMode="auto">
          <a:xfrm>
            <a:off x="1123950" y="2416175"/>
            <a:ext cx="4826000" cy="304800"/>
          </a:xfrm>
          <a:prstGeom prst="rect">
            <a:avLst/>
          </a:prstGeom>
          <a:noFill/>
          <a:ln w="9525">
            <a:noFill/>
            <a:miter lim="800000"/>
            <a:headEnd/>
            <a:tailEnd/>
          </a:ln>
        </p:spPr>
        <p:txBody>
          <a:bodyPr>
            <a:spAutoFit/>
          </a:bodyPr>
          <a:lstStyle/>
          <a:p>
            <a:pPr>
              <a:lnSpc>
                <a:spcPct val="140000"/>
              </a:lnSpc>
              <a:buFont typeface="Wingdings" pitchFamily="2" charset="2"/>
              <a:buChar char="§"/>
            </a:pPr>
            <a:r>
              <a:rPr lang="en-US" altLang="ko-KR"/>
              <a:t> Satisfaction level and the t-evaluation results for “Toilets” for different visitor categories</a:t>
            </a:r>
          </a:p>
        </p:txBody>
      </p:sp>
      <p:graphicFrame>
        <p:nvGraphicFramePr>
          <p:cNvPr id="97359" name="Group 79"/>
          <p:cNvGraphicFramePr>
            <a:graphicFrameLocks noGrp="1"/>
          </p:cNvGraphicFramePr>
          <p:nvPr/>
        </p:nvGraphicFramePr>
        <p:xfrm>
          <a:off x="1123950" y="2801938"/>
          <a:ext cx="4826000" cy="639762"/>
        </p:xfrm>
        <a:graphic>
          <a:graphicData uri="http://schemas.openxmlformats.org/drawingml/2006/table">
            <a:tbl>
              <a:tblPr/>
              <a:tblGrid>
                <a:gridCol w="1206500"/>
                <a:gridCol w="1206500"/>
                <a:gridCol w="1206500"/>
                <a:gridCol w="1206500"/>
              </a:tblGrid>
              <a:tr h="238125">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Category of Visitors</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Local Resident Visitors</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Domestic Tourists</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t : 1.624</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36538">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Average per Group</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5.05</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4.88</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P : 0.960</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1875" name="TextBox 14"/>
          <p:cNvSpPr txBox="1">
            <a:spLocks noChangeArrowheads="1"/>
          </p:cNvSpPr>
          <p:nvPr/>
        </p:nvSpPr>
        <p:spPr bwMode="auto">
          <a:xfrm>
            <a:off x="1174750" y="3427413"/>
            <a:ext cx="4826000" cy="517525"/>
          </a:xfrm>
          <a:prstGeom prst="rect">
            <a:avLst/>
          </a:prstGeom>
          <a:noFill/>
          <a:ln w="9525">
            <a:noFill/>
            <a:miter lim="800000"/>
            <a:headEnd/>
            <a:tailEnd/>
          </a:ln>
        </p:spPr>
        <p:txBody>
          <a:bodyPr>
            <a:spAutoFit/>
          </a:bodyPr>
          <a:lstStyle/>
          <a:p>
            <a:pPr>
              <a:lnSpc>
                <a:spcPct val="140000"/>
              </a:lnSpc>
            </a:pPr>
            <a:r>
              <a:rPr lang="en-US" altLang="ko-KR"/>
              <a:t>The results of the t-evaluation show a significant difference between the results of “local resident visitors” and “domestic tourists”</a:t>
            </a:r>
          </a:p>
        </p:txBody>
      </p:sp>
      <p:sp>
        <p:nvSpPr>
          <p:cNvPr id="121876" name="슬라이드 번호 개체 틀 16"/>
          <p:cNvSpPr>
            <a:spLocks noGrp="1"/>
          </p:cNvSpPr>
          <p:nvPr>
            <p:ph type="sldNum" sz="quarter" idx="12"/>
          </p:nvPr>
        </p:nvSpPr>
        <p:spPr>
          <a:noFill/>
        </p:spPr>
        <p:txBody>
          <a:bodyPr/>
          <a:lstStyle/>
          <a:p>
            <a:r>
              <a:rPr lang="en-US" altLang="ko-KR" smtClean="0"/>
              <a:t>83</a:t>
            </a:r>
          </a:p>
        </p:txBody>
      </p:sp>
      <p:graphicFrame>
        <p:nvGraphicFramePr>
          <p:cNvPr id="6" name="표 5"/>
          <p:cNvGraphicFramePr>
            <a:graphicFrameLocks noGrp="1"/>
          </p:cNvGraphicFramePr>
          <p:nvPr/>
        </p:nvGraphicFramePr>
        <p:xfrm>
          <a:off x="1139825" y="7029450"/>
          <a:ext cx="4824413" cy="1163638"/>
        </p:xfrm>
        <a:graphic>
          <a:graphicData uri="http://schemas.openxmlformats.org/drawingml/2006/table">
            <a:tbl>
              <a:tblPr/>
              <a:tblGrid>
                <a:gridCol w="573088"/>
                <a:gridCol w="444500"/>
                <a:gridCol w="762000"/>
                <a:gridCol w="762000"/>
                <a:gridCol w="762000"/>
                <a:gridCol w="1520825"/>
              </a:tblGrid>
              <a:tr h="155575">
                <a:tc gridSpan="2">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dirty="0" smtClean="0">
                          <a:ln>
                            <a:noFill/>
                          </a:ln>
                          <a:solidFill>
                            <a:srgbClr val="000000"/>
                          </a:solidFill>
                          <a:effectLst/>
                          <a:latin typeface="Times New Roman" pitchFamily="18" charset="0"/>
                          <a:ea typeface="HY헤드라인M" pitchFamily="18" charset="-127"/>
                          <a:cs typeface="Times New Roman" pitchFamily="18" charset="0"/>
                        </a:rPr>
                        <a:t>Category</a:t>
                      </a:r>
                      <a:endParaRPr kumimoji="0" lang="ko-KR" altLang="en-US" sz="800" b="0" i="0" u="none" strike="noStrike" cap="none" normalizeH="0" baseline="0" dirty="0" smtClean="0">
                        <a:ln>
                          <a:noFill/>
                        </a:ln>
                        <a:solidFill>
                          <a:srgbClr val="000000"/>
                        </a:solidFill>
                        <a:effectLst/>
                        <a:latin typeface="Times New Roman" pitchFamily="18" charset="0"/>
                        <a:ea typeface="HY헤드라인M" pitchFamily="18" charset="-127"/>
                        <a:cs typeface="Times New Roman" pitchFamily="18" charset="0"/>
                      </a:endParaRPr>
                    </a:p>
                  </a:txBody>
                  <a:tcPr marL="9338" marR="9338" marT="9338" marB="933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8002" cap="flat" cmpd="dbl" algn="ctr">
                      <a:solidFill>
                        <a:srgbClr val="000000"/>
                      </a:solidFill>
                      <a:prstDash val="solid"/>
                      <a:round/>
                      <a:headEnd type="none" w="med" len="med"/>
                      <a:tailEnd type="none" w="med" len="med"/>
                    </a:lnB>
                    <a:lnTlToBr>
                      <a:noFill/>
                    </a:lnTlToBr>
                    <a:lnBlToTr>
                      <a:noFill/>
                    </a:lnBlToTr>
                    <a:solidFill>
                      <a:srgbClr val="C0C0C0"/>
                    </a:solidFill>
                  </a:tcPr>
                </a:tc>
                <a:tc hMerge="1">
                  <a:txBody>
                    <a:bodyPr/>
                    <a:lstStyle/>
                    <a:p>
                      <a:pPr latinLnBrk="1"/>
                      <a:endParaRPr lang="ko-KR" altLang="en-US"/>
                    </a:p>
                  </a:txBody>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dirty="0" smtClean="0">
                          <a:ln>
                            <a:noFill/>
                          </a:ln>
                          <a:solidFill>
                            <a:srgbClr val="000000"/>
                          </a:solidFill>
                          <a:effectLst/>
                          <a:latin typeface="Times New Roman" pitchFamily="18" charset="0"/>
                          <a:ea typeface="HY헤드라인M" pitchFamily="18" charset="-127"/>
                          <a:cs typeface="Times New Roman" pitchFamily="18" charset="0"/>
                        </a:rPr>
                        <a:t>2002</a:t>
                      </a:r>
                      <a:endParaRPr kumimoji="0" lang="ko-KR" altLang="en-US" sz="800" b="0" i="0" u="none" strike="noStrike" cap="none" normalizeH="0" baseline="0" dirty="0" smtClean="0">
                        <a:ln>
                          <a:noFill/>
                        </a:ln>
                        <a:solidFill>
                          <a:srgbClr val="000000"/>
                        </a:solidFill>
                        <a:effectLst/>
                        <a:latin typeface="Times New Roman" pitchFamily="18" charset="0"/>
                        <a:ea typeface="HY헤드라인M" pitchFamily="18" charset="-127"/>
                        <a:cs typeface="Times New Roman" pitchFamily="18" charset="0"/>
                      </a:endParaRPr>
                    </a:p>
                  </a:txBody>
                  <a:tcPr marL="9338" marR="9338" marT="9338" marB="933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8002" cap="flat" cmpd="dbl"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dirty="0" smtClean="0">
                          <a:ln>
                            <a:noFill/>
                          </a:ln>
                          <a:solidFill>
                            <a:srgbClr val="000000"/>
                          </a:solidFill>
                          <a:effectLst/>
                          <a:latin typeface="Times New Roman" pitchFamily="18" charset="0"/>
                          <a:ea typeface="HY헤드라인M" pitchFamily="18" charset="-127"/>
                          <a:cs typeface="Times New Roman" pitchFamily="18" charset="0"/>
                        </a:rPr>
                        <a:t>2009</a:t>
                      </a:r>
                      <a:endParaRPr kumimoji="0" lang="ko-KR" altLang="en-US" sz="800" b="0" i="0" u="none" strike="noStrike" cap="none" normalizeH="0" baseline="0" dirty="0" smtClean="0">
                        <a:ln>
                          <a:noFill/>
                        </a:ln>
                        <a:solidFill>
                          <a:srgbClr val="000000"/>
                        </a:solidFill>
                        <a:effectLst/>
                        <a:latin typeface="Times New Roman" pitchFamily="18" charset="0"/>
                        <a:ea typeface="HY헤드라인M" pitchFamily="18" charset="-127"/>
                        <a:cs typeface="Times New Roman" pitchFamily="18" charset="0"/>
                      </a:endParaRPr>
                    </a:p>
                  </a:txBody>
                  <a:tcPr marL="9338" marR="9338" marT="9338" marB="933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8002" cap="flat" cmpd="dbl"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dirty="0" smtClean="0">
                          <a:ln>
                            <a:noFill/>
                          </a:ln>
                          <a:solidFill>
                            <a:srgbClr val="000000"/>
                          </a:solidFill>
                          <a:effectLst/>
                          <a:latin typeface="Times New Roman" pitchFamily="18" charset="0"/>
                          <a:ea typeface="HY헤드라인M" pitchFamily="18" charset="-127"/>
                          <a:cs typeface="Times New Roman" pitchFamily="18" charset="0"/>
                        </a:rPr>
                        <a:t>Increase</a:t>
                      </a:r>
                      <a:endParaRPr kumimoji="0" lang="ko-KR" altLang="en-US" sz="800" b="0" i="0" u="none" strike="noStrike" cap="none" normalizeH="0" baseline="0" dirty="0" smtClean="0">
                        <a:ln>
                          <a:noFill/>
                        </a:ln>
                        <a:solidFill>
                          <a:srgbClr val="000000"/>
                        </a:solidFill>
                        <a:effectLst/>
                        <a:latin typeface="Times New Roman" pitchFamily="18" charset="0"/>
                        <a:ea typeface="HY헤드라인M" pitchFamily="18" charset="-127"/>
                        <a:cs typeface="Times New Roman" pitchFamily="18" charset="0"/>
                      </a:endParaRPr>
                    </a:p>
                  </a:txBody>
                  <a:tcPr marL="9338" marR="9338" marT="9338" marB="933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8002" cap="flat" cmpd="dbl"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dirty="0" smtClean="0">
                          <a:ln>
                            <a:noFill/>
                          </a:ln>
                          <a:solidFill>
                            <a:srgbClr val="000000"/>
                          </a:solidFill>
                          <a:effectLst/>
                          <a:latin typeface="Times New Roman" pitchFamily="18" charset="0"/>
                          <a:ea typeface="HY헤드라인M" pitchFamily="18" charset="-127"/>
                          <a:cs typeface="Times New Roman" pitchFamily="18" charset="0"/>
                        </a:rPr>
                        <a:t>Note</a:t>
                      </a:r>
                      <a:endParaRPr kumimoji="0" lang="ko-KR" altLang="en-US" sz="800" b="0" i="0" u="none" strike="noStrike" cap="none" normalizeH="0" baseline="0" dirty="0" smtClean="0">
                        <a:ln>
                          <a:noFill/>
                        </a:ln>
                        <a:solidFill>
                          <a:srgbClr val="000000"/>
                        </a:solidFill>
                        <a:effectLst/>
                        <a:latin typeface="Times New Roman" pitchFamily="18" charset="0"/>
                        <a:ea typeface="HY헤드라인M" pitchFamily="18" charset="-127"/>
                        <a:cs typeface="Times New Roman" pitchFamily="18" charset="0"/>
                      </a:endParaRPr>
                    </a:p>
                  </a:txBody>
                  <a:tcPr marL="9338" marR="9338" marT="9338" marB="933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8002" cap="flat" cmpd="dbl" algn="ctr">
                      <a:solidFill>
                        <a:srgbClr val="000000"/>
                      </a:solidFill>
                      <a:prstDash val="solid"/>
                      <a:round/>
                      <a:headEnd type="none" w="med" len="med"/>
                      <a:tailEnd type="none" w="med" len="med"/>
                    </a:lnB>
                    <a:lnTlToBr>
                      <a:noFill/>
                    </a:lnTlToBr>
                    <a:lnBlToTr>
                      <a:noFill/>
                    </a:lnBlToTr>
                    <a:solidFill>
                      <a:srgbClr val="C0C0C0"/>
                    </a:solidFill>
                  </a:tcPr>
                </a:tc>
              </a:tr>
              <a:tr h="301625">
                <a:tc gridSpan="2">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dirty="0" smtClean="0">
                          <a:ln>
                            <a:noFill/>
                          </a:ln>
                          <a:solidFill>
                            <a:srgbClr val="000000"/>
                          </a:solidFill>
                          <a:effectLst/>
                          <a:latin typeface="Times New Roman" pitchFamily="18" charset="0"/>
                          <a:ea typeface="HY헤드라인M" pitchFamily="18" charset="-127"/>
                          <a:cs typeface="Times New Roman" pitchFamily="18" charset="0"/>
                        </a:rPr>
                        <a:t>Total</a:t>
                      </a:r>
                      <a:endParaRPr kumimoji="0" lang="ko-KR" altLang="en-US" sz="800" b="0" i="0" u="none" strike="noStrike" cap="none" normalizeH="0" baseline="0" dirty="0" smtClean="0">
                        <a:ln>
                          <a:noFill/>
                        </a:ln>
                        <a:solidFill>
                          <a:srgbClr val="000000"/>
                        </a:solidFill>
                        <a:effectLst/>
                        <a:latin typeface="Times New Roman" pitchFamily="18" charset="0"/>
                        <a:ea typeface="HY헤드라인M" pitchFamily="18" charset="-127"/>
                        <a:cs typeface="Times New Roman" pitchFamily="18" charset="0"/>
                      </a:endParaRPr>
                    </a:p>
                  </a:txBody>
                  <a:tcPr marL="9338" marR="9338" marT="9338" marB="933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8002" cap="flat" cmpd="dbl"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pPr latinLnBrk="1"/>
                      <a:endParaRPr lang="ko-KR" altLang="en-US"/>
                    </a:p>
                  </a:txBody>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dirty="0" smtClean="0">
                          <a:ln>
                            <a:noFill/>
                          </a:ln>
                          <a:solidFill>
                            <a:srgbClr val="000000"/>
                          </a:solidFill>
                          <a:effectLst/>
                          <a:latin typeface="Times New Roman" pitchFamily="18" charset="0"/>
                          <a:ea typeface="HY헤드라인M" pitchFamily="18" charset="-127"/>
                          <a:cs typeface="Times New Roman" pitchFamily="18" charset="0"/>
                        </a:rPr>
                        <a:t>693</a:t>
                      </a:r>
                      <a:endParaRPr kumimoji="0" lang="ko-KR" altLang="en-US" sz="800" b="0" i="0" u="none" strike="noStrike" cap="none" normalizeH="0" baseline="0" dirty="0" smtClean="0">
                        <a:ln>
                          <a:noFill/>
                        </a:ln>
                        <a:solidFill>
                          <a:srgbClr val="000000"/>
                        </a:solidFill>
                        <a:effectLst/>
                        <a:latin typeface="Times New Roman" pitchFamily="18" charset="0"/>
                        <a:ea typeface="HY헤드라인M" pitchFamily="18" charset="-127"/>
                        <a:cs typeface="Times New Roman" pitchFamily="18" charset="0"/>
                      </a:endParaRPr>
                    </a:p>
                  </a:txBody>
                  <a:tcPr marL="9338" marR="9338" marT="9338" marB="933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8002" cap="flat" cmpd="dbl"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dirty="0" smtClean="0">
                          <a:ln>
                            <a:noFill/>
                          </a:ln>
                          <a:solidFill>
                            <a:srgbClr val="000000"/>
                          </a:solidFill>
                          <a:effectLst/>
                          <a:latin typeface="Times New Roman" pitchFamily="18" charset="0"/>
                          <a:ea typeface="HY헤드라인M" pitchFamily="18" charset="-127"/>
                          <a:cs typeface="Times New Roman" pitchFamily="18" charset="0"/>
                        </a:rPr>
                        <a:t>949</a:t>
                      </a:r>
                      <a:endParaRPr kumimoji="0" lang="ko-KR" altLang="en-US" sz="800" b="0" i="0" u="none" strike="noStrike" cap="none" normalizeH="0" baseline="0" dirty="0" smtClean="0">
                        <a:ln>
                          <a:noFill/>
                        </a:ln>
                        <a:solidFill>
                          <a:srgbClr val="000000"/>
                        </a:solidFill>
                        <a:effectLst/>
                        <a:latin typeface="Times New Roman" pitchFamily="18" charset="0"/>
                        <a:ea typeface="HY헤드라인M" pitchFamily="18" charset="-127"/>
                        <a:cs typeface="Times New Roman" pitchFamily="18" charset="0"/>
                      </a:endParaRPr>
                    </a:p>
                  </a:txBody>
                  <a:tcPr marL="9338" marR="9338" marT="9338" marB="933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8002" cap="flat" cmpd="dbl"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256</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9338" marR="9338" marT="9338" marB="933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8002" cap="flat" cmpd="dbl"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dirty="0" smtClean="0">
                          <a:ln>
                            <a:noFill/>
                          </a:ln>
                          <a:solidFill>
                            <a:srgbClr val="000000"/>
                          </a:solidFill>
                          <a:effectLst/>
                          <a:latin typeface="Times New Roman" pitchFamily="18" charset="0"/>
                          <a:ea typeface="HY헤드라인M" pitchFamily="18" charset="-127"/>
                          <a:cs typeface="Times New Roman" pitchFamily="18" charset="0"/>
                        </a:rPr>
                        <a:t>&lt;Local Government and 2009 Korea </a:t>
                      </a:r>
                      <a:r>
                        <a:rPr kumimoji="0" lang="en-US" altLang="ko-KR" sz="800" b="0" i="0" u="none" strike="noStrike" cap="none" normalizeH="0" baseline="0" dirty="0" err="1" smtClean="0">
                          <a:ln>
                            <a:noFill/>
                          </a:ln>
                          <a:solidFill>
                            <a:srgbClr val="000000"/>
                          </a:solidFill>
                          <a:effectLst/>
                          <a:latin typeface="Times New Roman" pitchFamily="18" charset="0"/>
                          <a:ea typeface="HY헤드라인M" pitchFamily="18" charset="-127"/>
                          <a:cs typeface="Times New Roman" pitchFamily="18" charset="0"/>
                        </a:rPr>
                        <a:t>Floritopia</a:t>
                      </a:r>
                      <a:r>
                        <a:rPr kumimoji="0" lang="en-US" altLang="ko-KR" sz="800" b="0" i="0" u="none" strike="noStrike" cap="none" normalizeH="0" baseline="0" dirty="0" smtClean="0">
                          <a:ln>
                            <a:noFill/>
                          </a:ln>
                          <a:solidFill>
                            <a:srgbClr val="000000"/>
                          </a:solidFill>
                          <a:effectLst/>
                          <a:latin typeface="Times New Roman" pitchFamily="18" charset="0"/>
                          <a:ea typeface="HY헤드라인M" pitchFamily="18" charset="-127"/>
                          <a:cs typeface="Times New Roman" pitchFamily="18" charset="0"/>
                        </a:rPr>
                        <a:t> Committee&gt;</a:t>
                      </a:r>
                      <a:endParaRPr kumimoji="0" lang="ko-KR" altLang="en-US" sz="800" b="0" i="0" u="none" strike="noStrike" cap="none" normalizeH="0" baseline="0" dirty="0" smtClean="0">
                        <a:ln>
                          <a:noFill/>
                        </a:ln>
                        <a:solidFill>
                          <a:srgbClr val="000000"/>
                        </a:solidFill>
                        <a:effectLst/>
                        <a:latin typeface="Times New Roman" pitchFamily="18" charset="0"/>
                        <a:ea typeface="HY헤드라인M" pitchFamily="18" charset="-127"/>
                        <a:cs typeface="Times New Roman" pitchFamily="18" charset="0"/>
                      </a:endParaRPr>
                    </a:p>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dirty="0" smtClean="0">
                          <a:ln>
                            <a:noFill/>
                          </a:ln>
                          <a:solidFill>
                            <a:srgbClr val="000000"/>
                          </a:solidFill>
                          <a:effectLst/>
                          <a:latin typeface="Times New Roman" pitchFamily="18" charset="0"/>
                          <a:ea typeface="HY헤드라인M" pitchFamily="18" charset="-127"/>
                          <a:cs typeface="Times New Roman" pitchFamily="18" charset="0"/>
                        </a:rPr>
                        <a:t>2002</a:t>
                      </a:r>
                      <a:r>
                        <a:rPr kumimoji="0" lang="ko-KR" altLang="en-US" sz="800" b="0" i="0" u="none" strike="noStrike" cap="none" normalizeH="0" baseline="0" dirty="0" smtClean="0">
                          <a:ln>
                            <a:noFill/>
                          </a:ln>
                          <a:solidFill>
                            <a:srgbClr val="000000"/>
                          </a:solidFill>
                          <a:effectLst/>
                          <a:latin typeface="Times New Roman" pitchFamily="18" charset="0"/>
                          <a:ea typeface="HY헤드라인M" pitchFamily="18" charset="-127"/>
                          <a:cs typeface="Times New Roman" pitchFamily="18" charset="0"/>
                        </a:rPr>
                        <a:t> </a:t>
                      </a:r>
                      <a:r>
                        <a:rPr kumimoji="0" lang="en-US" altLang="ko-KR" sz="800" b="0" i="0" u="none" strike="noStrike" cap="none" normalizeH="0" baseline="0" dirty="0" smtClean="0">
                          <a:ln>
                            <a:noFill/>
                          </a:ln>
                          <a:solidFill>
                            <a:srgbClr val="000000"/>
                          </a:solidFill>
                          <a:effectLst/>
                          <a:latin typeface="Times New Roman" pitchFamily="18" charset="0"/>
                          <a:ea typeface="HY헤드라인M" pitchFamily="18" charset="-127"/>
                          <a:cs typeface="Times New Roman" pitchFamily="18" charset="0"/>
                        </a:rPr>
                        <a:t>(663)</a:t>
                      </a:r>
                      <a:r>
                        <a:rPr kumimoji="0" lang="ko-KR" altLang="en-US" sz="800" b="0" i="0" u="none" strike="noStrike" cap="none" normalizeH="0" baseline="0" dirty="0" smtClean="0">
                          <a:ln>
                            <a:noFill/>
                          </a:ln>
                          <a:solidFill>
                            <a:srgbClr val="000000"/>
                          </a:solidFill>
                          <a:effectLst/>
                          <a:latin typeface="Times New Roman" pitchFamily="18" charset="0"/>
                          <a:ea typeface="HY헤드라인M" pitchFamily="18" charset="-127"/>
                          <a:cs typeface="Times New Roman" pitchFamily="18" charset="0"/>
                        </a:rPr>
                        <a:t> </a:t>
                      </a:r>
                      <a:r>
                        <a:rPr kumimoji="0" lang="en-US" altLang="ko-KR" sz="800" b="0" i="0" u="none" strike="noStrike" cap="none" normalizeH="0" baseline="0" dirty="0" smtClean="0">
                          <a:ln>
                            <a:noFill/>
                          </a:ln>
                          <a:solidFill>
                            <a:srgbClr val="000000"/>
                          </a:solidFill>
                          <a:effectLst/>
                          <a:latin typeface="Times New Roman" pitchFamily="18" charset="0"/>
                          <a:ea typeface="HY헤드라인M" pitchFamily="18" charset="-127"/>
                          <a:cs typeface="Times New Roman" pitchFamily="18" charset="0"/>
                        </a:rPr>
                        <a:t>2009</a:t>
                      </a:r>
                      <a:r>
                        <a:rPr kumimoji="0" lang="ko-KR" altLang="en-US" sz="800" b="0" i="0" u="none" strike="noStrike" cap="none" normalizeH="0" baseline="0" dirty="0" smtClean="0">
                          <a:ln>
                            <a:noFill/>
                          </a:ln>
                          <a:solidFill>
                            <a:srgbClr val="000000"/>
                          </a:solidFill>
                          <a:effectLst/>
                          <a:latin typeface="Times New Roman" pitchFamily="18" charset="0"/>
                          <a:ea typeface="HY헤드라인M" pitchFamily="18" charset="-127"/>
                          <a:cs typeface="Times New Roman" pitchFamily="18" charset="0"/>
                        </a:rPr>
                        <a:t> </a:t>
                      </a:r>
                      <a:r>
                        <a:rPr kumimoji="0" lang="en-US" altLang="ko-KR" sz="800" b="0" i="0" u="none" strike="noStrike" cap="none" normalizeH="0" baseline="0" dirty="0" smtClean="0">
                          <a:ln>
                            <a:noFill/>
                          </a:ln>
                          <a:solidFill>
                            <a:srgbClr val="000000"/>
                          </a:solidFill>
                          <a:effectLst/>
                          <a:latin typeface="Times New Roman" pitchFamily="18" charset="0"/>
                          <a:ea typeface="HY헤드라인M" pitchFamily="18" charset="-127"/>
                          <a:cs typeface="Times New Roman" pitchFamily="18" charset="0"/>
                        </a:rPr>
                        <a:t>(847)</a:t>
                      </a:r>
                      <a:endParaRPr kumimoji="0" lang="ko-KR" altLang="en-US" sz="800" b="0" i="0" u="none" strike="noStrike" cap="none" normalizeH="0" baseline="0" dirty="0" smtClean="0">
                        <a:ln>
                          <a:noFill/>
                        </a:ln>
                        <a:solidFill>
                          <a:srgbClr val="000000"/>
                        </a:solidFill>
                        <a:effectLst/>
                        <a:latin typeface="Times New Roman" pitchFamily="18" charset="0"/>
                        <a:ea typeface="HY헤드라인M" pitchFamily="18" charset="-127"/>
                        <a:cs typeface="Times New Roman" pitchFamily="18" charset="0"/>
                      </a:endParaRPr>
                    </a:p>
                  </a:txBody>
                  <a:tcPr marL="9338" marR="9338" marT="9338" marB="933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8002" cap="flat" cmpd="dbl"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55575">
                <a:tc gridSpan="2">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dirty="0" smtClean="0">
                          <a:ln>
                            <a:noFill/>
                          </a:ln>
                          <a:solidFill>
                            <a:srgbClr val="000000"/>
                          </a:solidFill>
                          <a:effectLst/>
                          <a:latin typeface="Times New Roman" pitchFamily="18" charset="0"/>
                          <a:ea typeface="HY헤드라인M" pitchFamily="18" charset="-127"/>
                          <a:cs typeface="Times New Roman" pitchFamily="18" charset="0"/>
                        </a:rPr>
                        <a:t>Exhibition Complex</a:t>
                      </a:r>
                      <a:endParaRPr kumimoji="0" lang="ko-KR" altLang="en-US" sz="800" b="0" i="0" u="none" strike="noStrike" cap="none" normalizeH="0" baseline="0" dirty="0" smtClean="0">
                        <a:ln>
                          <a:noFill/>
                        </a:ln>
                        <a:solidFill>
                          <a:srgbClr val="000000"/>
                        </a:solidFill>
                        <a:effectLst/>
                        <a:latin typeface="Times New Roman" pitchFamily="18" charset="0"/>
                        <a:ea typeface="HY헤드라인M" pitchFamily="18" charset="-127"/>
                        <a:cs typeface="Times New Roman" pitchFamily="18" charset="0"/>
                      </a:endParaRPr>
                    </a:p>
                  </a:txBody>
                  <a:tcPr marL="9338" marR="9338" marT="9338" marB="933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pPr latinLnBrk="1"/>
                      <a:endParaRPr lang="ko-KR" altLang="en-US"/>
                    </a:p>
                  </a:txBody>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317</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9338" marR="9338" marT="9338" marB="933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dirty="0" smtClean="0">
                          <a:ln>
                            <a:noFill/>
                          </a:ln>
                          <a:solidFill>
                            <a:srgbClr val="000000"/>
                          </a:solidFill>
                          <a:effectLst/>
                          <a:latin typeface="Times New Roman" pitchFamily="18" charset="0"/>
                          <a:ea typeface="HY헤드라인M" pitchFamily="18" charset="-127"/>
                          <a:cs typeface="Times New Roman" pitchFamily="18" charset="0"/>
                        </a:rPr>
                        <a:t>369</a:t>
                      </a:r>
                      <a:endParaRPr kumimoji="0" lang="ko-KR" altLang="en-US" sz="800" b="0" i="0" u="none" strike="noStrike" cap="none" normalizeH="0" baseline="0" dirty="0" smtClean="0">
                        <a:ln>
                          <a:noFill/>
                        </a:ln>
                        <a:solidFill>
                          <a:srgbClr val="000000"/>
                        </a:solidFill>
                        <a:effectLst/>
                        <a:latin typeface="Times New Roman" pitchFamily="18" charset="0"/>
                        <a:ea typeface="HY헤드라인M" pitchFamily="18" charset="-127"/>
                        <a:cs typeface="Times New Roman" pitchFamily="18" charset="0"/>
                      </a:endParaRPr>
                    </a:p>
                  </a:txBody>
                  <a:tcPr marL="9338" marR="9338" marT="9338" marB="933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ko-KR" altLang="en-US" sz="800" b="0" i="0" u="none" strike="noStrike" cap="none" normalizeH="0" baseline="0" dirty="0" smtClean="0">
                          <a:ln>
                            <a:noFill/>
                          </a:ln>
                          <a:solidFill>
                            <a:srgbClr val="000000"/>
                          </a:solidFill>
                          <a:effectLst/>
                          <a:latin typeface="Times New Roman" pitchFamily="18" charset="0"/>
                          <a:ea typeface="HY헤드라인M" pitchFamily="18" charset="-127"/>
                          <a:cs typeface="Times New Roman" pitchFamily="18" charset="0"/>
                        </a:rPr>
                        <a:t> </a:t>
                      </a:r>
                      <a:r>
                        <a:rPr kumimoji="0" lang="en-US" altLang="ko-KR" sz="800" b="0" i="0" u="none" strike="noStrike" cap="none" normalizeH="0" baseline="0" dirty="0" smtClean="0">
                          <a:ln>
                            <a:noFill/>
                          </a:ln>
                          <a:solidFill>
                            <a:srgbClr val="000000"/>
                          </a:solidFill>
                          <a:effectLst/>
                          <a:latin typeface="Times New Roman" pitchFamily="18" charset="0"/>
                          <a:ea typeface="HY헤드라인M" pitchFamily="18" charset="-127"/>
                          <a:cs typeface="Times New Roman" pitchFamily="18" charset="0"/>
                        </a:rPr>
                        <a:t>52</a:t>
                      </a:r>
                      <a:endParaRPr kumimoji="0" lang="ko-KR" altLang="en-US" sz="800" b="0" i="0" u="none" strike="noStrike" cap="none" normalizeH="0" baseline="0" dirty="0" smtClean="0">
                        <a:ln>
                          <a:noFill/>
                        </a:ln>
                        <a:solidFill>
                          <a:srgbClr val="000000"/>
                        </a:solidFill>
                        <a:effectLst/>
                        <a:latin typeface="Times New Roman" pitchFamily="18" charset="0"/>
                        <a:ea typeface="HY헤드라인M" pitchFamily="18" charset="-127"/>
                        <a:cs typeface="Times New Roman" pitchFamily="18" charset="0"/>
                      </a:endParaRPr>
                    </a:p>
                  </a:txBody>
                  <a:tcPr marL="9338" marR="9338" marT="9338" marB="933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ko-KR" altLang="en-US" sz="800" b="0" i="0" u="none" strike="noStrike" cap="none" normalizeH="0" baseline="0" dirty="0" smtClean="0">
                          <a:ln>
                            <a:noFill/>
                          </a:ln>
                          <a:solidFill>
                            <a:srgbClr val="000000"/>
                          </a:solidFill>
                          <a:effectLst/>
                          <a:latin typeface="Times New Roman" pitchFamily="18" charset="0"/>
                          <a:ea typeface="HY헤드라인M" pitchFamily="18" charset="-127"/>
                          <a:cs typeface="Times New Roman" pitchFamily="18" charset="0"/>
                        </a:rPr>
                        <a:t> </a:t>
                      </a:r>
                    </a:p>
                  </a:txBody>
                  <a:tcPr marL="9338" marR="9338" marT="9338" marB="933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55575">
                <a:tc gridSpan="2">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dirty="0" smtClean="0">
                          <a:ln>
                            <a:noFill/>
                          </a:ln>
                          <a:solidFill>
                            <a:srgbClr val="000000"/>
                          </a:solidFill>
                          <a:effectLst/>
                          <a:latin typeface="Times New Roman" pitchFamily="18" charset="0"/>
                          <a:ea typeface="HY헤드라인M" pitchFamily="18" charset="-127"/>
                          <a:cs typeface="Times New Roman" pitchFamily="18" charset="0"/>
                        </a:rPr>
                        <a:t>Parking Area</a:t>
                      </a:r>
                      <a:endParaRPr kumimoji="0" lang="ko-KR" altLang="en-US" sz="800" b="0" i="0" u="none" strike="noStrike" cap="none" normalizeH="0" baseline="0" dirty="0" smtClean="0">
                        <a:ln>
                          <a:noFill/>
                        </a:ln>
                        <a:solidFill>
                          <a:srgbClr val="000000"/>
                        </a:solidFill>
                        <a:effectLst/>
                        <a:latin typeface="Times New Roman" pitchFamily="18" charset="0"/>
                        <a:ea typeface="HY헤드라인M" pitchFamily="18" charset="-127"/>
                        <a:cs typeface="Times New Roman" pitchFamily="18" charset="0"/>
                      </a:endParaRPr>
                    </a:p>
                  </a:txBody>
                  <a:tcPr marL="9338" marR="9338" marT="9338" marB="933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pPr latinLnBrk="1"/>
                      <a:endParaRPr lang="ko-KR" altLang="en-US"/>
                    </a:p>
                  </a:txBody>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328</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9338" marR="9338" marT="9338" marB="933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379</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9338" marR="9338" marT="9338" marB="933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ko-KR" altLang="en-US" sz="800" b="0" i="0" u="none" strike="noStrike" cap="none" normalizeH="0" baseline="0" dirty="0" smtClean="0">
                          <a:ln>
                            <a:noFill/>
                          </a:ln>
                          <a:solidFill>
                            <a:srgbClr val="000000"/>
                          </a:solidFill>
                          <a:effectLst/>
                          <a:latin typeface="Times New Roman" pitchFamily="18" charset="0"/>
                          <a:ea typeface="HY헤드라인M" pitchFamily="18" charset="-127"/>
                          <a:cs typeface="Times New Roman" pitchFamily="18" charset="0"/>
                        </a:rPr>
                        <a:t> </a:t>
                      </a:r>
                      <a:r>
                        <a:rPr kumimoji="0" lang="en-US" altLang="ko-KR" sz="800" b="0" i="0" u="none" strike="noStrike" cap="none" normalizeH="0" baseline="0" dirty="0" smtClean="0">
                          <a:ln>
                            <a:noFill/>
                          </a:ln>
                          <a:solidFill>
                            <a:srgbClr val="000000"/>
                          </a:solidFill>
                          <a:effectLst/>
                          <a:latin typeface="Times New Roman" pitchFamily="18" charset="0"/>
                          <a:ea typeface="HY헤드라인M" pitchFamily="18" charset="-127"/>
                          <a:cs typeface="Times New Roman" pitchFamily="18" charset="0"/>
                        </a:rPr>
                        <a:t>51</a:t>
                      </a:r>
                      <a:endParaRPr kumimoji="0" lang="ko-KR" altLang="en-US" sz="800" b="0" i="0" u="none" strike="noStrike" cap="none" normalizeH="0" baseline="0" dirty="0" smtClean="0">
                        <a:ln>
                          <a:noFill/>
                        </a:ln>
                        <a:solidFill>
                          <a:srgbClr val="000000"/>
                        </a:solidFill>
                        <a:effectLst/>
                        <a:latin typeface="Times New Roman" pitchFamily="18" charset="0"/>
                        <a:ea typeface="HY헤드라인M" pitchFamily="18" charset="-127"/>
                        <a:cs typeface="Times New Roman" pitchFamily="18" charset="0"/>
                      </a:endParaRPr>
                    </a:p>
                  </a:txBody>
                  <a:tcPr marL="9338" marR="9338" marT="9338" marB="933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ko-KR" altLang="en-US" sz="800" b="0" i="0" u="none" strike="noStrike" cap="none" normalizeH="0" baseline="0" dirty="0" smtClean="0">
                          <a:ln>
                            <a:noFill/>
                          </a:ln>
                          <a:solidFill>
                            <a:srgbClr val="000000"/>
                          </a:solidFill>
                          <a:effectLst/>
                          <a:latin typeface="Times New Roman" pitchFamily="18" charset="0"/>
                          <a:ea typeface="HY헤드라인M" pitchFamily="18" charset="-127"/>
                          <a:cs typeface="Times New Roman" pitchFamily="18" charset="0"/>
                        </a:rPr>
                        <a:t> </a:t>
                      </a:r>
                    </a:p>
                  </a:txBody>
                  <a:tcPr marL="9338" marR="9338" marT="9338" marB="933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55575">
                <a:tc rowSpan="2">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dirty="0" smtClean="0">
                          <a:ln>
                            <a:noFill/>
                          </a:ln>
                          <a:solidFill>
                            <a:srgbClr val="000000"/>
                          </a:solidFill>
                          <a:effectLst/>
                          <a:latin typeface="Times New Roman" pitchFamily="18" charset="0"/>
                          <a:ea typeface="HY헤드라인M" pitchFamily="18" charset="-127"/>
                          <a:cs typeface="Times New Roman" pitchFamily="18" charset="0"/>
                        </a:rPr>
                        <a:t>Roadside</a:t>
                      </a:r>
                      <a:endParaRPr kumimoji="0" lang="ko-KR" altLang="en-US" sz="800" b="0" i="0" u="none" strike="noStrike" cap="none" normalizeH="0" baseline="0" dirty="0" smtClean="0">
                        <a:ln>
                          <a:noFill/>
                        </a:ln>
                        <a:solidFill>
                          <a:srgbClr val="000000"/>
                        </a:solidFill>
                        <a:effectLst/>
                        <a:latin typeface="Times New Roman" pitchFamily="18" charset="0"/>
                        <a:ea typeface="HY헤드라인M" pitchFamily="18" charset="-127"/>
                        <a:cs typeface="Times New Roman" pitchFamily="18" charset="0"/>
                      </a:endParaRPr>
                    </a:p>
                  </a:txBody>
                  <a:tcPr marL="9338" marR="9338" marT="9338" marB="933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dirty="0" smtClean="0">
                          <a:ln>
                            <a:noFill/>
                          </a:ln>
                          <a:solidFill>
                            <a:srgbClr val="000000"/>
                          </a:solidFill>
                          <a:effectLst/>
                          <a:latin typeface="Times New Roman" pitchFamily="18" charset="0"/>
                          <a:ea typeface="HY헤드라인M" pitchFamily="18" charset="-127"/>
                          <a:cs typeface="Times New Roman" pitchFamily="18" charset="0"/>
                        </a:rPr>
                        <a:t>New</a:t>
                      </a:r>
                      <a:endParaRPr kumimoji="0" lang="ko-KR" altLang="en-US" sz="800" b="0" i="0" u="none" strike="noStrike" cap="none" normalizeH="0" baseline="0" dirty="0" smtClean="0">
                        <a:ln>
                          <a:noFill/>
                        </a:ln>
                        <a:solidFill>
                          <a:srgbClr val="000000"/>
                        </a:solidFill>
                        <a:effectLst/>
                        <a:latin typeface="Times New Roman" pitchFamily="18" charset="0"/>
                        <a:ea typeface="HY헤드라인M" pitchFamily="18" charset="-127"/>
                        <a:cs typeface="Times New Roman" pitchFamily="18" charset="0"/>
                      </a:endParaRPr>
                    </a:p>
                  </a:txBody>
                  <a:tcPr marL="9338" marR="9338" marT="9338" marB="933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 </a:t>
                      </a: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18</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9338" marR="9338" marT="9338" marB="933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 </a:t>
                      </a: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99</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9338" marR="9338" marT="9338" marB="933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 </a:t>
                      </a: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81</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9338" marR="9338" marT="9338" marB="933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dirty="0" smtClean="0">
                          <a:ln>
                            <a:noFill/>
                          </a:ln>
                          <a:solidFill>
                            <a:srgbClr val="000000"/>
                          </a:solidFill>
                          <a:effectLst/>
                          <a:latin typeface="Times New Roman" pitchFamily="18" charset="0"/>
                          <a:ea typeface="HY헤드라인M" pitchFamily="18" charset="-127"/>
                          <a:cs typeface="Times New Roman" pitchFamily="18" charset="0"/>
                        </a:rPr>
                        <a:t>Provided by the local government</a:t>
                      </a:r>
                      <a:endParaRPr kumimoji="0" lang="ko-KR" altLang="en-US" sz="800" b="0" i="0" u="none" strike="noStrike" cap="none" normalizeH="0" baseline="0" dirty="0" smtClean="0">
                        <a:ln>
                          <a:noFill/>
                        </a:ln>
                        <a:solidFill>
                          <a:srgbClr val="000000"/>
                        </a:solidFill>
                        <a:effectLst/>
                        <a:latin typeface="Times New Roman" pitchFamily="18" charset="0"/>
                        <a:ea typeface="HY헤드라인M" pitchFamily="18" charset="-127"/>
                        <a:cs typeface="Times New Roman" pitchFamily="18" charset="0"/>
                      </a:endParaRPr>
                    </a:p>
                  </a:txBody>
                  <a:tcPr marL="9338" marR="9338" marT="9338" marB="933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57163">
                <a:tc vMerge="1">
                  <a:txBody>
                    <a:bodyPr/>
                    <a:lstStyle/>
                    <a:p>
                      <a:pPr latinLnBrk="1"/>
                      <a:endParaRPr lang="ko-KR" altLang="en-US"/>
                    </a:p>
                  </a:txBody>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dirty="0" smtClean="0">
                          <a:ln>
                            <a:noFill/>
                          </a:ln>
                          <a:solidFill>
                            <a:srgbClr val="000000"/>
                          </a:solidFill>
                          <a:effectLst/>
                          <a:latin typeface="Times New Roman" pitchFamily="18" charset="0"/>
                          <a:ea typeface="HY헤드라인M" pitchFamily="18" charset="-127"/>
                          <a:cs typeface="Times New Roman" pitchFamily="18" charset="0"/>
                        </a:rPr>
                        <a:t>Existing</a:t>
                      </a:r>
                      <a:endParaRPr kumimoji="0" lang="ko-KR" altLang="en-US" sz="800" b="0" i="0" u="none" strike="noStrike" cap="none" normalizeH="0" baseline="0" dirty="0" smtClean="0">
                        <a:ln>
                          <a:noFill/>
                        </a:ln>
                        <a:solidFill>
                          <a:srgbClr val="000000"/>
                        </a:solidFill>
                        <a:effectLst/>
                        <a:latin typeface="Times New Roman" pitchFamily="18" charset="0"/>
                        <a:ea typeface="HY헤드라인M" pitchFamily="18" charset="-127"/>
                        <a:cs typeface="Times New Roman" pitchFamily="18" charset="0"/>
                      </a:endParaRPr>
                    </a:p>
                  </a:txBody>
                  <a:tcPr marL="9338" marR="9338" marT="9338" marB="933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 </a:t>
                      </a: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30</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9338" marR="9338" marT="9338" marB="933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102</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9338" marR="9338" marT="9338" marB="933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 </a:t>
                      </a: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rPr>
                        <a:t>72</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cs typeface="Times New Roman" pitchFamily="18" charset="0"/>
                      </a:endParaRPr>
                    </a:p>
                  </a:txBody>
                  <a:tcPr marL="9338" marR="9338" marT="9338" marB="933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ko-KR" altLang="en-US" sz="800" b="0" i="0" u="none" strike="noStrike" cap="none" normalizeH="0" baseline="0" dirty="0" smtClean="0">
                          <a:ln>
                            <a:noFill/>
                          </a:ln>
                          <a:solidFill>
                            <a:srgbClr val="000000"/>
                          </a:solidFill>
                          <a:effectLst/>
                          <a:latin typeface="Times New Roman" pitchFamily="18" charset="0"/>
                          <a:ea typeface="HY헤드라인M" pitchFamily="18" charset="-127"/>
                          <a:cs typeface="Times New Roman" pitchFamily="18" charset="0"/>
                        </a:rPr>
                        <a:t> </a:t>
                      </a:r>
                    </a:p>
                  </a:txBody>
                  <a:tcPr marL="9338" marR="9338" marT="9338" marB="933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21923" name="직사각형 7"/>
          <p:cNvSpPr>
            <a:spLocks noChangeArrowheads="1"/>
          </p:cNvSpPr>
          <p:nvPr/>
        </p:nvSpPr>
        <p:spPr bwMode="auto">
          <a:xfrm>
            <a:off x="1125538" y="6705600"/>
            <a:ext cx="2994025" cy="282575"/>
          </a:xfrm>
          <a:prstGeom prst="rect">
            <a:avLst/>
          </a:prstGeom>
          <a:noFill/>
          <a:ln w="9525">
            <a:noFill/>
            <a:miter lim="800000"/>
            <a:headEnd/>
            <a:tailEnd/>
          </a:ln>
        </p:spPr>
        <p:txBody>
          <a:bodyPr wrap="none">
            <a:spAutoFit/>
          </a:bodyPr>
          <a:lstStyle/>
          <a:p>
            <a:pPr>
              <a:lnSpc>
                <a:spcPct val="140000"/>
              </a:lnSpc>
            </a:pPr>
            <a:r>
              <a:rPr lang="en-US" altLang="ko-KR" sz="900"/>
              <a:t>[Table</a:t>
            </a:r>
            <a:r>
              <a:rPr lang="ko-KR" altLang="en-US" sz="900"/>
              <a:t> </a:t>
            </a:r>
            <a:r>
              <a:rPr lang="en-US" altLang="ko-KR" sz="900"/>
              <a:t>4-3-3] Number of Toilets at the 2009 Korea Floritopia</a:t>
            </a:r>
            <a:endParaRPr lang="ko-KR" altLang="en-US" sz="900"/>
          </a:p>
        </p:txBody>
      </p:sp>
      <p:sp>
        <p:nvSpPr>
          <p:cNvPr id="121924" name="TextBox 14"/>
          <p:cNvSpPr txBox="1">
            <a:spLocks noChangeArrowheads="1"/>
          </p:cNvSpPr>
          <p:nvPr/>
        </p:nvSpPr>
        <p:spPr bwMode="auto">
          <a:xfrm>
            <a:off x="1125538" y="8251825"/>
            <a:ext cx="5000625" cy="949325"/>
          </a:xfrm>
          <a:prstGeom prst="rect">
            <a:avLst/>
          </a:prstGeom>
          <a:noFill/>
          <a:ln w="9525">
            <a:noFill/>
            <a:miter lim="800000"/>
            <a:headEnd/>
            <a:tailEnd/>
          </a:ln>
        </p:spPr>
        <p:txBody>
          <a:bodyPr>
            <a:spAutoFit/>
          </a:bodyPr>
          <a:lstStyle/>
          <a:p>
            <a:pPr>
              <a:lnSpc>
                <a:spcPct val="140000"/>
              </a:lnSpc>
            </a:pPr>
            <a:r>
              <a:rPr lang="en-US" altLang="ko-KR" sz="800"/>
              <a:t>※</a:t>
            </a:r>
            <a:r>
              <a:rPr lang="ko-KR" altLang="en-US" sz="800"/>
              <a:t> </a:t>
            </a:r>
            <a:r>
              <a:rPr lang="en-US" altLang="ko-KR" sz="800"/>
              <a:t>Number of toilets outside the Exhibition Complex</a:t>
            </a:r>
            <a:r>
              <a:rPr lang="ko-KR" altLang="en-US" sz="800"/>
              <a:t> </a:t>
            </a:r>
            <a:r>
              <a:rPr lang="en-US" altLang="ko-KR" sz="800"/>
              <a:t>(Roadside and Parking Area)</a:t>
            </a:r>
          </a:p>
          <a:p>
            <a:pPr>
              <a:lnSpc>
                <a:spcPct val="140000"/>
              </a:lnSpc>
            </a:pPr>
            <a:r>
              <a:rPr lang="ko-KR" altLang="en-US" sz="800"/>
              <a:t>  </a:t>
            </a:r>
            <a:r>
              <a:rPr lang="en-US" altLang="ko-KR" sz="800"/>
              <a:t>- Total</a:t>
            </a:r>
            <a:r>
              <a:rPr lang="ko-KR" altLang="en-US" sz="800"/>
              <a:t> </a:t>
            </a:r>
            <a:r>
              <a:rPr lang="en-US" altLang="ko-KR" sz="800"/>
              <a:t>52: Multi-purpose</a:t>
            </a:r>
            <a:r>
              <a:rPr lang="ko-KR" altLang="en-US" sz="800"/>
              <a:t>  </a:t>
            </a:r>
            <a:r>
              <a:rPr lang="en-US" altLang="ko-KR" sz="800"/>
              <a:t>Toilets 31</a:t>
            </a:r>
            <a:r>
              <a:rPr lang="ko-KR" altLang="en-US" sz="800"/>
              <a:t> </a:t>
            </a:r>
            <a:r>
              <a:rPr lang="en-US" altLang="ko-KR" sz="800"/>
              <a:t>(including 1 at Chungyang-gun), Mid-sized</a:t>
            </a:r>
            <a:r>
              <a:rPr lang="ko-KR" altLang="en-US" sz="800"/>
              <a:t> </a:t>
            </a:r>
            <a:r>
              <a:rPr lang="en-US" altLang="ko-KR" sz="800"/>
              <a:t>2, Women only</a:t>
            </a:r>
            <a:r>
              <a:rPr lang="ko-KR" altLang="en-US" sz="800"/>
              <a:t> </a:t>
            </a:r>
            <a:r>
              <a:rPr lang="en-US" altLang="ko-KR" sz="800"/>
              <a:t>5, Disabled </a:t>
            </a:r>
            <a:r>
              <a:rPr lang="ko-KR" altLang="en-US" sz="800"/>
              <a:t> </a:t>
            </a:r>
            <a:r>
              <a:rPr lang="en-US" altLang="ko-KR" sz="800"/>
              <a:t>14</a:t>
            </a:r>
            <a:endParaRPr lang="ko-KR" altLang="en-US" sz="800"/>
          </a:p>
          <a:p>
            <a:pPr>
              <a:lnSpc>
                <a:spcPct val="140000"/>
              </a:lnSpc>
            </a:pPr>
            <a:r>
              <a:rPr lang="en-US" altLang="ko-KR" sz="800"/>
              <a:t>  </a:t>
            </a:r>
            <a:r>
              <a:rPr lang="ko-KR" altLang="en-US" sz="800"/>
              <a:t>☞</a:t>
            </a:r>
            <a:r>
              <a:rPr lang="en-US" altLang="ko-KR" sz="800"/>
              <a:t> General Female/Male Toilet</a:t>
            </a:r>
            <a:r>
              <a:rPr lang="ko-KR" altLang="en-US" sz="800"/>
              <a:t> </a:t>
            </a:r>
            <a:r>
              <a:rPr lang="en-US" altLang="ko-KR" sz="800"/>
              <a:t>facilities: large</a:t>
            </a:r>
            <a:r>
              <a:rPr lang="ko-KR" altLang="en-US" sz="800"/>
              <a:t> </a:t>
            </a:r>
            <a:r>
              <a:rPr lang="en-US" altLang="ko-KR" sz="800"/>
              <a:t>11</a:t>
            </a:r>
            <a:r>
              <a:rPr lang="ko-KR" altLang="en-US" sz="800"/>
              <a:t> </a:t>
            </a:r>
            <a:r>
              <a:rPr lang="en-US" altLang="ko-KR" sz="800"/>
              <a:t>(Male 6-urinals 4, Toilets 2, Women 5)/, mid-size</a:t>
            </a:r>
            <a:r>
              <a:rPr lang="ko-KR" altLang="en-US" sz="800"/>
              <a:t> </a:t>
            </a:r>
            <a:r>
              <a:rPr lang="en-US" altLang="ko-KR" sz="800"/>
              <a:t>4</a:t>
            </a:r>
            <a:r>
              <a:rPr lang="ko-KR" altLang="en-US" sz="800"/>
              <a:t> </a:t>
            </a:r>
            <a:r>
              <a:rPr lang="en-US" altLang="ko-KR" sz="800"/>
              <a:t>(male 2-urinals 1, toilets 1, Women 2)/, </a:t>
            </a:r>
          </a:p>
          <a:p>
            <a:pPr>
              <a:lnSpc>
                <a:spcPct val="140000"/>
              </a:lnSpc>
            </a:pPr>
            <a:r>
              <a:rPr lang="en-US" altLang="ko-KR" sz="800"/>
              <a:t> </a:t>
            </a:r>
            <a:r>
              <a:rPr lang="ko-KR" altLang="en-US" sz="800"/>
              <a:t>☞ </a:t>
            </a:r>
            <a:r>
              <a:rPr lang="en-US" altLang="ko-KR" sz="800"/>
              <a:t> Women Only Facilities: 10, Facilities for the Disabled: 1</a:t>
            </a:r>
            <a:endParaRPr lang="ko-KR" altLang="en-US" sz="800"/>
          </a:p>
        </p:txBody>
      </p:sp>
      <p:sp>
        <p:nvSpPr>
          <p:cNvPr id="121925" name="Rectangle 19"/>
          <p:cNvSpPr>
            <a:spLocks noChangeArrowheads="1"/>
          </p:cNvSpPr>
          <p:nvPr/>
        </p:nvSpPr>
        <p:spPr bwMode="auto">
          <a:xfrm>
            <a:off x="1123950" y="4016375"/>
            <a:ext cx="4819650" cy="2514600"/>
          </a:xfrm>
          <a:prstGeom prst="rect">
            <a:avLst/>
          </a:prstGeom>
          <a:noFill/>
          <a:ln w="9525">
            <a:noFill/>
            <a:miter lim="800000"/>
            <a:headEnd/>
            <a:tailEnd/>
          </a:ln>
        </p:spPr>
        <p:txBody>
          <a:bodyPr lIns="0" tIns="0" rIns="0" bIns="0">
            <a:spAutoFit/>
          </a:bodyPr>
          <a:lstStyle/>
          <a:p>
            <a:pPr marL="85725" indent="-85725" algn="just">
              <a:lnSpc>
                <a:spcPct val="150000"/>
              </a:lnSpc>
              <a:buFont typeface="Arial" charset="0"/>
              <a:buChar char="•"/>
            </a:pPr>
            <a:r>
              <a:rPr lang="en-US" altLang="ko-KR"/>
              <a:t>According to the survey conducted among visitors to the 2009 Korea Floritopia regarding their level of satisfaction with the restrooms, respondents on average gave 4.93, making it 10</a:t>
            </a:r>
            <a:r>
              <a:rPr lang="en-US" altLang="ko-KR" baseline="30000"/>
              <a:t>th</a:t>
            </a:r>
            <a:r>
              <a:rPr lang="en-US" altLang="ko-KR"/>
              <a:t> among the 26 categories. </a:t>
            </a:r>
          </a:p>
          <a:p>
            <a:pPr marL="85725" indent="-85725" algn="just">
              <a:lnSpc>
                <a:spcPct val="150000"/>
              </a:lnSpc>
              <a:buFont typeface="Arial" charset="0"/>
              <a:buNone/>
            </a:pPr>
            <a:endParaRPr lang="en-US" altLang="ko-KR"/>
          </a:p>
          <a:p>
            <a:pPr marL="85725" indent="-85725" algn="just">
              <a:lnSpc>
                <a:spcPct val="150000"/>
              </a:lnSpc>
              <a:buFont typeface="Arial" charset="0"/>
              <a:buChar char="•"/>
            </a:pPr>
            <a:r>
              <a:rPr lang="en-US" altLang="ko-KR"/>
              <a:t>The 2009 Korea Floritopia had enough restrooms to accommodate the maximum number of visitors during the visitation period. The restrooms were top-notch, clean restroom facilities, providing ample area for the visitors. </a:t>
            </a:r>
          </a:p>
          <a:p>
            <a:pPr marL="85725" indent="-85725" algn="just">
              <a:lnSpc>
                <a:spcPct val="150000"/>
              </a:lnSpc>
              <a:buFont typeface="Arial" charset="0"/>
              <a:buNone/>
            </a:pPr>
            <a:endParaRPr lang="en-US" altLang="ko-KR"/>
          </a:p>
          <a:p>
            <a:pPr marL="85725" indent="-85725" algn="just">
              <a:lnSpc>
                <a:spcPct val="150000"/>
              </a:lnSpc>
              <a:buFont typeface="Arial" charset="0"/>
              <a:buChar char="•"/>
            </a:pPr>
            <a:r>
              <a:rPr lang="en-US" altLang="ko-KR"/>
              <a:t>To minimize inconveniences for the disabled and women in using the restrooms, twice the number of restroom facilities were established for women and accessibility was considered when constructing restrooms for the disabled. </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52"/>
          <p:cNvSpPr>
            <a:spLocks noChangeArrowheads="1"/>
          </p:cNvSpPr>
          <p:nvPr/>
        </p:nvSpPr>
        <p:spPr bwMode="auto">
          <a:xfrm>
            <a:off x="1123950" y="1290638"/>
            <a:ext cx="5334000" cy="304800"/>
          </a:xfrm>
          <a:prstGeom prst="rect">
            <a:avLst/>
          </a:prstGeom>
          <a:noFill/>
          <a:ln w="9525">
            <a:noFill/>
            <a:miter lim="800000"/>
            <a:headEnd/>
            <a:tailEnd/>
          </a:ln>
        </p:spPr>
        <p:txBody>
          <a:bodyPr wrap="none" anchor="ctr"/>
          <a:lstStyle/>
          <a:p>
            <a:pPr algn="dist">
              <a:lnSpc>
                <a:spcPct val="140000"/>
              </a:lnSpc>
            </a:pPr>
            <a:r>
              <a:rPr lang="en-US" altLang="ko-KR" sz="1400" b="1"/>
              <a:t>21. Rest Facilities</a:t>
            </a:r>
            <a:r>
              <a:rPr lang="en-US" altLang="ko-KR" sz="800"/>
              <a:t> </a:t>
            </a:r>
            <a:endParaRPr lang="ko-KR" altLang="en-US" sz="800"/>
          </a:p>
        </p:txBody>
      </p:sp>
      <p:sp>
        <p:nvSpPr>
          <p:cNvPr id="122882" name="TextBox 12"/>
          <p:cNvSpPr txBox="1">
            <a:spLocks noChangeArrowheads="1"/>
          </p:cNvSpPr>
          <p:nvPr/>
        </p:nvSpPr>
        <p:spPr bwMode="auto">
          <a:xfrm>
            <a:off x="1123950" y="2419350"/>
            <a:ext cx="4826000" cy="517525"/>
          </a:xfrm>
          <a:prstGeom prst="rect">
            <a:avLst/>
          </a:prstGeom>
          <a:noFill/>
          <a:ln w="9525">
            <a:noFill/>
            <a:miter lim="800000"/>
            <a:headEnd/>
            <a:tailEnd/>
          </a:ln>
        </p:spPr>
        <p:txBody>
          <a:bodyPr>
            <a:spAutoFit/>
          </a:bodyPr>
          <a:lstStyle/>
          <a:p>
            <a:pPr>
              <a:lnSpc>
                <a:spcPct val="140000"/>
              </a:lnSpc>
              <a:buFont typeface="Wingdings" pitchFamily="2" charset="2"/>
              <a:buChar char="§"/>
            </a:pPr>
            <a:r>
              <a:rPr lang="en-US" altLang="ko-KR"/>
              <a:t>  Satisfaction level and the t-evaluation results for “Resting Facility” for different visitor </a:t>
            </a:r>
          </a:p>
          <a:p>
            <a:pPr>
              <a:lnSpc>
                <a:spcPct val="140000"/>
              </a:lnSpc>
              <a:buFont typeface="Wingdings" pitchFamily="2" charset="2"/>
              <a:buNone/>
            </a:pPr>
            <a:r>
              <a:rPr lang="en-US" altLang="ko-KR"/>
              <a:t>    category</a:t>
            </a:r>
          </a:p>
        </p:txBody>
      </p:sp>
      <p:graphicFrame>
        <p:nvGraphicFramePr>
          <p:cNvPr id="98338" name="Group 34"/>
          <p:cNvGraphicFramePr>
            <a:graphicFrameLocks noGrp="1"/>
          </p:cNvGraphicFramePr>
          <p:nvPr/>
        </p:nvGraphicFramePr>
        <p:xfrm>
          <a:off x="1123950" y="3019425"/>
          <a:ext cx="4826000" cy="639763"/>
        </p:xfrm>
        <a:graphic>
          <a:graphicData uri="http://schemas.openxmlformats.org/drawingml/2006/table">
            <a:tbl>
              <a:tblPr/>
              <a:tblGrid>
                <a:gridCol w="1206500"/>
                <a:gridCol w="1206500"/>
                <a:gridCol w="1206500"/>
                <a:gridCol w="1206500"/>
              </a:tblGrid>
              <a:tr h="238125">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Category of Visitors</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Local Resident Visitors</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Domestic Tourists</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t : 2.551</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36538">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Visitor per Group</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5.18</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4.91</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P : 0.938</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2898" name="TextBox 14"/>
          <p:cNvSpPr txBox="1">
            <a:spLocks noChangeArrowheads="1"/>
          </p:cNvSpPr>
          <p:nvPr/>
        </p:nvSpPr>
        <p:spPr bwMode="auto">
          <a:xfrm>
            <a:off x="1174750" y="3643313"/>
            <a:ext cx="4826000" cy="517525"/>
          </a:xfrm>
          <a:prstGeom prst="rect">
            <a:avLst/>
          </a:prstGeom>
          <a:noFill/>
          <a:ln w="9525">
            <a:noFill/>
            <a:miter lim="800000"/>
            <a:headEnd/>
            <a:tailEnd/>
          </a:ln>
        </p:spPr>
        <p:txBody>
          <a:bodyPr>
            <a:spAutoFit/>
          </a:bodyPr>
          <a:lstStyle/>
          <a:p>
            <a:pPr>
              <a:lnSpc>
                <a:spcPct val="140000"/>
              </a:lnSpc>
            </a:pPr>
            <a:r>
              <a:rPr lang="en-US" altLang="ko-KR"/>
              <a:t>The results of the t-evaluation show a significant difference between the results of “local resident visitors” and “domestic tourists”</a:t>
            </a:r>
          </a:p>
        </p:txBody>
      </p:sp>
      <p:sp>
        <p:nvSpPr>
          <p:cNvPr id="122899" name="슬라이드 번호 개체 틀 16"/>
          <p:cNvSpPr>
            <a:spLocks noGrp="1"/>
          </p:cNvSpPr>
          <p:nvPr>
            <p:ph type="sldNum" sz="quarter" idx="12"/>
          </p:nvPr>
        </p:nvSpPr>
        <p:spPr>
          <a:noFill/>
        </p:spPr>
        <p:txBody>
          <a:bodyPr/>
          <a:lstStyle/>
          <a:p>
            <a:r>
              <a:rPr lang="en-US" altLang="ko-KR" smtClean="0"/>
              <a:t>84</a:t>
            </a:r>
          </a:p>
        </p:txBody>
      </p:sp>
      <p:sp>
        <p:nvSpPr>
          <p:cNvPr id="122900" name="Rectangle 19"/>
          <p:cNvSpPr>
            <a:spLocks noChangeArrowheads="1"/>
          </p:cNvSpPr>
          <p:nvPr/>
        </p:nvSpPr>
        <p:spPr bwMode="auto">
          <a:xfrm>
            <a:off x="1120775" y="4403725"/>
            <a:ext cx="4819650" cy="3429000"/>
          </a:xfrm>
          <a:prstGeom prst="rect">
            <a:avLst/>
          </a:prstGeom>
          <a:noFill/>
          <a:ln w="9525">
            <a:noFill/>
            <a:miter lim="800000"/>
            <a:headEnd/>
            <a:tailEnd/>
          </a:ln>
        </p:spPr>
        <p:txBody>
          <a:bodyPr lIns="0" tIns="0" rIns="0" bIns="0">
            <a:spAutoFit/>
          </a:bodyPr>
          <a:lstStyle/>
          <a:p>
            <a:pPr marL="85725" indent="-85725" algn="just">
              <a:lnSpc>
                <a:spcPct val="150000"/>
              </a:lnSpc>
              <a:buFont typeface="Arial" charset="0"/>
              <a:buChar char="•"/>
            </a:pPr>
            <a:r>
              <a:rPr lang="en-US" altLang="ko-KR"/>
              <a:t>According to the survey conducted among visitors to the 2009 Korea Floritopia regarding their level of satisfaction with the rest facilities, respondents on average gave 5.01, making it 6</a:t>
            </a:r>
            <a:r>
              <a:rPr lang="en-US" altLang="ko-KR" baseline="30000"/>
              <a:t>th</a:t>
            </a:r>
            <a:r>
              <a:rPr lang="en-US" altLang="ko-KR"/>
              <a:t> among the 26 categories. </a:t>
            </a:r>
          </a:p>
          <a:p>
            <a:pPr marL="85725" indent="-85725" algn="just">
              <a:lnSpc>
                <a:spcPct val="150000"/>
              </a:lnSpc>
              <a:buFont typeface="Arial" charset="0"/>
              <a:buNone/>
            </a:pPr>
            <a:endParaRPr lang="en-US" altLang="ko-KR"/>
          </a:p>
          <a:p>
            <a:pPr marL="85725" indent="-85725" algn="just">
              <a:lnSpc>
                <a:spcPct val="150000"/>
              </a:lnSpc>
              <a:buFont typeface="Arial" charset="0"/>
              <a:buChar char="•"/>
            </a:pPr>
            <a:r>
              <a:rPr lang="en-US" altLang="ko-KR"/>
              <a:t>Due to the fact that the 2009 Korea Floritopia created a spacious environment, the interviewees were relatively satisfied with the rest facilities, although there were not any actual designated rest facilities. Apart from the rest facilities within the exhibitions, visitors were witnessed relaxing in the gardens outside the exhibition site and in the surroundings of kkotji Beach. Visitors came not only to visit the exhibition but used the chance to make the most of the surroundings such as if they had come to a picnic. </a:t>
            </a:r>
          </a:p>
          <a:p>
            <a:pPr marL="85725" indent="-85725" algn="just">
              <a:lnSpc>
                <a:spcPct val="150000"/>
              </a:lnSpc>
              <a:buFont typeface="Arial" charset="0"/>
              <a:buChar char="•"/>
            </a:pPr>
            <a:endParaRPr lang="en-US" altLang="ko-KR"/>
          </a:p>
          <a:p>
            <a:pPr marL="85725" indent="-85725" algn="just">
              <a:lnSpc>
                <a:spcPct val="150000"/>
              </a:lnSpc>
              <a:buFont typeface="Arial" charset="0"/>
              <a:buChar char="•"/>
            </a:pPr>
            <a:r>
              <a:rPr lang="en-US" altLang="ko-KR"/>
              <a:t>Rest facilities were used as a place for gatherings and were able to play that role because they were constructed to take into consideration family visits and large numbers of visitors. Also, rest facilities that were created to look like old Korean folk village rooftops and blinds  that were made by  plaiting planks of wood became photo ops for guests. </a:t>
            </a:r>
          </a:p>
        </p:txBody>
      </p:sp>
      <p:sp>
        <p:nvSpPr>
          <p:cNvPr id="122901" name="Rectangle 19"/>
          <p:cNvSpPr>
            <a:spLocks noChangeArrowheads="1"/>
          </p:cNvSpPr>
          <p:nvPr/>
        </p:nvSpPr>
        <p:spPr bwMode="auto">
          <a:xfrm>
            <a:off x="1120775" y="8012113"/>
            <a:ext cx="4819650" cy="685800"/>
          </a:xfrm>
          <a:prstGeom prst="rect">
            <a:avLst/>
          </a:prstGeom>
          <a:noFill/>
          <a:ln w="9525">
            <a:noFill/>
            <a:miter lim="800000"/>
            <a:headEnd/>
            <a:tailEnd/>
          </a:ln>
        </p:spPr>
        <p:txBody>
          <a:bodyPr lIns="0" tIns="0" rIns="0" bIns="0">
            <a:spAutoFit/>
          </a:bodyPr>
          <a:lstStyle/>
          <a:p>
            <a:pPr marL="85725" indent="-85725" algn="just">
              <a:lnSpc>
                <a:spcPct val="150000"/>
              </a:lnSpc>
              <a:buFont typeface="Arial" charset="0"/>
              <a:buChar char="•"/>
            </a:pPr>
            <a:r>
              <a:rPr lang="en-US" altLang="ko-KR"/>
              <a:t>In total, 926 rest and convenience facilities were managed within the 2009 Korea Floritopia. 200 chairs, 50 benches, 10 lean-tos, 5 pagodas, 100 sun umbrellas, 20 tables, 30 stool, and 500 seats in the event halls were used as rest facilities for the tourists. </a:t>
            </a:r>
          </a:p>
        </p:txBody>
      </p:sp>
      <p:grpSp>
        <p:nvGrpSpPr>
          <p:cNvPr id="122902" name="Group 33"/>
          <p:cNvGrpSpPr>
            <a:grpSpLocks/>
          </p:cNvGrpSpPr>
          <p:nvPr/>
        </p:nvGrpSpPr>
        <p:grpSpPr bwMode="auto">
          <a:xfrm>
            <a:off x="925513" y="1712913"/>
            <a:ext cx="5024437" cy="550862"/>
            <a:chOff x="583" y="1079"/>
            <a:chExt cx="3165" cy="347"/>
          </a:xfrm>
        </p:grpSpPr>
        <p:sp>
          <p:nvSpPr>
            <p:cNvPr id="122903" name="직사각형 3"/>
            <p:cNvSpPr>
              <a:spLocks noChangeArrowheads="1"/>
            </p:cNvSpPr>
            <p:nvPr/>
          </p:nvSpPr>
          <p:spPr bwMode="auto">
            <a:xfrm>
              <a:off x="709" y="1079"/>
              <a:ext cx="3039" cy="347"/>
            </a:xfrm>
            <a:prstGeom prst="rect">
              <a:avLst/>
            </a:prstGeom>
            <a:noFill/>
            <a:ln w="9525" algn="ctr">
              <a:solidFill>
                <a:schemeClr val="tx1"/>
              </a:solidFill>
              <a:round/>
              <a:headEnd/>
              <a:tailEnd/>
            </a:ln>
          </p:spPr>
          <p:txBody>
            <a:bodyPr lIns="0" tIns="0" rIns="0" bIns="0"/>
            <a:lstStyle/>
            <a:p>
              <a:pPr algn="ctr">
                <a:lnSpc>
                  <a:spcPct val="140000"/>
                </a:lnSpc>
              </a:pPr>
              <a:endParaRPr lang="ko-KR" altLang="en-US" sz="800"/>
            </a:p>
          </p:txBody>
        </p:sp>
        <p:sp>
          <p:nvSpPr>
            <p:cNvPr id="122904" name="TextBox 4"/>
            <p:cNvSpPr txBox="1">
              <a:spLocks noChangeArrowheads="1"/>
            </p:cNvSpPr>
            <p:nvPr/>
          </p:nvSpPr>
          <p:spPr bwMode="auto">
            <a:xfrm>
              <a:off x="806" y="1132"/>
              <a:ext cx="2715" cy="219"/>
            </a:xfrm>
            <a:prstGeom prst="rect">
              <a:avLst/>
            </a:prstGeom>
            <a:noFill/>
            <a:ln w="9525">
              <a:noFill/>
              <a:miter lim="800000"/>
              <a:headEnd/>
              <a:tailEnd/>
            </a:ln>
          </p:spPr>
          <p:txBody>
            <a:bodyPr>
              <a:spAutoFit/>
            </a:bodyPr>
            <a:lstStyle/>
            <a:p>
              <a:pPr>
                <a:lnSpc>
                  <a:spcPct val="140000"/>
                </a:lnSpc>
              </a:pPr>
              <a:r>
                <a:rPr lang="en-US" altLang="ko-KR" sz="1200" b="1"/>
                <a:t>There were plenty of rest facilities (benches, rest rooms, etc).</a:t>
              </a:r>
              <a:endParaRPr lang="ko-KR" altLang="en-US" sz="1200" b="1"/>
            </a:p>
          </p:txBody>
        </p:sp>
        <p:sp>
          <p:nvSpPr>
            <p:cNvPr id="12" name="직사각형 11"/>
            <p:cNvSpPr/>
            <p:nvPr/>
          </p:nvSpPr>
          <p:spPr bwMode="auto">
            <a:xfrm>
              <a:off x="3430" y="1170"/>
              <a:ext cx="268" cy="181"/>
            </a:xfrm>
            <a:prstGeom prst="rect">
              <a:avLst/>
            </a:prstGeom>
            <a:solidFill>
              <a:schemeClr val="bg1">
                <a:lumMod val="85000"/>
              </a:schemeClr>
            </a:solidFill>
            <a:ln w="9525" cap="flat" cmpd="sng" algn="ctr">
              <a:noFill/>
              <a:prstDash val="solid"/>
              <a:round/>
              <a:headEnd type="none" w="med" len="med"/>
              <a:tailEnd type="none" w="med" len="med"/>
            </a:ln>
            <a:effectLst/>
          </p:spPr>
          <p:txBody>
            <a:bodyPr lIns="0" tIns="0" rIns="0" bIns="0"/>
            <a:lstStyle/>
            <a:p>
              <a:pPr algn="ctr">
                <a:lnSpc>
                  <a:spcPct val="140000"/>
                </a:lnSpc>
                <a:defRPr/>
              </a:pPr>
              <a:r>
                <a:rPr lang="en-US" altLang="ko-KR" sz="1200" b="1"/>
                <a:t>5.01</a:t>
              </a:r>
              <a:endParaRPr lang="ko-KR" altLang="en-US" sz="1200" b="1"/>
            </a:p>
          </p:txBody>
        </p:sp>
        <p:grpSp>
          <p:nvGrpSpPr>
            <p:cNvPr id="122906" name="그룹 9"/>
            <p:cNvGrpSpPr>
              <a:grpSpLocks/>
            </p:cNvGrpSpPr>
            <p:nvPr/>
          </p:nvGrpSpPr>
          <p:grpSpPr bwMode="auto">
            <a:xfrm>
              <a:off x="583" y="1132"/>
              <a:ext cx="245" cy="219"/>
              <a:chOff x="926279" y="1733526"/>
              <a:chExt cx="388151" cy="347671"/>
            </a:xfrm>
          </p:grpSpPr>
          <p:sp>
            <p:nvSpPr>
              <p:cNvPr id="7" name="직사각형 6"/>
              <p:cNvSpPr/>
              <p:nvPr/>
            </p:nvSpPr>
            <p:spPr bwMode="auto">
              <a:xfrm>
                <a:off x="984897" y="1762102"/>
                <a:ext cx="280420" cy="280995"/>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lstStyle/>
              <a:p>
                <a:pPr algn="ctr">
                  <a:lnSpc>
                    <a:spcPct val="140000"/>
                  </a:lnSpc>
                  <a:defRPr/>
                </a:pPr>
                <a:endParaRPr lang="ko-KR" altLang="en-US" sz="800" dirty="0">
                  <a:cs typeface="Times New Roman" pitchFamily="18" charset="0"/>
                </a:endParaRPr>
              </a:p>
            </p:txBody>
          </p:sp>
          <p:sp>
            <p:nvSpPr>
              <p:cNvPr id="122908" name="TextBox 8"/>
              <p:cNvSpPr txBox="1">
                <a:spLocks noChangeArrowheads="1"/>
              </p:cNvSpPr>
              <p:nvPr/>
            </p:nvSpPr>
            <p:spPr bwMode="auto">
              <a:xfrm>
                <a:off x="926279" y="1733526"/>
                <a:ext cx="388151" cy="347671"/>
              </a:xfrm>
              <a:prstGeom prst="rect">
                <a:avLst/>
              </a:prstGeom>
              <a:noFill/>
              <a:ln w="9525">
                <a:noFill/>
                <a:miter lim="800000"/>
                <a:headEnd/>
                <a:tailEnd/>
              </a:ln>
            </p:spPr>
            <p:txBody>
              <a:bodyPr>
                <a:spAutoFit/>
              </a:bodyPr>
              <a:lstStyle/>
              <a:p>
                <a:pPr algn="ctr">
                  <a:lnSpc>
                    <a:spcPct val="140000"/>
                  </a:lnSpc>
                </a:pPr>
                <a:r>
                  <a:rPr lang="en-US" altLang="ko-KR" sz="1200" b="1"/>
                  <a:t>21</a:t>
                </a:r>
                <a:endParaRPr lang="ko-KR" altLang="en-US" sz="1200" b="1"/>
              </a:p>
            </p:txBody>
          </p:sp>
        </p:grpSp>
      </p:gr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52"/>
          <p:cNvSpPr>
            <a:spLocks noChangeArrowheads="1"/>
          </p:cNvSpPr>
          <p:nvPr/>
        </p:nvSpPr>
        <p:spPr bwMode="auto">
          <a:xfrm>
            <a:off x="1123950" y="1290638"/>
            <a:ext cx="5334000" cy="304800"/>
          </a:xfrm>
          <a:prstGeom prst="rect">
            <a:avLst/>
          </a:prstGeom>
          <a:noFill/>
          <a:ln w="9525">
            <a:noFill/>
            <a:miter lim="800000"/>
            <a:headEnd/>
            <a:tailEnd/>
          </a:ln>
        </p:spPr>
        <p:txBody>
          <a:bodyPr wrap="none" anchor="ctr"/>
          <a:lstStyle/>
          <a:p>
            <a:pPr algn="dist">
              <a:lnSpc>
                <a:spcPct val="140000"/>
              </a:lnSpc>
            </a:pPr>
            <a:r>
              <a:rPr lang="en-US" altLang="ko-KR" sz="1400" b="1"/>
              <a:t>22. Parking Facilities</a:t>
            </a:r>
            <a:endParaRPr lang="ko-KR" altLang="en-US" sz="1400" b="1"/>
          </a:p>
        </p:txBody>
      </p:sp>
      <p:grpSp>
        <p:nvGrpSpPr>
          <p:cNvPr id="123906" name="그룹 12"/>
          <p:cNvGrpSpPr>
            <a:grpSpLocks/>
          </p:cNvGrpSpPr>
          <p:nvPr/>
        </p:nvGrpSpPr>
        <p:grpSpPr bwMode="auto">
          <a:xfrm>
            <a:off x="925513" y="1741488"/>
            <a:ext cx="5075237" cy="506412"/>
            <a:chOff x="926279" y="1712913"/>
            <a:chExt cx="5023671" cy="382567"/>
          </a:xfrm>
        </p:grpSpPr>
        <p:grpSp>
          <p:nvGrpSpPr>
            <p:cNvPr id="124033" name="그룹 10"/>
            <p:cNvGrpSpPr>
              <a:grpSpLocks/>
            </p:cNvGrpSpPr>
            <p:nvPr/>
          </p:nvGrpSpPr>
          <p:grpSpPr bwMode="auto">
            <a:xfrm>
              <a:off x="926279" y="1712913"/>
              <a:ext cx="5023671" cy="382567"/>
              <a:chOff x="926279" y="1712913"/>
              <a:chExt cx="5023671" cy="382567"/>
            </a:xfrm>
          </p:grpSpPr>
          <p:sp>
            <p:nvSpPr>
              <p:cNvPr id="124035" name="직사각형 3"/>
              <p:cNvSpPr>
                <a:spLocks noChangeArrowheads="1"/>
              </p:cNvSpPr>
              <p:nvPr/>
            </p:nvSpPr>
            <p:spPr bwMode="auto">
              <a:xfrm>
                <a:off x="1125538" y="1712913"/>
                <a:ext cx="4824412" cy="382567"/>
              </a:xfrm>
              <a:prstGeom prst="rect">
                <a:avLst/>
              </a:prstGeom>
              <a:noFill/>
              <a:ln w="9525" algn="ctr">
                <a:solidFill>
                  <a:schemeClr val="tx1"/>
                </a:solidFill>
                <a:round/>
                <a:headEnd/>
                <a:tailEnd/>
              </a:ln>
            </p:spPr>
            <p:txBody>
              <a:bodyPr lIns="0" tIns="0" rIns="0" bIns="0"/>
              <a:lstStyle/>
              <a:p>
                <a:pPr algn="ctr">
                  <a:lnSpc>
                    <a:spcPct val="140000"/>
                  </a:lnSpc>
                </a:pPr>
                <a:endParaRPr lang="ko-KR" altLang="en-US" sz="800"/>
              </a:p>
            </p:txBody>
          </p:sp>
          <p:sp>
            <p:nvSpPr>
              <p:cNvPr id="124036" name="TextBox 4"/>
              <p:cNvSpPr txBox="1">
                <a:spLocks noChangeArrowheads="1"/>
              </p:cNvSpPr>
              <p:nvPr/>
            </p:nvSpPr>
            <p:spPr bwMode="auto">
              <a:xfrm>
                <a:off x="1424403" y="1760884"/>
                <a:ext cx="3589010" cy="262640"/>
              </a:xfrm>
              <a:prstGeom prst="rect">
                <a:avLst/>
              </a:prstGeom>
              <a:noFill/>
              <a:ln w="9525">
                <a:noFill/>
                <a:miter lim="800000"/>
                <a:headEnd/>
                <a:tailEnd/>
              </a:ln>
            </p:spPr>
            <p:txBody>
              <a:bodyPr>
                <a:spAutoFit/>
              </a:bodyPr>
              <a:lstStyle/>
              <a:p>
                <a:pPr>
                  <a:lnSpc>
                    <a:spcPct val="140000"/>
                  </a:lnSpc>
                </a:pPr>
                <a:r>
                  <a:rPr lang="en-US" altLang="ko-KR" sz="1200" b="1"/>
                  <a:t>Parking facilities were easy to use.</a:t>
                </a:r>
                <a:endParaRPr lang="ko-KR" altLang="en-US" sz="1200" b="1"/>
              </a:p>
            </p:txBody>
          </p:sp>
          <p:grpSp>
            <p:nvGrpSpPr>
              <p:cNvPr id="124037" name="그룹 9"/>
              <p:cNvGrpSpPr>
                <a:grpSpLocks/>
              </p:cNvGrpSpPr>
              <p:nvPr/>
            </p:nvGrpSpPr>
            <p:grpSpPr bwMode="auto">
              <a:xfrm>
                <a:off x="926279" y="1733526"/>
                <a:ext cx="388151" cy="309570"/>
                <a:chOff x="926279" y="1733526"/>
                <a:chExt cx="388151" cy="309570"/>
              </a:xfrm>
            </p:grpSpPr>
            <p:sp>
              <p:nvSpPr>
                <p:cNvPr id="7" name="직사각형 6"/>
                <p:cNvSpPr/>
                <p:nvPr/>
              </p:nvSpPr>
              <p:spPr bwMode="auto">
                <a:xfrm>
                  <a:off x="984419" y="1762083"/>
                  <a:ext cx="281276" cy="28063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lstStyle/>
                <a:p>
                  <a:pPr algn="ctr">
                    <a:lnSpc>
                      <a:spcPct val="140000"/>
                    </a:lnSpc>
                    <a:defRPr/>
                  </a:pPr>
                  <a:endParaRPr lang="ko-KR" altLang="en-US" sz="800" dirty="0">
                    <a:cs typeface="Times New Roman" pitchFamily="18" charset="0"/>
                  </a:endParaRPr>
                </a:p>
              </p:txBody>
            </p:sp>
            <p:sp>
              <p:nvSpPr>
                <p:cNvPr id="124039" name="TextBox 8"/>
                <p:cNvSpPr txBox="1">
                  <a:spLocks noChangeArrowheads="1"/>
                </p:cNvSpPr>
                <p:nvPr/>
              </p:nvSpPr>
              <p:spPr bwMode="auto">
                <a:xfrm>
                  <a:off x="926279" y="1733526"/>
                  <a:ext cx="388151" cy="262775"/>
                </a:xfrm>
                <a:prstGeom prst="rect">
                  <a:avLst/>
                </a:prstGeom>
                <a:noFill/>
                <a:ln w="9525">
                  <a:noFill/>
                  <a:miter lim="800000"/>
                  <a:headEnd/>
                  <a:tailEnd/>
                </a:ln>
              </p:spPr>
              <p:txBody>
                <a:bodyPr>
                  <a:spAutoFit/>
                </a:bodyPr>
                <a:lstStyle/>
                <a:p>
                  <a:pPr algn="ctr">
                    <a:lnSpc>
                      <a:spcPct val="140000"/>
                    </a:lnSpc>
                  </a:pPr>
                  <a:r>
                    <a:rPr lang="en-US" altLang="ko-KR" sz="1200" b="1"/>
                    <a:t>22</a:t>
                  </a:r>
                  <a:endParaRPr lang="ko-KR" altLang="en-US" sz="1200" b="1"/>
                </a:p>
              </p:txBody>
            </p:sp>
          </p:grpSp>
        </p:grpSp>
        <p:sp>
          <p:nvSpPr>
            <p:cNvPr id="12" name="직사각형 11"/>
            <p:cNvSpPr/>
            <p:nvPr/>
          </p:nvSpPr>
          <p:spPr bwMode="auto">
            <a:xfrm>
              <a:off x="5308831" y="1790865"/>
              <a:ext cx="545266" cy="235057"/>
            </a:xfrm>
            <a:prstGeom prst="rect">
              <a:avLst/>
            </a:prstGeom>
            <a:solidFill>
              <a:schemeClr val="bg1">
                <a:lumMod val="85000"/>
              </a:schemeClr>
            </a:solidFill>
            <a:ln w="9525" cap="flat" cmpd="sng" algn="ctr">
              <a:noFill/>
              <a:prstDash val="solid"/>
              <a:round/>
              <a:headEnd type="none" w="med" len="med"/>
              <a:tailEnd type="none" w="med" len="med"/>
            </a:ln>
            <a:effectLst/>
          </p:spPr>
          <p:txBody>
            <a:bodyPr lIns="0" tIns="0" rIns="0" bIns="0"/>
            <a:lstStyle/>
            <a:p>
              <a:pPr algn="ctr">
                <a:lnSpc>
                  <a:spcPct val="140000"/>
                </a:lnSpc>
                <a:defRPr/>
              </a:pPr>
              <a:r>
                <a:rPr lang="en-US" altLang="ko-KR" sz="1200" b="1"/>
                <a:t>4.62</a:t>
              </a:r>
              <a:endParaRPr lang="ko-KR" altLang="en-US" sz="1200" b="1"/>
            </a:p>
          </p:txBody>
        </p:sp>
      </p:grpSp>
      <p:sp>
        <p:nvSpPr>
          <p:cNvPr id="123907" name="TextBox 12"/>
          <p:cNvSpPr txBox="1">
            <a:spLocks noChangeArrowheads="1"/>
          </p:cNvSpPr>
          <p:nvPr/>
        </p:nvSpPr>
        <p:spPr bwMode="auto">
          <a:xfrm>
            <a:off x="1123950" y="2360613"/>
            <a:ext cx="4826000" cy="517525"/>
          </a:xfrm>
          <a:prstGeom prst="rect">
            <a:avLst/>
          </a:prstGeom>
          <a:noFill/>
          <a:ln w="9525">
            <a:noFill/>
            <a:miter lim="800000"/>
            <a:headEnd/>
            <a:tailEnd/>
          </a:ln>
        </p:spPr>
        <p:txBody>
          <a:bodyPr>
            <a:spAutoFit/>
          </a:bodyPr>
          <a:lstStyle/>
          <a:p>
            <a:pPr>
              <a:lnSpc>
                <a:spcPct val="140000"/>
              </a:lnSpc>
              <a:buFont typeface="Wingdings" pitchFamily="2" charset="2"/>
              <a:buChar char="§"/>
            </a:pPr>
            <a:r>
              <a:rPr lang="en-US" altLang="ko-KR"/>
              <a:t>   Satisfaction level and the t-evaluation results for “Parking Facilities” for different </a:t>
            </a:r>
          </a:p>
          <a:p>
            <a:pPr>
              <a:lnSpc>
                <a:spcPct val="140000"/>
              </a:lnSpc>
              <a:buFont typeface="Wingdings" pitchFamily="2" charset="2"/>
              <a:buNone/>
            </a:pPr>
            <a:r>
              <a:rPr lang="en-US" altLang="ko-KR"/>
              <a:t>     visitor category</a:t>
            </a:r>
          </a:p>
        </p:txBody>
      </p:sp>
      <p:graphicFrame>
        <p:nvGraphicFramePr>
          <p:cNvPr id="99466" name="Group 138"/>
          <p:cNvGraphicFramePr>
            <a:graphicFrameLocks noGrp="1"/>
          </p:cNvGraphicFramePr>
          <p:nvPr/>
        </p:nvGraphicFramePr>
        <p:xfrm>
          <a:off x="1123950" y="2874963"/>
          <a:ext cx="4826000" cy="639762"/>
        </p:xfrm>
        <a:graphic>
          <a:graphicData uri="http://schemas.openxmlformats.org/drawingml/2006/table">
            <a:tbl>
              <a:tblPr/>
              <a:tblGrid>
                <a:gridCol w="1206500"/>
                <a:gridCol w="1206500"/>
                <a:gridCol w="1206500"/>
                <a:gridCol w="1206500"/>
              </a:tblGrid>
              <a:tr h="238125">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Category of Visitors</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Local Resident Visitors</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Domestic Tourists</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t : 0.022</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36538">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Average per Group</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4.62</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4.62</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P : 0.350</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3923" name="TextBox 14"/>
          <p:cNvSpPr txBox="1">
            <a:spLocks noChangeArrowheads="1"/>
          </p:cNvSpPr>
          <p:nvPr/>
        </p:nvSpPr>
        <p:spPr bwMode="auto">
          <a:xfrm>
            <a:off x="1174750" y="3427413"/>
            <a:ext cx="4826000" cy="517525"/>
          </a:xfrm>
          <a:prstGeom prst="rect">
            <a:avLst/>
          </a:prstGeom>
          <a:noFill/>
          <a:ln w="9525">
            <a:noFill/>
            <a:miter lim="800000"/>
            <a:headEnd/>
            <a:tailEnd/>
          </a:ln>
        </p:spPr>
        <p:txBody>
          <a:bodyPr>
            <a:spAutoFit/>
          </a:bodyPr>
          <a:lstStyle/>
          <a:p>
            <a:pPr>
              <a:lnSpc>
                <a:spcPct val="140000"/>
              </a:lnSpc>
            </a:pPr>
            <a:r>
              <a:rPr lang="en-US" altLang="ko-KR"/>
              <a:t>The results of the t-evaluation show a significant difference between the results of “local resident visitors” and “domestic tourists”</a:t>
            </a:r>
          </a:p>
        </p:txBody>
      </p:sp>
      <p:sp>
        <p:nvSpPr>
          <p:cNvPr id="123924" name="슬라이드 번호 개체 틀 16"/>
          <p:cNvSpPr>
            <a:spLocks noGrp="1"/>
          </p:cNvSpPr>
          <p:nvPr>
            <p:ph type="sldNum" sz="quarter" idx="12"/>
          </p:nvPr>
        </p:nvSpPr>
        <p:spPr>
          <a:noFill/>
        </p:spPr>
        <p:txBody>
          <a:bodyPr/>
          <a:lstStyle/>
          <a:p>
            <a:r>
              <a:rPr lang="en-US" altLang="ko-KR" smtClean="0"/>
              <a:t>85</a:t>
            </a:r>
          </a:p>
        </p:txBody>
      </p:sp>
      <p:graphicFrame>
        <p:nvGraphicFramePr>
          <p:cNvPr id="99467" name="Group 139"/>
          <p:cNvGraphicFramePr>
            <a:graphicFrameLocks noGrp="1"/>
          </p:cNvGraphicFramePr>
          <p:nvPr/>
        </p:nvGraphicFramePr>
        <p:xfrm>
          <a:off x="1141413" y="6804025"/>
          <a:ext cx="4822825" cy="2252663"/>
        </p:xfrm>
        <a:graphic>
          <a:graphicData uri="http://schemas.openxmlformats.org/drawingml/2006/table">
            <a:tbl>
              <a:tblPr/>
              <a:tblGrid>
                <a:gridCol w="587375"/>
                <a:gridCol w="784225"/>
                <a:gridCol w="930275"/>
                <a:gridCol w="409575"/>
                <a:gridCol w="393700"/>
                <a:gridCol w="428625"/>
                <a:gridCol w="430212"/>
                <a:gridCol w="430213"/>
                <a:gridCol w="428625"/>
              </a:tblGrid>
              <a:tr h="114300">
                <a:tc rowSpan="2" gridSpan="2">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Category</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c rowSpan="2" hMerge="1">
                  <a:txBody>
                    <a:bodyPr/>
                    <a:lstStyle/>
                    <a:p>
                      <a:pPr latinLnBrk="1"/>
                      <a:endParaRPr lang="ko-KR" altLang="en-US"/>
                    </a:p>
                  </a:txBody>
                  <a:tcPr/>
                </a:tc>
                <a:tc rowSpan="2">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Size</a:t>
                      </a:r>
                      <a:r>
                        <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rPr>
                        <a:t> </a:t>
                      </a: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c gridSpan="3">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Parking Space (No.)</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c hMerge="1">
                  <a:txBody>
                    <a:bodyPr/>
                    <a:lstStyle/>
                    <a:p>
                      <a:pPr latinLnBrk="1"/>
                      <a:endParaRPr lang="ko-KR" altLang="en-US"/>
                    </a:p>
                  </a:txBody>
                  <a:tcPr/>
                </a:tc>
                <a:tc hMerge="1">
                  <a:txBody>
                    <a:bodyPr/>
                    <a:lstStyle/>
                    <a:p>
                      <a:pPr latinLnBrk="1"/>
                      <a:endParaRPr lang="ko-KR" altLang="en-US"/>
                    </a:p>
                  </a:txBody>
                  <a:tcPr/>
                </a:tc>
                <a:tc gridSpan="3">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Capacity (people)</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c hMerge="1">
                  <a:txBody>
                    <a:bodyPr/>
                    <a:lstStyle/>
                    <a:p>
                      <a:pPr latinLnBrk="1"/>
                      <a:endParaRPr lang="ko-KR" altLang="en-US"/>
                    </a:p>
                  </a:txBody>
                  <a:tcPr/>
                </a:tc>
                <a:tc hMerge="1">
                  <a:txBody>
                    <a:bodyPr/>
                    <a:lstStyle/>
                    <a:p>
                      <a:pPr latinLnBrk="1"/>
                      <a:endParaRPr lang="ko-KR" altLang="en-US"/>
                    </a:p>
                  </a:txBody>
                  <a:tcPr/>
                </a:tc>
              </a:tr>
              <a:tr h="114300">
                <a:tc gridSpan="2" vMerge="1">
                  <a:txBody>
                    <a:bodyPr/>
                    <a:lstStyle/>
                    <a:p>
                      <a:pPr latinLnBrk="1"/>
                      <a:endParaRPr lang="ko-KR" altLang="en-US"/>
                    </a:p>
                  </a:txBody>
                  <a:tcPr/>
                </a:tc>
                <a:tc hMerge="1" vMerge="1">
                  <a:txBody>
                    <a:bodyPr/>
                    <a:lstStyle/>
                    <a:p>
                      <a:pPr latinLnBrk="1"/>
                      <a:endParaRPr lang="ko-KR" altLang="en-US"/>
                    </a:p>
                  </a:txBody>
                  <a:tcPr/>
                </a:tc>
                <a:tc vMerge="1">
                  <a:txBody>
                    <a:bodyPr/>
                    <a:lstStyle/>
                    <a:p>
                      <a:pPr latinLnBrk="1"/>
                      <a:endParaRPr lang="ko-KR" altLang="en-US"/>
                    </a:p>
                  </a:txBody>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Total</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Large</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Small</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Total</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Large</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Small</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r>
              <a:tr h="220663">
                <a:tc gridSpan="2">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Total </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pPr latinLnBrk="1"/>
                      <a:endParaRPr lang="ko-KR" altLang="en-US"/>
                    </a:p>
                  </a:txBody>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328,656</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8,770</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757</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8,013</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87,516</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45,440</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42,076</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57175">
                <a:tc rowSpan="8">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Permanent Parking Space</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Area 1</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(Main Gate)</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33,058</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372</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138</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234</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9,509</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8,280</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1,229</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171450">
                <a:tc vMerge="1">
                  <a:txBody>
                    <a:bodyPr/>
                    <a:lstStyle/>
                    <a:p>
                      <a:pPr latinLnBrk="1"/>
                      <a:endParaRPr lang="ko-KR" altLang="en-US"/>
                    </a:p>
                  </a:txBody>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Area 2</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94,742</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1,671</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590</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1,081</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41,077</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35,400</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5,677</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174625">
                <a:tc vMerge="1">
                  <a:txBody>
                    <a:bodyPr/>
                    <a:lstStyle/>
                    <a:p>
                      <a:pPr latinLnBrk="1"/>
                      <a:endParaRPr lang="ko-KR" altLang="en-US"/>
                    </a:p>
                  </a:txBody>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Area 3</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44,759</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1,635</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1,635</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8,586</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8,586</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171450">
                <a:tc vMerge="1">
                  <a:txBody>
                    <a:bodyPr/>
                    <a:lstStyle/>
                    <a:p>
                      <a:pPr latinLnBrk="1"/>
                      <a:endParaRPr lang="ko-KR" altLang="en-US"/>
                    </a:p>
                  </a:txBody>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Area 4</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67,477</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2,184</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2,184</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11,466</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11,466</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171450">
                <a:tc vMerge="1">
                  <a:txBody>
                    <a:bodyPr/>
                    <a:lstStyle/>
                    <a:p>
                      <a:pPr latinLnBrk="1"/>
                      <a:endParaRPr lang="ko-KR" altLang="en-US"/>
                    </a:p>
                  </a:txBody>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Area 5</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39,948</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1,165</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1,165</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6,118</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6,118</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171450">
                <a:tc vMerge="1">
                  <a:txBody>
                    <a:bodyPr/>
                    <a:lstStyle/>
                    <a:p>
                      <a:pPr latinLnBrk="1"/>
                      <a:endParaRPr lang="ko-KR" altLang="en-US"/>
                    </a:p>
                  </a:txBody>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Area 6</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32,735</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1,218</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1,218</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6,395</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6,395</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58763">
                <a:tc vMerge="1">
                  <a:txBody>
                    <a:bodyPr/>
                    <a:lstStyle/>
                    <a:p>
                      <a:pPr latinLnBrk="1"/>
                      <a:endParaRPr lang="ko-KR" altLang="en-US"/>
                    </a:p>
                  </a:txBody>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Area 7</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(South Gate)</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6,612</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225</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7</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218</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1,585</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440</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1,145</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58763">
                <a:tc vMerge="1">
                  <a:txBody>
                    <a:bodyPr/>
                    <a:lstStyle/>
                    <a:p>
                      <a:pPr latinLnBrk="1"/>
                      <a:endParaRPr lang="ko-KR" altLang="en-US"/>
                    </a:p>
                  </a:txBody>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Area 8</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(Recreation Forest)</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9,325</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300</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22</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278</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2,780</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1,320</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800" b="0" i="0" u="none" strike="noStrike" cap="none" normalizeH="0" baseline="0" smtClean="0">
                          <a:ln>
                            <a:noFill/>
                          </a:ln>
                          <a:solidFill>
                            <a:srgbClr val="000000"/>
                          </a:solidFill>
                          <a:effectLst/>
                          <a:latin typeface="Times New Roman" pitchFamily="18" charset="0"/>
                          <a:ea typeface="HY헤드라인M" pitchFamily="18" charset="-127"/>
                        </a:rPr>
                        <a:t>1,460</a:t>
                      </a:r>
                      <a:endParaRPr kumimoji="0" lang="ko-KR" altLang="en-US" sz="800" b="0" i="0" u="none" strike="noStrike" cap="none" normalizeH="0" baseline="0" smtClean="0">
                        <a:ln>
                          <a:noFill/>
                        </a:ln>
                        <a:solidFill>
                          <a:srgbClr val="000000"/>
                        </a:solidFill>
                        <a:effectLst/>
                        <a:latin typeface="Times New Roman" pitchFamily="18" charset="0"/>
                        <a:ea typeface="HY헤드라인M" pitchFamily="18" charset="-127"/>
                      </a:endParaRPr>
                    </a:p>
                  </a:txBody>
                  <a:tcPr marL="7393" marR="7393" marT="7393" marB="739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4031" name="직사각형 6"/>
          <p:cNvSpPr>
            <a:spLocks noChangeArrowheads="1"/>
          </p:cNvSpPr>
          <p:nvPr/>
        </p:nvSpPr>
        <p:spPr bwMode="auto">
          <a:xfrm>
            <a:off x="1125538" y="6448425"/>
            <a:ext cx="4318000" cy="304800"/>
          </a:xfrm>
          <a:prstGeom prst="rect">
            <a:avLst/>
          </a:prstGeom>
          <a:noFill/>
          <a:ln w="9525">
            <a:noFill/>
            <a:miter lim="800000"/>
            <a:headEnd/>
            <a:tailEnd/>
          </a:ln>
        </p:spPr>
        <p:txBody>
          <a:bodyPr wrap="none">
            <a:spAutoFit/>
          </a:bodyPr>
          <a:lstStyle/>
          <a:p>
            <a:pPr>
              <a:lnSpc>
                <a:spcPct val="140000"/>
              </a:lnSpc>
            </a:pPr>
            <a:r>
              <a:rPr lang="en-US" altLang="ko-KR"/>
              <a:t>[Table</a:t>
            </a:r>
            <a:r>
              <a:rPr lang="ko-KR" altLang="en-US"/>
              <a:t> </a:t>
            </a:r>
            <a:r>
              <a:rPr lang="en-US" altLang="ko-KR"/>
              <a:t>4-3-4] Number of Permanent Parking Spaces at the 2009 Korea Floritopia</a:t>
            </a:r>
            <a:endParaRPr lang="ko-KR" altLang="en-US"/>
          </a:p>
        </p:txBody>
      </p:sp>
      <p:sp>
        <p:nvSpPr>
          <p:cNvPr id="124032" name="Rectangle 19"/>
          <p:cNvSpPr>
            <a:spLocks noChangeArrowheads="1"/>
          </p:cNvSpPr>
          <p:nvPr/>
        </p:nvSpPr>
        <p:spPr bwMode="auto">
          <a:xfrm>
            <a:off x="1120775" y="4035425"/>
            <a:ext cx="4819650" cy="2286000"/>
          </a:xfrm>
          <a:prstGeom prst="rect">
            <a:avLst/>
          </a:prstGeom>
          <a:noFill/>
          <a:ln w="9525">
            <a:noFill/>
            <a:miter lim="800000"/>
            <a:headEnd/>
            <a:tailEnd/>
          </a:ln>
        </p:spPr>
        <p:txBody>
          <a:bodyPr lIns="0" tIns="0" rIns="0" bIns="0">
            <a:spAutoFit/>
          </a:bodyPr>
          <a:lstStyle/>
          <a:p>
            <a:pPr marL="85725" indent="-85725" algn="just">
              <a:lnSpc>
                <a:spcPct val="150000"/>
              </a:lnSpc>
              <a:buFont typeface="Arial" charset="0"/>
              <a:buChar char="•"/>
            </a:pPr>
            <a:r>
              <a:rPr lang="en-US" altLang="ko-KR"/>
              <a:t>According to the survey conducted among visitors to the 2009 Korea Floritopia regarding their level of satisfaction with the parking facilities, respondents on average gave 4.62, making it 18</a:t>
            </a:r>
            <a:r>
              <a:rPr lang="en-US" altLang="ko-KR" baseline="30000"/>
              <a:t>th</a:t>
            </a:r>
            <a:r>
              <a:rPr lang="en-US" altLang="ko-KR"/>
              <a:t> among the 26 categories. </a:t>
            </a:r>
          </a:p>
          <a:p>
            <a:pPr marL="85725" indent="-85725" algn="just">
              <a:lnSpc>
                <a:spcPct val="150000"/>
              </a:lnSpc>
              <a:buFont typeface="Arial" charset="0"/>
              <a:buNone/>
            </a:pPr>
            <a:endParaRPr lang="en-US" altLang="ko-KR"/>
          </a:p>
          <a:p>
            <a:pPr marL="85725" indent="-85725" algn="just">
              <a:lnSpc>
                <a:spcPct val="150000"/>
              </a:lnSpc>
              <a:buFont typeface="Arial" charset="0"/>
              <a:buChar char="•"/>
            </a:pPr>
            <a:r>
              <a:rPr lang="en-US" altLang="ko-KR"/>
              <a:t>There were in total 8 parking lots (front gate, north access road, south gate, forest resort), accommodating 8,770 parking spaces. Parking diversion routes were established to appropriately manage the 8 parking lots. Parking guides were positioned at these lots to help divert traffic. Although these parking spaces were designed to accommodate possible surges in visitors, some visitors complained about the difficulty in finding a parking space during these times. </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52"/>
          <p:cNvSpPr>
            <a:spLocks noChangeArrowheads="1"/>
          </p:cNvSpPr>
          <p:nvPr/>
        </p:nvSpPr>
        <p:spPr bwMode="auto">
          <a:xfrm>
            <a:off x="1123950" y="1290638"/>
            <a:ext cx="5334000" cy="304800"/>
          </a:xfrm>
          <a:prstGeom prst="rect">
            <a:avLst/>
          </a:prstGeom>
          <a:noFill/>
          <a:ln w="9525">
            <a:noFill/>
            <a:miter lim="800000"/>
            <a:headEnd/>
            <a:tailEnd/>
          </a:ln>
        </p:spPr>
        <p:txBody>
          <a:bodyPr wrap="none" anchor="ctr"/>
          <a:lstStyle/>
          <a:p>
            <a:pPr algn="dist">
              <a:lnSpc>
                <a:spcPct val="140000"/>
              </a:lnSpc>
            </a:pPr>
            <a:r>
              <a:rPr lang="en-US" altLang="ko-KR" sz="1400" b="1"/>
              <a:t>23. Price of Food and Beverages</a:t>
            </a:r>
            <a:endParaRPr lang="ko-KR" altLang="en-US" sz="1400" b="1"/>
          </a:p>
        </p:txBody>
      </p:sp>
      <p:grpSp>
        <p:nvGrpSpPr>
          <p:cNvPr id="124930" name="그룹 12"/>
          <p:cNvGrpSpPr>
            <a:grpSpLocks/>
          </p:cNvGrpSpPr>
          <p:nvPr/>
        </p:nvGrpSpPr>
        <p:grpSpPr bwMode="auto">
          <a:xfrm>
            <a:off x="925513" y="1784350"/>
            <a:ext cx="5024437" cy="433388"/>
            <a:chOff x="926279" y="1712913"/>
            <a:chExt cx="5023671" cy="382567"/>
          </a:xfrm>
        </p:grpSpPr>
        <p:grpSp>
          <p:nvGrpSpPr>
            <p:cNvPr id="124978" name="그룹 10"/>
            <p:cNvGrpSpPr>
              <a:grpSpLocks/>
            </p:cNvGrpSpPr>
            <p:nvPr/>
          </p:nvGrpSpPr>
          <p:grpSpPr bwMode="auto">
            <a:xfrm>
              <a:off x="926279" y="1712913"/>
              <a:ext cx="5023671" cy="382567"/>
              <a:chOff x="926279" y="1712913"/>
              <a:chExt cx="5023671" cy="382567"/>
            </a:xfrm>
          </p:grpSpPr>
          <p:sp>
            <p:nvSpPr>
              <p:cNvPr id="124980" name="직사각형 3"/>
              <p:cNvSpPr>
                <a:spLocks noChangeArrowheads="1"/>
              </p:cNvSpPr>
              <p:nvPr/>
            </p:nvSpPr>
            <p:spPr bwMode="auto">
              <a:xfrm>
                <a:off x="1125538" y="1712913"/>
                <a:ext cx="4824412" cy="382567"/>
              </a:xfrm>
              <a:prstGeom prst="rect">
                <a:avLst/>
              </a:prstGeom>
              <a:noFill/>
              <a:ln w="9525" algn="ctr">
                <a:solidFill>
                  <a:schemeClr val="tx1"/>
                </a:solidFill>
                <a:round/>
                <a:headEnd/>
                <a:tailEnd/>
              </a:ln>
            </p:spPr>
            <p:txBody>
              <a:bodyPr lIns="0" tIns="0" rIns="0" bIns="0"/>
              <a:lstStyle/>
              <a:p>
                <a:pPr algn="ctr">
                  <a:lnSpc>
                    <a:spcPct val="140000"/>
                  </a:lnSpc>
                </a:pPr>
                <a:endParaRPr lang="ko-KR" altLang="en-US"/>
              </a:p>
            </p:txBody>
          </p:sp>
          <p:sp>
            <p:nvSpPr>
              <p:cNvPr id="124981" name="TextBox 4"/>
              <p:cNvSpPr txBox="1">
                <a:spLocks noChangeArrowheads="1"/>
              </p:cNvSpPr>
              <p:nvPr/>
            </p:nvSpPr>
            <p:spPr bwMode="auto">
              <a:xfrm>
                <a:off x="1424678" y="1760559"/>
                <a:ext cx="3588790" cy="306894"/>
              </a:xfrm>
              <a:prstGeom prst="rect">
                <a:avLst/>
              </a:prstGeom>
              <a:noFill/>
              <a:ln w="9525">
                <a:noFill/>
                <a:miter lim="800000"/>
                <a:headEnd/>
                <a:tailEnd/>
              </a:ln>
            </p:spPr>
            <p:txBody>
              <a:bodyPr>
                <a:spAutoFit/>
              </a:bodyPr>
              <a:lstStyle/>
              <a:p>
                <a:pPr>
                  <a:lnSpc>
                    <a:spcPct val="140000"/>
                  </a:lnSpc>
                </a:pPr>
                <a:r>
                  <a:rPr lang="en-US" altLang="ko-KR" sz="1200" b="1"/>
                  <a:t>The prices of food and beverages were reasonable.</a:t>
                </a:r>
                <a:endParaRPr lang="ko-KR" altLang="en-US" sz="1200" b="1"/>
              </a:p>
            </p:txBody>
          </p:sp>
          <p:grpSp>
            <p:nvGrpSpPr>
              <p:cNvPr id="124982" name="그룹 9"/>
              <p:cNvGrpSpPr>
                <a:grpSpLocks/>
              </p:cNvGrpSpPr>
              <p:nvPr/>
            </p:nvGrpSpPr>
            <p:grpSpPr bwMode="auto">
              <a:xfrm>
                <a:off x="926279" y="1733526"/>
                <a:ext cx="388151" cy="309570"/>
                <a:chOff x="926279" y="1733526"/>
                <a:chExt cx="388151" cy="309570"/>
              </a:xfrm>
            </p:grpSpPr>
            <p:sp>
              <p:nvSpPr>
                <p:cNvPr id="2" name="직사각형 6"/>
                <p:cNvSpPr/>
                <p:nvPr/>
              </p:nvSpPr>
              <p:spPr bwMode="auto">
                <a:xfrm>
                  <a:off x="985007" y="1761961"/>
                  <a:ext cx="280945" cy="281669"/>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lstStyle/>
                <a:p>
                  <a:pPr algn="ctr">
                    <a:lnSpc>
                      <a:spcPct val="140000"/>
                    </a:lnSpc>
                    <a:defRPr/>
                  </a:pPr>
                  <a:endParaRPr lang="ko-KR" altLang="en-US"/>
                </a:p>
              </p:txBody>
            </p:sp>
            <p:sp>
              <p:nvSpPr>
                <p:cNvPr id="124984" name="TextBox 8"/>
                <p:cNvSpPr txBox="1">
                  <a:spLocks noChangeArrowheads="1"/>
                </p:cNvSpPr>
                <p:nvPr/>
              </p:nvSpPr>
              <p:spPr bwMode="auto">
                <a:xfrm>
                  <a:off x="926279" y="1733526"/>
                  <a:ext cx="388151" cy="306768"/>
                </a:xfrm>
                <a:prstGeom prst="rect">
                  <a:avLst/>
                </a:prstGeom>
                <a:noFill/>
                <a:ln w="9525">
                  <a:noFill/>
                  <a:miter lim="800000"/>
                  <a:headEnd/>
                  <a:tailEnd/>
                </a:ln>
              </p:spPr>
              <p:txBody>
                <a:bodyPr>
                  <a:spAutoFit/>
                </a:bodyPr>
                <a:lstStyle/>
                <a:p>
                  <a:pPr algn="ctr">
                    <a:lnSpc>
                      <a:spcPct val="140000"/>
                    </a:lnSpc>
                  </a:pPr>
                  <a:r>
                    <a:rPr lang="en-US" altLang="ko-KR" sz="1200" b="1"/>
                    <a:t>23</a:t>
                  </a:r>
                  <a:endParaRPr lang="ko-KR" altLang="en-US" sz="1200" b="1"/>
                </a:p>
              </p:txBody>
            </p:sp>
          </p:grpSp>
        </p:grpSp>
        <p:sp>
          <p:nvSpPr>
            <p:cNvPr id="12" name="직사각형 11"/>
            <p:cNvSpPr/>
            <p:nvPr/>
          </p:nvSpPr>
          <p:spPr bwMode="auto">
            <a:xfrm>
              <a:off x="5308698" y="1791388"/>
              <a:ext cx="546017" cy="234025"/>
            </a:xfrm>
            <a:prstGeom prst="rect">
              <a:avLst/>
            </a:prstGeom>
            <a:solidFill>
              <a:schemeClr val="bg1">
                <a:lumMod val="85000"/>
              </a:schemeClr>
            </a:solidFill>
            <a:ln w="9525" cap="flat" cmpd="sng" algn="ctr">
              <a:noFill/>
              <a:prstDash val="solid"/>
              <a:round/>
              <a:headEnd type="none" w="med" len="med"/>
              <a:tailEnd type="none" w="med" len="med"/>
            </a:ln>
            <a:effectLst/>
          </p:spPr>
          <p:txBody>
            <a:bodyPr lIns="0" tIns="0" rIns="0" bIns="0"/>
            <a:lstStyle/>
            <a:p>
              <a:pPr algn="ctr">
                <a:lnSpc>
                  <a:spcPct val="140000"/>
                </a:lnSpc>
                <a:defRPr/>
              </a:pPr>
              <a:r>
                <a:rPr lang="en-US" altLang="ko-KR" sz="1200" b="1"/>
                <a:t>3.82</a:t>
              </a:r>
              <a:endParaRPr lang="ko-KR" altLang="en-US" sz="1200" b="1"/>
            </a:p>
          </p:txBody>
        </p:sp>
      </p:grpSp>
      <p:sp>
        <p:nvSpPr>
          <p:cNvPr id="124931" name="TextBox 12"/>
          <p:cNvSpPr txBox="1">
            <a:spLocks noChangeArrowheads="1"/>
          </p:cNvSpPr>
          <p:nvPr/>
        </p:nvSpPr>
        <p:spPr bwMode="auto">
          <a:xfrm>
            <a:off x="1123950" y="2432050"/>
            <a:ext cx="4826000" cy="517525"/>
          </a:xfrm>
          <a:prstGeom prst="rect">
            <a:avLst/>
          </a:prstGeom>
          <a:noFill/>
          <a:ln w="9525">
            <a:noFill/>
            <a:miter lim="800000"/>
            <a:headEnd/>
            <a:tailEnd/>
          </a:ln>
        </p:spPr>
        <p:txBody>
          <a:bodyPr>
            <a:spAutoFit/>
          </a:bodyPr>
          <a:lstStyle/>
          <a:p>
            <a:pPr>
              <a:lnSpc>
                <a:spcPct val="140000"/>
              </a:lnSpc>
              <a:buFont typeface="Wingdings" pitchFamily="2" charset="2"/>
              <a:buChar char="§"/>
            </a:pPr>
            <a:r>
              <a:rPr lang="en-US" altLang="ko-KR"/>
              <a:t>  Satisfaction level and the t-evaluation results for “Price of Food and Beverages” for </a:t>
            </a:r>
          </a:p>
          <a:p>
            <a:pPr>
              <a:lnSpc>
                <a:spcPct val="140000"/>
              </a:lnSpc>
              <a:buFont typeface="Wingdings" pitchFamily="2" charset="2"/>
              <a:buNone/>
            </a:pPr>
            <a:r>
              <a:rPr lang="en-US" altLang="ko-KR"/>
              <a:t>    different visitor category</a:t>
            </a:r>
          </a:p>
        </p:txBody>
      </p:sp>
      <p:graphicFrame>
        <p:nvGraphicFramePr>
          <p:cNvPr id="100412" name="Group 60"/>
          <p:cNvGraphicFramePr>
            <a:graphicFrameLocks noGrp="1"/>
          </p:cNvGraphicFramePr>
          <p:nvPr/>
        </p:nvGraphicFramePr>
        <p:xfrm>
          <a:off x="1123950" y="3019425"/>
          <a:ext cx="4826000" cy="639763"/>
        </p:xfrm>
        <a:graphic>
          <a:graphicData uri="http://schemas.openxmlformats.org/drawingml/2006/table">
            <a:tbl>
              <a:tblPr/>
              <a:tblGrid>
                <a:gridCol w="1206500"/>
                <a:gridCol w="1206500"/>
                <a:gridCol w="1206500"/>
                <a:gridCol w="1206500"/>
              </a:tblGrid>
              <a:tr h="238125">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Category of Visitors</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Local Resident Visitors</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Domestic Tourists</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t : 1.126</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36538">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Average per Group</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3.92</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3.78</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P : 0.363</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4947" name="TextBox 14"/>
          <p:cNvSpPr txBox="1">
            <a:spLocks noChangeArrowheads="1"/>
          </p:cNvSpPr>
          <p:nvPr/>
        </p:nvSpPr>
        <p:spPr bwMode="auto">
          <a:xfrm>
            <a:off x="1174750" y="3643313"/>
            <a:ext cx="4826000" cy="517525"/>
          </a:xfrm>
          <a:prstGeom prst="rect">
            <a:avLst/>
          </a:prstGeom>
          <a:noFill/>
          <a:ln w="9525">
            <a:noFill/>
            <a:miter lim="800000"/>
            <a:headEnd/>
            <a:tailEnd/>
          </a:ln>
        </p:spPr>
        <p:txBody>
          <a:bodyPr>
            <a:spAutoFit/>
          </a:bodyPr>
          <a:lstStyle/>
          <a:p>
            <a:pPr>
              <a:lnSpc>
                <a:spcPct val="140000"/>
              </a:lnSpc>
            </a:pPr>
            <a:r>
              <a:rPr lang="en-US" altLang="ko-KR"/>
              <a:t>The results of the t-evaluation show a significant difference between the results of “local resident visitors” and “domestic tourists”</a:t>
            </a:r>
          </a:p>
        </p:txBody>
      </p:sp>
      <p:sp>
        <p:nvSpPr>
          <p:cNvPr id="124948" name="슬라이드 번호 개체 틀 16"/>
          <p:cNvSpPr>
            <a:spLocks noGrp="1"/>
          </p:cNvSpPr>
          <p:nvPr>
            <p:ph type="sldNum" sz="quarter" idx="12"/>
          </p:nvPr>
        </p:nvSpPr>
        <p:spPr>
          <a:noFill/>
        </p:spPr>
        <p:txBody>
          <a:bodyPr/>
          <a:lstStyle/>
          <a:p>
            <a:r>
              <a:rPr lang="en-US" altLang="ko-KR" smtClean="0"/>
              <a:t>86</a:t>
            </a:r>
          </a:p>
        </p:txBody>
      </p:sp>
      <p:graphicFrame>
        <p:nvGraphicFramePr>
          <p:cNvPr id="100411" name="Group 59"/>
          <p:cNvGraphicFramePr>
            <a:graphicFrameLocks noGrp="1"/>
          </p:cNvGraphicFramePr>
          <p:nvPr/>
        </p:nvGraphicFramePr>
        <p:xfrm>
          <a:off x="1125538" y="7231063"/>
          <a:ext cx="4818062" cy="1179512"/>
        </p:xfrm>
        <a:graphic>
          <a:graphicData uri="http://schemas.openxmlformats.org/drawingml/2006/table">
            <a:tbl>
              <a:tblPr/>
              <a:tblGrid>
                <a:gridCol w="1690687"/>
                <a:gridCol w="1819275"/>
                <a:gridCol w="1308100"/>
              </a:tblGrid>
              <a:tr h="328613">
                <a:tc>
                  <a:txBody>
                    <a:bodyPr/>
                    <a:lstStyle/>
                    <a:p>
                      <a:pPr marL="0" marR="0" lvl="0" indent="0" algn="ctr" defTabSz="914400" rtl="0" eaLnBrk="1" fontAlgn="base" latinLnBrk="1" hangingPunct="1">
                        <a:lnSpc>
                          <a:spcPts val="5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Restaurant Type</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64770" marR="64770" marT="64770" marB="6477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ts val="8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Number of Stores (Flower Exhibition/arboretum)</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64770" marR="64770" marT="64770" marB="6477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1" hangingPunct="1">
                        <a:lnSpc>
                          <a:spcPts val="5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Total Area (㎡)</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64770" marR="64770" marT="64770" marB="6477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BFBFBF"/>
                    </a:solidFill>
                  </a:tcPr>
                </a:tc>
              </a:tr>
              <a:tr h="211138">
                <a:tc>
                  <a:txBody>
                    <a:bodyPr/>
                    <a:lstStyle/>
                    <a:p>
                      <a:pPr marL="0" marR="0" lvl="0" indent="0" algn="ctr" defTabSz="914400" rtl="0" eaLnBrk="1" fontAlgn="base" latinLnBrk="1" hangingPunct="1">
                        <a:lnSpc>
                          <a:spcPts val="5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Employee Restaurant</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64770" marR="64770" marT="64770" marB="6477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ts val="5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1(1/0)</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64770" marR="64770" marT="64770" marB="6477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ts val="5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300</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64770" marR="64770" marT="64770" marB="6477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12725">
                <a:tc>
                  <a:txBody>
                    <a:bodyPr/>
                    <a:lstStyle/>
                    <a:p>
                      <a:pPr marL="0" marR="0" lvl="0" indent="0" algn="ctr" defTabSz="914400" rtl="0" eaLnBrk="1" fontAlgn="base" latinLnBrk="1" hangingPunct="1">
                        <a:lnSpc>
                          <a:spcPts val="5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Regular Restaurant</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64770" marR="64770" marT="64770" marB="6477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ts val="5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3(3/0)</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64770" marR="64770" marT="64770" marB="6477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ts val="5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600</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64770" marR="64770" marT="64770" marB="6477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11138">
                <a:tc>
                  <a:txBody>
                    <a:bodyPr/>
                    <a:lstStyle/>
                    <a:p>
                      <a:pPr marL="0" marR="0" lvl="0" indent="0" algn="ctr" defTabSz="914400" rtl="0" eaLnBrk="1" fontAlgn="base" latinLnBrk="1" hangingPunct="1">
                        <a:lnSpc>
                          <a:spcPts val="5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Korean Restaurant</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64770" marR="64770" marT="64770" marB="6477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ts val="5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1(1/0)</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64770" marR="64770" marT="64770" marB="6477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ts val="5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525</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64770" marR="64770" marT="64770" marB="6477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11138">
                <a:tc>
                  <a:txBody>
                    <a:bodyPr/>
                    <a:lstStyle/>
                    <a:p>
                      <a:pPr marL="0" marR="0" lvl="0" indent="0" algn="ctr" defTabSz="914400" rtl="0" eaLnBrk="1" fontAlgn="base" latinLnBrk="1" hangingPunct="1">
                        <a:lnSpc>
                          <a:spcPts val="5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Fast Food Restaurant</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64770" marR="64770" marT="64770" marB="6477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ts val="5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17(16/1)</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64770" marR="64770" marT="64770" marB="6477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ts val="5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425</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64770" marR="64770" marT="64770" marB="6477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4975" name="직사각형 7"/>
          <p:cNvSpPr>
            <a:spLocks noChangeArrowheads="1"/>
          </p:cNvSpPr>
          <p:nvPr/>
        </p:nvSpPr>
        <p:spPr bwMode="auto">
          <a:xfrm>
            <a:off x="1125538" y="6880225"/>
            <a:ext cx="3554412" cy="304800"/>
          </a:xfrm>
          <a:prstGeom prst="rect">
            <a:avLst/>
          </a:prstGeom>
          <a:noFill/>
          <a:ln w="9525">
            <a:noFill/>
            <a:miter lim="800000"/>
            <a:headEnd/>
            <a:tailEnd/>
          </a:ln>
        </p:spPr>
        <p:txBody>
          <a:bodyPr wrap="none">
            <a:spAutoFit/>
          </a:bodyPr>
          <a:lstStyle/>
          <a:p>
            <a:pPr>
              <a:lnSpc>
                <a:spcPct val="140000"/>
              </a:lnSpc>
            </a:pPr>
            <a:r>
              <a:rPr lang="en-US" altLang="ko-KR"/>
              <a:t>[Table</a:t>
            </a:r>
            <a:r>
              <a:rPr lang="ko-KR" altLang="en-US"/>
              <a:t> </a:t>
            </a:r>
            <a:r>
              <a:rPr lang="en-US" altLang="ko-KR"/>
              <a:t>4-3-5] Number of Restaurants at the 2009 Korea Floritopia</a:t>
            </a:r>
            <a:endParaRPr lang="ko-KR" altLang="en-US"/>
          </a:p>
        </p:txBody>
      </p:sp>
      <p:sp>
        <p:nvSpPr>
          <p:cNvPr id="124976" name="Rectangle 19"/>
          <p:cNvSpPr>
            <a:spLocks noChangeArrowheads="1"/>
          </p:cNvSpPr>
          <p:nvPr/>
        </p:nvSpPr>
        <p:spPr bwMode="auto">
          <a:xfrm>
            <a:off x="1125538" y="4395788"/>
            <a:ext cx="4819650" cy="2286000"/>
          </a:xfrm>
          <a:prstGeom prst="rect">
            <a:avLst/>
          </a:prstGeom>
          <a:noFill/>
          <a:ln w="9525">
            <a:noFill/>
            <a:miter lim="800000"/>
            <a:headEnd/>
            <a:tailEnd/>
          </a:ln>
        </p:spPr>
        <p:txBody>
          <a:bodyPr lIns="0" tIns="0" rIns="0" bIns="0">
            <a:spAutoFit/>
          </a:bodyPr>
          <a:lstStyle/>
          <a:p>
            <a:pPr marL="85725" indent="-85725" algn="just">
              <a:lnSpc>
                <a:spcPct val="150000"/>
              </a:lnSpc>
              <a:buFont typeface="Arial" charset="0"/>
              <a:buChar char="•"/>
            </a:pPr>
            <a:r>
              <a:rPr lang="en-US" altLang="ko-KR"/>
              <a:t>According to the survey conducted among visitors to the 2009 Korea Floritopia regarding their level of satisfaction with the prices of  food and beverages, respondents on average gave 3.82, making it 26</a:t>
            </a:r>
            <a:r>
              <a:rPr lang="en-US" altLang="ko-KR" baseline="30000"/>
              <a:t>th</a:t>
            </a:r>
            <a:r>
              <a:rPr lang="en-US" altLang="ko-KR"/>
              <a:t> among the 26 categories. </a:t>
            </a:r>
          </a:p>
          <a:p>
            <a:pPr marL="85725" indent="-85725" algn="just">
              <a:lnSpc>
                <a:spcPct val="150000"/>
              </a:lnSpc>
              <a:buFont typeface="Arial" charset="0"/>
              <a:buNone/>
            </a:pPr>
            <a:endParaRPr lang="en-US" altLang="ko-KR"/>
          </a:p>
          <a:p>
            <a:pPr marL="85725" indent="-85725" algn="just">
              <a:lnSpc>
                <a:spcPct val="150000"/>
              </a:lnSpc>
              <a:buFont typeface="Arial" charset="0"/>
              <a:buChar char="•"/>
            </a:pPr>
            <a:r>
              <a:rPr lang="en-US" altLang="ko-KR"/>
              <a:t>The 2009 Korea Floritopia received a huge number of visitors, therefore to accommodate the necessity of a large-scale concession system, a professional catering service was outsourced to manage all the restaurants within the exhibition. Consequently, the price of food within the exhibition was relatively high, raising partial complaints from visitors. Also, visitors complained about the speed of service and the fact that it was all self-service although they were paying a high price for the food. </a:t>
            </a:r>
          </a:p>
        </p:txBody>
      </p:sp>
      <p:sp>
        <p:nvSpPr>
          <p:cNvPr id="124977" name="Rectangle 19"/>
          <p:cNvSpPr>
            <a:spLocks noChangeArrowheads="1"/>
          </p:cNvSpPr>
          <p:nvPr/>
        </p:nvSpPr>
        <p:spPr bwMode="auto">
          <a:xfrm>
            <a:off x="1131888" y="8456613"/>
            <a:ext cx="4819650" cy="457200"/>
          </a:xfrm>
          <a:prstGeom prst="rect">
            <a:avLst/>
          </a:prstGeom>
          <a:noFill/>
          <a:ln w="9525">
            <a:noFill/>
            <a:miter lim="800000"/>
            <a:headEnd/>
            <a:tailEnd/>
          </a:ln>
        </p:spPr>
        <p:txBody>
          <a:bodyPr lIns="0" tIns="0" rIns="0" bIns="0">
            <a:spAutoFit/>
          </a:bodyPr>
          <a:lstStyle/>
          <a:p>
            <a:pPr marL="85725" indent="-85725" algn="just">
              <a:lnSpc>
                <a:spcPct val="150000"/>
              </a:lnSpc>
              <a:buFont typeface="Arial" charset="0"/>
              <a:buChar char="•"/>
            </a:pPr>
            <a:r>
              <a:rPr lang="en-US" altLang="ko-KR"/>
              <a:t>According to the survey, many visitors used fast food restaurants while others brought in their own food. </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52"/>
          <p:cNvSpPr>
            <a:spLocks noChangeArrowheads="1"/>
          </p:cNvSpPr>
          <p:nvPr/>
        </p:nvSpPr>
        <p:spPr bwMode="auto">
          <a:xfrm>
            <a:off x="1123950" y="1290638"/>
            <a:ext cx="5334000" cy="304800"/>
          </a:xfrm>
          <a:prstGeom prst="rect">
            <a:avLst/>
          </a:prstGeom>
          <a:noFill/>
          <a:ln w="9525">
            <a:noFill/>
            <a:miter lim="800000"/>
            <a:headEnd/>
            <a:tailEnd/>
          </a:ln>
        </p:spPr>
        <p:txBody>
          <a:bodyPr wrap="none" anchor="ctr"/>
          <a:lstStyle/>
          <a:p>
            <a:pPr algn="dist">
              <a:lnSpc>
                <a:spcPct val="140000"/>
              </a:lnSpc>
            </a:pPr>
            <a:r>
              <a:rPr lang="en-US" altLang="ko-KR" sz="1400" b="1"/>
              <a:t>24. Type of Souvenirs</a:t>
            </a:r>
            <a:endParaRPr lang="ko-KR" altLang="en-US" sz="1400" b="1"/>
          </a:p>
        </p:txBody>
      </p:sp>
      <p:sp>
        <p:nvSpPr>
          <p:cNvPr id="125954" name="TextBox 12"/>
          <p:cNvSpPr txBox="1">
            <a:spLocks noChangeArrowheads="1"/>
          </p:cNvSpPr>
          <p:nvPr/>
        </p:nvSpPr>
        <p:spPr bwMode="auto">
          <a:xfrm>
            <a:off x="1123950" y="2490788"/>
            <a:ext cx="4826000" cy="517525"/>
          </a:xfrm>
          <a:prstGeom prst="rect">
            <a:avLst/>
          </a:prstGeom>
          <a:noFill/>
          <a:ln w="9525">
            <a:noFill/>
            <a:miter lim="800000"/>
            <a:headEnd/>
            <a:tailEnd/>
          </a:ln>
        </p:spPr>
        <p:txBody>
          <a:bodyPr>
            <a:spAutoFit/>
          </a:bodyPr>
          <a:lstStyle/>
          <a:p>
            <a:pPr>
              <a:lnSpc>
                <a:spcPct val="140000"/>
              </a:lnSpc>
              <a:buFont typeface="Wingdings" pitchFamily="2" charset="2"/>
              <a:buChar char="§"/>
            </a:pPr>
            <a:r>
              <a:rPr lang="en-US" altLang="ko-KR"/>
              <a:t>   Satisfaction level and the t-evaluation results for “Type of Souvenirs” for different </a:t>
            </a:r>
          </a:p>
          <a:p>
            <a:pPr>
              <a:lnSpc>
                <a:spcPct val="140000"/>
              </a:lnSpc>
              <a:buFont typeface="Wingdings" pitchFamily="2" charset="2"/>
              <a:buNone/>
            </a:pPr>
            <a:r>
              <a:rPr lang="en-US" altLang="ko-KR"/>
              <a:t>     visitor category</a:t>
            </a:r>
          </a:p>
        </p:txBody>
      </p:sp>
      <p:graphicFrame>
        <p:nvGraphicFramePr>
          <p:cNvPr id="101442" name="Group 66"/>
          <p:cNvGraphicFramePr>
            <a:graphicFrameLocks noGrp="1"/>
          </p:cNvGraphicFramePr>
          <p:nvPr/>
        </p:nvGraphicFramePr>
        <p:xfrm>
          <a:off x="1123950" y="3019425"/>
          <a:ext cx="4826000" cy="639763"/>
        </p:xfrm>
        <a:graphic>
          <a:graphicData uri="http://schemas.openxmlformats.org/drawingml/2006/table">
            <a:tbl>
              <a:tblPr/>
              <a:tblGrid>
                <a:gridCol w="1206500"/>
                <a:gridCol w="1206500"/>
                <a:gridCol w="1206500"/>
                <a:gridCol w="1206500"/>
              </a:tblGrid>
              <a:tr h="238125">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Category of Visitors</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Local Resident Visitors</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Domestic Tourists</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t : 0.504</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36538">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Average per Group</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4.06</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4.00</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P : 0.181</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5970" name="TextBox 14"/>
          <p:cNvSpPr txBox="1">
            <a:spLocks noChangeArrowheads="1"/>
          </p:cNvSpPr>
          <p:nvPr/>
        </p:nvSpPr>
        <p:spPr bwMode="auto">
          <a:xfrm>
            <a:off x="1174750" y="3643313"/>
            <a:ext cx="4826000" cy="517525"/>
          </a:xfrm>
          <a:prstGeom prst="rect">
            <a:avLst/>
          </a:prstGeom>
          <a:noFill/>
          <a:ln w="9525">
            <a:noFill/>
            <a:miter lim="800000"/>
            <a:headEnd/>
            <a:tailEnd/>
          </a:ln>
        </p:spPr>
        <p:txBody>
          <a:bodyPr>
            <a:spAutoFit/>
          </a:bodyPr>
          <a:lstStyle/>
          <a:p>
            <a:pPr>
              <a:lnSpc>
                <a:spcPct val="140000"/>
              </a:lnSpc>
            </a:pPr>
            <a:r>
              <a:rPr lang="en-US" altLang="ko-KR"/>
              <a:t>The results of the t-evaluation show a significant difference between the results of “local resident visitors” and “domestic tourists”</a:t>
            </a:r>
          </a:p>
        </p:txBody>
      </p:sp>
      <p:sp>
        <p:nvSpPr>
          <p:cNvPr id="125971" name="슬라이드 번호 개체 틀 16"/>
          <p:cNvSpPr>
            <a:spLocks noGrp="1"/>
          </p:cNvSpPr>
          <p:nvPr>
            <p:ph type="sldNum" sz="quarter" idx="12"/>
          </p:nvPr>
        </p:nvSpPr>
        <p:spPr>
          <a:noFill/>
        </p:spPr>
        <p:txBody>
          <a:bodyPr/>
          <a:lstStyle/>
          <a:p>
            <a:r>
              <a:rPr lang="en-US" altLang="ko-KR" smtClean="0"/>
              <a:t>87</a:t>
            </a:r>
          </a:p>
        </p:txBody>
      </p:sp>
      <p:graphicFrame>
        <p:nvGraphicFramePr>
          <p:cNvPr id="101445" name="Group 69"/>
          <p:cNvGraphicFramePr>
            <a:graphicFrameLocks noGrp="1"/>
          </p:cNvGraphicFramePr>
          <p:nvPr/>
        </p:nvGraphicFramePr>
        <p:xfrm>
          <a:off x="1125538" y="7185025"/>
          <a:ext cx="4845050" cy="1898650"/>
        </p:xfrm>
        <a:graphic>
          <a:graphicData uri="http://schemas.openxmlformats.org/drawingml/2006/table">
            <a:tbl>
              <a:tblPr/>
              <a:tblGrid>
                <a:gridCol w="1798637"/>
                <a:gridCol w="1584325"/>
                <a:gridCol w="1462088"/>
              </a:tblGrid>
              <a:tr h="227013">
                <a:tc>
                  <a:txBody>
                    <a:bodyPr/>
                    <a:lstStyle/>
                    <a:p>
                      <a:pPr marL="0" marR="0" lvl="0" indent="0" algn="ctr" defTabSz="914400" rtl="0" eaLnBrk="1" fontAlgn="base" latinLnBrk="1" hangingPunct="1">
                        <a:lnSpc>
                          <a:spcPts val="8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Type of Facility</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62696" marR="62696" marT="62696" marB="6269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1" hangingPunct="1">
                        <a:lnSpc>
                          <a:spcPts val="8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Number of Branches (Flower Exhibition/Arboretum)</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62696" marR="62696" marT="62696" marB="6269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1" hangingPunct="1">
                        <a:lnSpc>
                          <a:spcPts val="8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Area(㎡)</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62696" marR="62696" marT="62696" marB="6269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0C0C0"/>
                    </a:solidFill>
                  </a:tcPr>
                </a:tc>
              </a:tr>
              <a:tr h="228600">
                <a:tc>
                  <a:txBody>
                    <a:bodyPr/>
                    <a:lstStyle/>
                    <a:p>
                      <a:pPr marL="0" marR="0" lvl="0" indent="0" algn="ctr" defTabSz="914400" rtl="0" eaLnBrk="1" fontAlgn="base" latinLnBrk="1" hangingPunct="1">
                        <a:lnSpc>
                          <a:spcPts val="8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Stands</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62696" marR="62696" marT="62696" marB="6269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ts val="8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4(3/1)</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62696" marR="62696" marT="62696" marB="6269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ts val="8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100</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62696" marR="62696" marT="62696" marB="6269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27013">
                <a:tc>
                  <a:txBody>
                    <a:bodyPr/>
                    <a:lstStyle/>
                    <a:p>
                      <a:pPr marL="0" marR="0" lvl="0" indent="0" algn="ctr" defTabSz="914400" rtl="0" eaLnBrk="1" fontAlgn="base" latinLnBrk="1" hangingPunct="1">
                        <a:lnSpc>
                          <a:spcPts val="8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Wagon Shops</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62696" marR="62696" marT="62696" marB="6269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ts val="8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7(7/0)</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62696" marR="62696" marT="62696" marB="6269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ts val="8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138</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62696" marR="62696" marT="62696" marB="6269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28600">
                <a:tc>
                  <a:txBody>
                    <a:bodyPr/>
                    <a:lstStyle/>
                    <a:p>
                      <a:pPr marL="0" marR="0" lvl="0" indent="0" algn="ctr" defTabSz="914400" rtl="0" eaLnBrk="1" fontAlgn="base" latinLnBrk="1" hangingPunct="1">
                        <a:lnSpc>
                          <a:spcPts val="8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Souvenir Shops</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62696" marR="62696" marT="62696" marB="6269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ts val="8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5(5/0)</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62696" marR="62696" marT="62696" marB="6269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ts val="8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125</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62696" marR="62696" marT="62696" marB="6269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27013">
                <a:tc>
                  <a:txBody>
                    <a:bodyPr/>
                    <a:lstStyle/>
                    <a:p>
                      <a:pPr marL="0" marR="0" lvl="0" indent="0" algn="ctr" defTabSz="914400" rtl="0" eaLnBrk="1" fontAlgn="base" latinLnBrk="1" hangingPunct="1">
                        <a:lnSpc>
                          <a:spcPts val="8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Floral Shops</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62696" marR="62696" marT="62696" marB="6269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ts val="8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14(14/0)</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62696" marR="62696" marT="62696" marB="6269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ts val="8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350</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62696" marR="62696" marT="62696" marB="6269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27013">
                <a:tc>
                  <a:txBody>
                    <a:bodyPr/>
                    <a:lstStyle/>
                    <a:p>
                      <a:pPr marL="0" marR="0" lvl="0" indent="0" algn="ctr" defTabSz="914400" rtl="0" eaLnBrk="1" fontAlgn="base" latinLnBrk="1" hangingPunct="1">
                        <a:lnSpc>
                          <a:spcPts val="8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Within the Wild Flower Hall (newly established)</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62696" marR="62696" marT="62696" marB="6269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ts val="8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62696" marR="62696" marT="62696" marB="6269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ts val="800"/>
                        </a:lnSpc>
                        <a:spcBef>
                          <a:spcPct val="0"/>
                        </a:spcBef>
                        <a:spcAft>
                          <a:spcPct val="0"/>
                        </a:spcAft>
                        <a:buClrTx/>
                        <a:buSzTx/>
                        <a:buFontTx/>
                        <a:buNone/>
                        <a:tabLst/>
                      </a:pPr>
                      <a:r>
                        <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rPr>
                        <a:t> </a:t>
                      </a: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30</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62696" marR="62696" marT="62696" marB="6269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28600">
                <a:tc>
                  <a:txBody>
                    <a:bodyPr/>
                    <a:lstStyle/>
                    <a:p>
                      <a:pPr marL="0" marR="0" lvl="0" indent="0" algn="ctr" defTabSz="914400" rtl="0" eaLnBrk="1" fontAlgn="base" latinLnBrk="1" hangingPunct="1">
                        <a:lnSpc>
                          <a:spcPts val="8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Local Specialty Shop</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62696" marR="62696" marT="62696" marB="6269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ts val="8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16(16/0)</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62696" marR="62696" marT="62696" marB="6269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ts val="8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itchFamily="18" charset="0"/>
                          <a:ea typeface="HY헤드라인M" pitchFamily="18" charset="-127"/>
                        </a:rPr>
                        <a:t>400</a:t>
                      </a:r>
                      <a:endParaRPr kumimoji="0" lang="ko-KR" altLang="en-US" sz="1000" b="0" i="0" u="none" strike="noStrike" cap="none" normalizeH="0" baseline="0" smtClean="0">
                        <a:ln>
                          <a:noFill/>
                        </a:ln>
                        <a:solidFill>
                          <a:srgbClr val="000000"/>
                        </a:solidFill>
                        <a:effectLst/>
                        <a:latin typeface="Times New Roman" pitchFamily="18" charset="0"/>
                        <a:ea typeface="HY헤드라인M" pitchFamily="18" charset="-127"/>
                      </a:endParaRPr>
                    </a:p>
                  </a:txBody>
                  <a:tcPr marL="62696" marR="62696" marT="62696" marB="6269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6006" name="직사각형 9"/>
          <p:cNvSpPr>
            <a:spLocks noChangeArrowheads="1"/>
          </p:cNvSpPr>
          <p:nvPr/>
        </p:nvSpPr>
        <p:spPr bwMode="auto">
          <a:xfrm>
            <a:off x="1125538" y="6824663"/>
            <a:ext cx="3760787" cy="304800"/>
          </a:xfrm>
          <a:prstGeom prst="rect">
            <a:avLst/>
          </a:prstGeom>
          <a:noFill/>
          <a:ln w="9525">
            <a:noFill/>
            <a:miter lim="800000"/>
            <a:headEnd/>
            <a:tailEnd/>
          </a:ln>
        </p:spPr>
        <p:txBody>
          <a:bodyPr wrap="none">
            <a:spAutoFit/>
          </a:bodyPr>
          <a:lstStyle/>
          <a:p>
            <a:pPr>
              <a:lnSpc>
                <a:spcPct val="140000"/>
              </a:lnSpc>
            </a:pPr>
            <a:r>
              <a:rPr lang="en-US" altLang="ko-KR"/>
              <a:t>[Table</a:t>
            </a:r>
            <a:r>
              <a:rPr lang="ko-KR" altLang="en-US"/>
              <a:t> </a:t>
            </a:r>
            <a:r>
              <a:rPr lang="en-US" altLang="ko-KR"/>
              <a:t>4-3-6] Number of Souvenir Shops at the 2009 Korea Floritopia</a:t>
            </a:r>
            <a:endParaRPr lang="ko-KR" altLang="en-US"/>
          </a:p>
        </p:txBody>
      </p:sp>
      <p:sp>
        <p:nvSpPr>
          <p:cNvPr id="126007" name="Rectangle 19"/>
          <p:cNvSpPr>
            <a:spLocks noChangeArrowheads="1"/>
          </p:cNvSpPr>
          <p:nvPr/>
        </p:nvSpPr>
        <p:spPr bwMode="auto">
          <a:xfrm>
            <a:off x="1123950" y="4243388"/>
            <a:ext cx="4819650" cy="2470150"/>
          </a:xfrm>
          <a:prstGeom prst="rect">
            <a:avLst/>
          </a:prstGeom>
          <a:noFill/>
          <a:ln w="9525">
            <a:noFill/>
            <a:miter lim="800000"/>
            <a:headEnd/>
            <a:tailEnd/>
          </a:ln>
        </p:spPr>
        <p:txBody>
          <a:bodyPr lIns="0" tIns="0" rIns="0" bIns="0">
            <a:spAutoFit/>
          </a:bodyPr>
          <a:lstStyle/>
          <a:p>
            <a:pPr marL="85725" indent="-85725" algn="just">
              <a:lnSpc>
                <a:spcPct val="140000"/>
              </a:lnSpc>
              <a:buFont typeface="Arial" charset="0"/>
              <a:buChar char="•"/>
            </a:pPr>
            <a:r>
              <a:rPr lang="en-US" altLang="ko-KR"/>
              <a:t>According to the survey conducted among visitors to the 2009 Korea Floritopia regarding their level of satisfaction with the variety of souvenirs, respondents on average gave 4.02, making it 25</a:t>
            </a:r>
            <a:r>
              <a:rPr lang="en-US" altLang="ko-KR" baseline="30000"/>
              <a:t>th</a:t>
            </a:r>
            <a:r>
              <a:rPr lang="en-US" altLang="ko-KR"/>
              <a:t> among the 26 categories. </a:t>
            </a:r>
          </a:p>
          <a:p>
            <a:pPr marL="85725" indent="-85725" algn="just">
              <a:lnSpc>
                <a:spcPct val="140000"/>
              </a:lnSpc>
              <a:buFont typeface="Arial" charset="0"/>
              <a:buNone/>
            </a:pPr>
            <a:endParaRPr lang="en-US" altLang="ko-KR" sz="800"/>
          </a:p>
          <a:p>
            <a:pPr marL="85725" indent="-85725" algn="just">
              <a:lnSpc>
                <a:spcPct val="140000"/>
              </a:lnSpc>
              <a:buFont typeface="Arial" charset="0"/>
              <a:buChar char="•"/>
            </a:pPr>
            <a:r>
              <a:rPr lang="en-US" altLang="ko-KR"/>
              <a:t>The 2009 Korea Floritopia sold various types of souvenirs ranging  from flower pots and imitation flowers to character dolls of the 2009 Korea Floritopia. Additionally, it sold t-shirts and accessories such as rings in the form of flowers. These sales contributed to profits. </a:t>
            </a:r>
          </a:p>
          <a:p>
            <a:pPr marL="85725" indent="-85725" algn="just">
              <a:lnSpc>
                <a:spcPct val="140000"/>
              </a:lnSpc>
              <a:buFont typeface="Arial" charset="0"/>
              <a:buNone/>
            </a:pPr>
            <a:endParaRPr lang="en-US" altLang="ko-KR" sz="800"/>
          </a:p>
          <a:p>
            <a:pPr marL="85725" indent="-85725" algn="just">
              <a:lnSpc>
                <a:spcPct val="140000"/>
              </a:lnSpc>
              <a:buFont typeface="Arial" charset="0"/>
              <a:buChar char="•"/>
            </a:pPr>
            <a:r>
              <a:rPr lang="en-US" altLang="ko-KR"/>
              <a:t>At the entrance of the exhibition, 1 booth was given to each of the municipal governments to promote their respective authentic agricultural products and items. In the case of floricultural pieces (that were sold inside the exhibition), these were sold by those who wanted to sell their wares and who were chosen to exhibit their goods.  </a:t>
            </a:r>
          </a:p>
        </p:txBody>
      </p:sp>
      <p:grpSp>
        <p:nvGrpSpPr>
          <p:cNvPr id="126008" name="Group 73"/>
          <p:cNvGrpSpPr>
            <a:grpSpLocks/>
          </p:cNvGrpSpPr>
          <p:nvPr/>
        </p:nvGrpSpPr>
        <p:grpSpPr bwMode="auto">
          <a:xfrm>
            <a:off x="952500" y="1712913"/>
            <a:ext cx="4997450" cy="601662"/>
            <a:chOff x="600" y="1079"/>
            <a:chExt cx="3148" cy="379"/>
          </a:xfrm>
        </p:grpSpPr>
        <p:sp>
          <p:nvSpPr>
            <p:cNvPr id="126009" name="직사각형 3"/>
            <p:cNvSpPr>
              <a:spLocks noChangeArrowheads="1"/>
            </p:cNvSpPr>
            <p:nvPr/>
          </p:nvSpPr>
          <p:spPr bwMode="auto">
            <a:xfrm>
              <a:off x="709" y="1079"/>
              <a:ext cx="3039" cy="379"/>
            </a:xfrm>
            <a:prstGeom prst="rect">
              <a:avLst/>
            </a:prstGeom>
            <a:noFill/>
            <a:ln w="9525" algn="ctr">
              <a:solidFill>
                <a:schemeClr val="tx1"/>
              </a:solidFill>
              <a:round/>
              <a:headEnd/>
              <a:tailEnd/>
            </a:ln>
          </p:spPr>
          <p:txBody>
            <a:bodyPr lIns="0" tIns="0" rIns="0" bIns="0"/>
            <a:lstStyle/>
            <a:p>
              <a:pPr algn="ctr">
                <a:lnSpc>
                  <a:spcPct val="140000"/>
                </a:lnSpc>
              </a:pPr>
              <a:endParaRPr lang="ko-KR" altLang="en-US" sz="800"/>
            </a:p>
          </p:txBody>
        </p:sp>
        <p:sp>
          <p:nvSpPr>
            <p:cNvPr id="126010" name="TextBox 4"/>
            <p:cNvSpPr txBox="1">
              <a:spLocks noChangeArrowheads="1"/>
            </p:cNvSpPr>
            <p:nvPr/>
          </p:nvSpPr>
          <p:spPr bwMode="auto">
            <a:xfrm>
              <a:off x="942" y="1124"/>
              <a:ext cx="2261" cy="334"/>
            </a:xfrm>
            <a:prstGeom prst="rect">
              <a:avLst/>
            </a:prstGeom>
            <a:noFill/>
            <a:ln w="9525">
              <a:noFill/>
              <a:miter lim="800000"/>
              <a:headEnd/>
              <a:tailEnd/>
            </a:ln>
          </p:spPr>
          <p:txBody>
            <a:bodyPr>
              <a:spAutoFit/>
            </a:bodyPr>
            <a:lstStyle/>
            <a:p>
              <a:pPr>
                <a:lnSpc>
                  <a:spcPct val="120000"/>
                </a:lnSpc>
              </a:pPr>
              <a:r>
                <a:rPr lang="en-US" altLang="ko-KR" sz="1200" b="1"/>
                <a:t>There was a large variety of souvenirs at the 2009 Korea Floritopia.</a:t>
              </a:r>
              <a:endParaRPr lang="ko-KR" altLang="en-US" sz="1200" b="1"/>
            </a:p>
          </p:txBody>
        </p:sp>
        <p:sp>
          <p:nvSpPr>
            <p:cNvPr id="12" name="직사각형 11"/>
            <p:cNvSpPr/>
            <p:nvPr/>
          </p:nvSpPr>
          <p:spPr bwMode="auto">
            <a:xfrm>
              <a:off x="3344" y="1151"/>
              <a:ext cx="344" cy="217"/>
            </a:xfrm>
            <a:prstGeom prst="rect">
              <a:avLst/>
            </a:prstGeom>
            <a:solidFill>
              <a:schemeClr val="bg1">
                <a:lumMod val="85000"/>
              </a:schemeClr>
            </a:solidFill>
            <a:ln w="9525" cap="flat" cmpd="sng" algn="ctr">
              <a:noFill/>
              <a:prstDash val="solid"/>
              <a:round/>
              <a:headEnd type="none" w="med" len="med"/>
              <a:tailEnd type="none" w="med" len="med"/>
            </a:ln>
            <a:effectLst/>
          </p:spPr>
          <p:txBody>
            <a:bodyPr lIns="0" tIns="0" rIns="0" bIns="0"/>
            <a:lstStyle/>
            <a:p>
              <a:pPr algn="ctr">
                <a:lnSpc>
                  <a:spcPct val="140000"/>
                </a:lnSpc>
                <a:defRPr/>
              </a:pPr>
              <a:r>
                <a:rPr lang="en-US" altLang="ko-KR" sz="1200" b="1"/>
                <a:t>4.02</a:t>
              </a:r>
              <a:endParaRPr lang="ko-KR" altLang="en-US" sz="1200" b="1"/>
            </a:p>
          </p:txBody>
        </p:sp>
        <p:grpSp>
          <p:nvGrpSpPr>
            <p:cNvPr id="126012" name="Group 72"/>
            <p:cNvGrpSpPr>
              <a:grpSpLocks/>
            </p:cNvGrpSpPr>
            <p:nvPr/>
          </p:nvGrpSpPr>
          <p:grpSpPr bwMode="auto">
            <a:xfrm>
              <a:off x="600" y="1124"/>
              <a:ext cx="245" cy="244"/>
              <a:chOff x="600" y="1124"/>
              <a:chExt cx="245" cy="244"/>
            </a:xfrm>
          </p:grpSpPr>
          <p:sp>
            <p:nvSpPr>
              <p:cNvPr id="2" name="직사각형 6"/>
              <p:cNvSpPr/>
              <p:nvPr/>
            </p:nvSpPr>
            <p:spPr bwMode="auto">
              <a:xfrm>
                <a:off x="620" y="1124"/>
                <a:ext cx="208" cy="244"/>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lstStyle/>
              <a:p>
                <a:pPr algn="ctr">
                  <a:lnSpc>
                    <a:spcPct val="140000"/>
                  </a:lnSpc>
                  <a:defRPr/>
                </a:pPr>
                <a:endParaRPr lang="ko-KR" altLang="en-US" sz="1200" b="1"/>
              </a:p>
            </p:txBody>
          </p:sp>
          <p:sp>
            <p:nvSpPr>
              <p:cNvPr id="126014" name="TextBox 8"/>
              <p:cNvSpPr txBox="1">
                <a:spLocks noChangeArrowheads="1"/>
              </p:cNvSpPr>
              <p:nvPr/>
            </p:nvSpPr>
            <p:spPr bwMode="auto">
              <a:xfrm>
                <a:off x="600" y="1132"/>
                <a:ext cx="245" cy="219"/>
              </a:xfrm>
              <a:prstGeom prst="rect">
                <a:avLst/>
              </a:prstGeom>
              <a:noFill/>
              <a:ln w="9525">
                <a:noFill/>
                <a:miter lim="800000"/>
                <a:headEnd/>
                <a:tailEnd/>
              </a:ln>
            </p:spPr>
            <p:txBody>
              <a:bodyPr>
                <a:spAutoFit/>
              </a:bodyPr>
              <a:lstStyle/>
              <a:p>
                <a:pPr algn="ctr">
                  <a:lnSpc>
                    <a:spcPct val="140000"/>
                  </a:lnSpc>
                </a:pPr>
                <a:r>
                  <a:rPr lang="en-US" altLang="ko-KR" sz="1200"/>
                  <a:t>24</a:t>
                </a:r>
                <a:endParaRPr lang="ko-KR" altLang="en-US" sz="1200"/>
              </a:p>
            </p:txBody>
          </p:sp>
        </p:grpSp>
      </p:gr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52"/>
          <p:cNvSpPr>
            <a:spLocks noChangeArrowheads="1"/>
          </p:cNvSpPr>
          <p:nvPr/>
        </p:nvSpPr>
        <p:spPr bwMode="auto">
          <a:xfrm>
            <a:off x="1123950" y="1290638"/>
            <a:ext cx="5334000" cy="304800"/>
          </a:xfrm>
          <a:prstGeom prst="rect">
            <a:avLst/>
          </a:prstGeom>
          <a:noFill/>
          <a:ln w="9525">
            <a:noFill/>
            <a:miter lim="800000"/>
            <a:headEnd/>
            <a:tailEnd/>
          </a:ln>
        </p:spPr>
        <p:txBody>
          <a:bodyPr wrap="none" anchor="ctr"/>
          <a:lstStyle/>
          <a:p>
            <a:pPr algn="dist">
              <a:lnSpc>
                <a:spcPct val="140000"/>
              </a:lnSpc>
            </a:pPr>
            <a:r>
              <a:rPr lang="en-US" altLang="ko-KR" sz="1400" b="1"/>
              <a:t>25. Establishment of Scenic Views for Picture Taking</a:t>
            </a:r>
            <a:endParaRPr lang="ko-KR" altLang="en-US" sz="1400" b="1"/>
          </a:p>
        </p:txBody>
      </p:sp>
      <p:grpSp>
        <p:nvGrpSpPr>
          <p:cNvPr id="126978" name="Group 34"/>
          <p:cNvGrpSpPr>
            <a:grpSpLocks/>
          </p:cNvGrpSpPr>
          <p:nvPr/>
        </p:nvGrpSpPr>
        <p:grpSpPr bwMode="auto">
          <a:xfrm>
            <a:off x="976313" y="1733550"/>
            <a:ext cx="5024437" cy="504825"/>
            <a:chOff x="615" y="1092"/>
            <a:chExt cx="3165" cy="318"/>
          </a:xfrm>
        </p:grpSpPr>
        <p:sp>
          <p:nvSpPr>
            <p:cNvPr id="126999" name="직사각형 3"/>
            <p:cNvSpPr>
              <a:spLocks noChangeArrowheads="1"/>
            </p:cNvSpPr>
            <p:nvPr/>
          </p:nvSpPr>
          <p:spPr bwMode="auto">
            <a:xfrm>
              <a:off x="741" y="1092"/>
              <a:ext cx="3039" cy="318"/>
            </a:xfrm>
            <a:prstGeom prst="rect">
              <a:avLst/>
            </a:prstGeom>
            <a:noFill/>
            <a:ln w="9525" algn="ctr">
              <a:solidFill>
                <a:schemeClr val="tx1"/>
              </a:solidFill>
              <a:round/>
              <a:headEnd/>
              <a:tailEnd/>
            </a:ln>
          </p:spPr>
          <p:txBody>
            <a:bodyPr lIns="0" tIns="0" rIns="0" bIns="0"/>
            <a:lstStyle/>
            <a:p>
              <a:pPr algn="ctr">
                <a:lnSpc>
                  <a:spcPct val="140000"/>
                </a:lnSpc>
              </a:pPr>
              <a:endParaRPr lang="ko-KR" altLang="en-US" sz="800"/>
            </a:p>
          </p:txBody>
        </p:sp>
        <p:grpSp>
          <p:nvGrpSpPr>
            <p:cNvPr id="127000" name="Group 33"/>
            <p:cNvGrpSpPr>
              <a:grpSpLocks/>
            </p:cNvGrpSpPr>
            <p:nvPr/>
          </p:nvGrpSpPr>
          <p:grpSpPr bwMode="auto">
            <a:xfrm>
              <a:off x="615" y="1122"/>
              <a:ext cx="3105" cy="288"/>
              <a:chOff x="615" y="1122"/>
              <a:chExt cx="3105" cy="288"/>
            </a:xfrm>
          </p:grpSpPr>
          <p:sp>
            <p:nvSpPr>
              <p:cNvPr id="127001" name="TextBox 4"/>
              <p:cNvSpPr txBox="1">
                <a:spLocks noChangeArrowheads="1"/>
              </p:cNvSpPr>
              <p:nvPr/>
            </p:nvSpPr>
            <p:spPr bwMode="auto">
              <a:xfrm>
                <a:off x="942" y="1122"/>
                <a:ext cx="2261" cy="288"/>
              </a:xfrm>
              <a:prstGeom prst="rect">
                <a:avLst/>
              </a:prstGeom>
              <a:noFill/>
              <a:ln w="9525">
                <a:noFill/>
                <a:miter lim="800000"/>
                <a:headEnd/>
                <a:tailEnd/>
              </a:ln>
            </p:spPr>
            <p:txBody>
              <a:bodyPr>
                <a:spAutoFit/>
              </a:bodyPr>
              <a:lstStyle/>
              <a:p>
                <a:r>
                  <a:rPr lang="en-US" altLang="ko-KR" sz="1200" b="1"/>
                  <a:t>There were a lot of established scenic views for picture taking.</a:t>
                </a:r>
                <a:endParaRPr lang="ko-KR" altLang="en-US" sz="1200" b="1"/>
              </a:p>
            </p:txBody>
          </p:sp>
          <p:grpSp>
            <p:nvGrpSpPr>
              <p:cNvPr id="127002" name="그룹 9"/>
              <p:cNvGrpSpPr>
                <a:grpSpLocks/>
              </p:cNvGrpSpPr>
              <p:nvPr/>
            </p:nvGrpSpPr>
            <p:grpSpPr bwMode="auto">
              <a:xfrm>
                <a:off x="615" y="1132"/>
                <a:ext cx="314" cy="219"/>
                <a:chOff x="926279" y="1733526"/>
                <a:chExt cx="388151" cy="309570"/>
              </a:xfrm>
            </p:grpSpPr>
            <p:sp>
              <p:nvSpPr>
                <p:cNvPr id="7" name="직사각형 6"/>
                <p:cNvSpPr/>
                <p:nvPr/>
              </p:nvSpPr>
              <p:spPr bwMode="auto">
                <a:xfrm>
                  <a:off x="985614" y="1761797"/>
                  <a:ext cx="280606" cy="281299"/>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lstStyle/>
                <a:p>
                  <a:pPr algn="ctr">
                    <a:lnSpc>
                      <a:spcPct val="140000"/>
                    </a:lnSpc>
                    <a:defRPr/>
                  </a:pPr>
                  <a:endParaRPr lang="ko-KR" altLang="en-US" sz="800" dirty="0">
                    <a:cs typeface="Times New Roman" pitchFamily="18" charset="0"/>
                  </a:endParaRPr>
                </a:p>
              </p:txBody>
            </p:sp>
            <p:sp>
              <p:nvSpPr>
                <p:cNvPr id="127005" name="TextBox 8"/>
                <p:cNvSpPr txBox="1">
                  <a:spLocks noChangeArrowheads="1"/>
                </p:cNvSpPr>
                <p:nvPr/>
              </p:nvSpPr>
              <p:spPr bwMode="auto">
                <a:xfrm>
                  <a:off x="926279" y="1733526"/>
                  <a:ext cx="388151" cy="309570"/>
                </a:xfrm>
                <a:prstGeom prst="rect">
                  <a:avLst/>
                </a:prstGeom>
                <a:noFill/>
                <a:ln w="9525">
                  <a:noFill/>
                  <a:miter lim="800000"/>
                  <a:headEnd/>
                  <a:tailEnd/>
                </a:ln>
              </p:spPr>
              <p:txBody>
                <a:bodyPr>
                  <a:spAutoFit/>
                </a:bodyPr>
                <a:lstStyle/>
                <a:p>
                  <a:pPr algn="ctr">
                    <a:lnSpc>
                      <a:spcPct val="140000"/>
                    </a:lnSpc>
                  </a:pPr>
                  <a:r>
                    <a:rPr lang="en-US" altLang="ko-KR" sz="1200" b="1"/>
                    <a:t>25</a:t>
                  </a:r>
                  <a:endParaRPr lang="ko-KR" altLang="en-US" sz="1200" b="1"/>
                </a:p>
              </p:txBody>
            </p:sp>
          </p:grpSp>
          <p:sp>
            <p:nvSpPr>
              <p:cNvPr id="12" name="직사각형 11"/>
              <p:cNvSpPr/>
              <p:nvPr/>
            </p:nvSpPr>
            <p:spPr bwMode="auto">
              <a:xfrm>
                <a:off x="3376" y="1170"/>
                <a:ext cx="344" cy="181"/>
              </a:xfrm>
              <a:prstGeom prst="rect">
                <a:avLst/>
              </a:prstGeom>
              <a:solidFill>
                <a:schemeClr val="bg1">
                  <a:lumMod val="85000"/>
                </a:schemeClr>
              </a:solidFill>
              <a:ln w="9525" cap="flat" cmpd="sng" algn="ctr">
                <a:noFill/>
                <a:prstDash val="solid"/>
                <a:round/>
                <a:headEnd type="none" w="med" len="med"/>
                <a:tailEnd type="none" w="med" len="med"/>
              </a:ln>
              <a:effectLst/>
            </p:spPr>
            <p:txBody>
              <a:bodyPr lIns="0" tIns="0" rIns="0" bIns="0"/>
              <a:lstStyle/>
              <a:p>
                <a:pPr algn="ctr">
                  <a:lnSpc>
                    <a:spcPct val="140000"/>
                  </a:lnSpc>
                  <a:defRPr/>
                </a:pPr>
                <a:r>
                  <a:rPr lang="en-US" altLang="ko-KR" sz="1200" b="1"/>
                  <a:t>5.18</a:t>
                </a:r>
                <a:endParaRPr lang="ko-KR" altLang="en-US" sz="1200" b="1"/>
              </a:p>
            </p:txBody>
          </p:sp>
        </p:grpSp>
      </p:grpSp>
      <p:sp>
        <p:nvSpPr>
          <p:cNvPr id="126979" name="TextBox 12"/>
          <p:cNvSpPr txBox="1">
            <a:spLocks noChangeArrowheads="1"/>
          </p:cNvSpPr>
          <p:nvPr/>
        </p:nvSpPr>
        <p:spPr bwMode="auto">
          <a:xfrm>
            <a:off x="1123950" y="2490788"/>
            <a:ext cx="4826000" cy="517525"/>
          </a:xfrm>
          <a:prstGeom prst="rect">
            <a:avLst/>
          </a:prstGeom>
          <a:noFill/>
          <a:ln w="9525">
            <a:noFill/>
            <a:miter lim="800000"/>
            <a:headEnd/>
            <a:tailEnd/>
          </a:ln>
        </p:spPr>
        <p:txBody>
          <a:bodyPr>
            <a:spAutoFit/>
          </a:bodyPr>
          <a:lstStyle/>
          <a:p>
            <a:pPr>
              <a:lnSpc>
                <a:spcPct val="140000"/>
              </a:lnSpc>
              <a:buFont typeface="Wingdings" pitchFamily="2" charset="2"/>
              <a:buChar char="§"/>
            </a:pPr>
            <a:r>
              <a:rPr lang="en-US" altLang="ko-KR"/>
              <a:t>   Satisfaction level and the t-evaluation results for “Establishment of Scenic Views for   </a:t>
            </a:r>
          </a:p>
          <a:p>
            <a:pPr>
              <a:lnSpc>
                <a:spcPct val="140000"/>
              </a:lnSpc>
              <a:buFont typeface="Wingdings" pitchFamily="2" charset="2"/>
              <a:buNone/>
            </a:pPr>
            <a:r>
              <a:rPr lang="en-US" altLang="ko-KR"/>
              <a:t>     Picture Taking” for different visitor category</a:t>
            </a:r>
          </a:p>
        </p:txBody>
      </p:sp>
      <p:graphicFrame>
        <p:nvGraphicFramePr>
          <p:cNvPr id="102432" name="Group 32"/>
          <p:cNvGraphicFramePr>
            <a:graphicFrameLocks noGrp="1"/>
          </p:cNvGraphicFramePr>
          <p:nvPr/>
        </p:nvGraphicFramePr>
        <p:xfrm>
          <a:off x="1123950" y="3152775"/>
          <a:ext cx="4826000" cy="639763"/>
        </p:xfrm>
        <a:graphic>
          <a:graphicData uri="http://schemas.openxmlformats.org/drawingml/2006/table">
            <a:tbl>
              <a:tblPr/>
              <a:tblGrid>
                <a:gridCol w="1206500"/>
                <a:gridCol w="1206500"/>
                <a:gridCol w="1206500"/>
                <a:gridCol w="1206500"/>
              </a:tblGrid>
              <a:tr h="238125">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Category of Visitors</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Local Resident Visitors</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Domestic Tourists</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t : -0.843</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36538">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Average per Group</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5.13</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5.22</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P : 0.974</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6995" name="TextBox 14"/>
          <p:cNvSpPr txBox="1">
            <a:spLocks noChangeArrowheads="1"/>
          </p:cNvSpPr>
          <p:nvPr/>
        </p:nvSpPr>
        <p:spPr bwMode="auto">
          <a:xfrm>
            <a:off x="1174750" y="3800475"/>
            <a:ext cx="4826000" cy="517525"/>
          </a:xfrm>
          <a:prstGeom prst="rect">
            <a:avLst/>
          </a:prstGeom>
          <a:noFill/>
          <a:ln w="9525">
            <a:noFill/>
            <a:miter lim="800000"/>
            <a:headEnd/>
            <a:tailEnd/>
          </a:ln>
        </p:spPr>
        <p:txBody>
          <a:bodyPr>
            <a:spAutoFit/>
          </a:bodyPr>
          <a:lstStyle/>
          <a:p>
            <a:pPr>
              <a:lnSpc>
                <a:spcPct val="140000"/>
              </a:lnSpc>
            </a:pPr>
            <a:r>
              <a:rPr lang="en-US" altLang="ko-KR"/>
              <a:t>The results of the t-evaluation show a significant difference between the results of “local resident visitors” and “domestic tourists”</a:t>
            </a:r>
          </a:p>
        </p:txBody>
      </p:sp>
      <p:sp>
        <p:nvSpPr>
          <p:cNvPr id="126996" name="슬라이드 번호 개체 틀 16"/>
          <p:cNvSpPr>
            <a:spLocks noGrp="1"/>
          </p:cNvSpPr>
          <p:nvPr>
            <p:ph type="sldNum" sz="quarter" idx="12"/>
          </p:nvPr>
        </p:nvSpPr>
        <p:spPr>
          <a:noFill/>
        </p:spPr>
        <p:txBody>
          <a:bodyPr/>
          <a:lstStyle/>
          <a:p>
            <a:r>
              <a:rPr lang="en-US" altLang="ko-KR" smtClean="0"/>
              <a:t>88</a:t>
            </a:r>
          </a:p>
        </p:txBody>
      </p:sp>
      <p:sp>
        <p:nvSpPr>
          <p:cNvPr id="126997" name="Rectangle 19"/>
          <p:cNvSpPr>
            <a:spLocks noChangeArrowheads="1"/>
          </p:cNvSpPr>
          <p:nvPr/>
        </p:nvSpPr>
        <p:spPr bwMode="auto">
          <a:xfrm>
            <a:off x="1130300" y="4525963"/>
            <a:ext cx="4819650" cy="2514600"/>
          </a:xfrm>
          <a:prstGeom prst="rect">
            <a:avLst/>
          </a:prstGeom>
          <a:noFill/>
          <a:ln w="9525">
            <a:noFill/>
            <a:miter lim="800000"/>
            <a:headEnd/>
            <a:tailEnd/>
          </a:ln>
        </p:spPr>
        <p:txBody>
          <a:bodyPr lIns="0" tIns="0" rIns="0" bIns="0">
            <a:spAutoFit/>
          </a:bodyPr>
          <a:lstStyle/>
          <a:p>
            <a:pPr marL="85725" indent="-85725" algn="just">
              <a:lnSpc>
                <a:spcPct val="150000"/>
              </a:lnSpc>
              <a:buFont typeface="Arial" charset="0"/>
              <a:buChar char="•"/>
            </a:pPr>
            <a:r>
              <a:rPr lang="en-US" altLang="ko-KR"/>
              <a:t>According to the survey conducted among visitors to the 2009 Korea Floritopia regarding their level of satisfaction with photo zones, respondents on average gave 5.18, making it 24</a:t>
            </a:r>
            <a:r>
              <a:rPr lang="en-US" altLang="ko-KR" baseline="30000"/>
              <a:t>th</a:t>
            </a:r>
            <a:r>
              <a:rPr lang="en-US" altLang="ko-KR"/>
              <a:t> among the 26 categories. </a:t>
            </a:r>
          </a:p>
          <a:p>
            <a:pPr marL="85725" indent="-85725" algn="just">
              <a:lnSpc>
                <a:spcPct val="150000"/>
              </a:lnSpc>
              <a:buFont typeface="Arial" charset="0"/>
              <a:buNone/>
            </a:pPr>
            <a:endParaRPr lang="en-US" altLang="ko-KR"/>
          </a:p>
          <a:p>
            <a:pPr marL="85725" indent="-85725" algn="just">
              <a:lnSpc>
                <a:spcPct val="150000"/>
              </a:lnSpc>
              <a:buFont typeface="Arial" charset="0"/>
              <a:buChar char="•"/>
            </a:pPr>
            <a:r>
              <a:rPr lang="en-US" altLang="ko-KR"/>
              <a:t>Respondents replied positively on the issue of  scenic views for picture taking because both the inside and outside of the exhibition halls were composed of 100,000,000 flowers, making it possible to take pictures anywhere. The most conspicuous and popular place was the rape flower field located in the coastal park of kkotji. Pictures could also be taken with the world-famous grandpa/grandma rock and the setting of the sun in the background. The flowers and the photo zones as well as the food made of rare plants and flowers and floral sculptures were high on the list of photo op attractions. </a:t>
            </a:r>
          </a:p>
        </p:txBody>
      </p:sp>
      <p:sp>
        <p:nvSpPr>
          <p:cNvPr id="126998" name="Rectangle 19"/>
          <p:cNvSpPr>
            <a:spLocks noChangeArrowheads="1"/>
          </p:cNvSpPr>
          <p:nvPr/>
        </p:nvSpPr>
        <p:spPr bwMode="auto">
          <a:xfrm>
            <a:off x="1130300" y="7227888"/>
            <a:ext cx="4819650" cy="2057400"/>
          </a:xfrm>
          <a:prstGeom prst="rect">
            <a:avLst/>
          </a:prstGeom>
          <a:noFill/>
          <a:ln w="9525">
            <a:noFill/>
            <a:miter lim="800000"/>
            <a:headEnd/>
            <a:tailEnd/>
          </a:ln>
        </p:spPr>
        <p:txBody>
          <a:bodyPr lIns="0" tIns="0" rIns="0" bIns="0">
            <a:spAutoFit/>
          </a:bodyPr>
          <a:lstStyle/>
          <a:p>
            <a:pPr marL="85725" indent="-85725" algn="just">
              <a:lnSpc>
                <a:spcPct val="150000"/>
              </a:lnSpc>
              <a:buFont typeface="Arial" charset="0"/>
              <a:buChar char="•"/>
            </a:pPr>
            <a:r>
              <a:rPr lang="en-US" altLang="ko-KR">
                <a:ea typeface="굴림" charset="-127"/>
              </a:rPr>
              <a:t>The main characters of the floral exhibition, “Cute-Boy, Cute-Girl’,</a:t>
            </a:r>
            <a:r>
              <a:rPr lang="ko-KR" altLang="en-US">
                <a:ea typeface="굴림" charset="-127"/>
              </a:rPr>
              <a:t> </a:t>
            </a:r>
            <a:r>
              <a:rPr lang="en-US" altLang="ko-KR">
                <a:ea typeface="굴림" charset="-127"/>
              </a:rPr>
              <a:t>were set up at the entrance of the exhibition site.. Many pictures were taken with them in the background. The topiary Sungnyemun Gate, the landmark of the 2009 Korea Floritopia, was created with the intention of sublimating the national grief of losing this great artifact to arson and hope for its quick restoration. The size (10m high, 26m long, and 8.9m wide) was exactly half of the original size of the gate. With advice from the cultural assets center, the topiary Sungnyemun Gate maintained the original form, and was decorated with 5 types of flower (pansies, lupine, etc.) amounting to 60,000 flowers, which helped it play a crucial role as a photo zone.</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52"/>
          <p:cNvSpPr>
            <a:spLocks noChangeArrowheads="1"/>
          </p:cNvSpPr>
          <p:nvPr/>
        </p:nvSpPr>
        <p:spPr bwMode="auto">
          <a:xfrm>
            <a:off x="1052513" y="1290638"/>
            <a:ext cx="5334000" cy="304800"/>
          </a:xfrm>
          <a:prstGeom prst="rect">
            <a:avLst/>
          </a:prstGeom>
          <a:noFill/>
          <a:ln w="9525">
            <a:noFill/>
            <a:miter lim="800000"/>
            <a:headEnd/>
            <a:tailEnd/>
          </a:ln>
        </p:spPr>
        <p:txBody>
          <a:bodyPr wrap="none" anchor="ctr"/>
          <a:lstStyle/>
          <a:p>
            <a:pPr algn="dist">
              <a:lnSpc>
                <a:spcPct val="140000"/>
              </a:lnSpc>
            </a:pPr>
            <a:r>
              <a:rPr lang="en-US" altLang="ko-KR" sz="1400" b="1"/>
              <a:t>26. Visitations to other Tourist Attractions in Taean Region</a:t>
            </a:r>
            <a:endParaRPr lang="ko-KR" altLang="en-US" sz="1400" b="1"/>
          </a:p>
        </p:txBody>
      </p:sp>
      <p:grpSp>
        <p:nvGrpSpPr>
          <p:cNvPr id="128002" name="Group 32"/>
          <p:cNvGrpSpPr>
            <a:grpSpLocks/>
          </p:cNvGrpSpPr>
          <p:nvPr/>
        </p:nvGrpSpPr>
        <p:grpSpPr bwMode="auto">
          <a:xfrm>
            <a:off x="925513" y="1839913"/>
            <a:ext cx="5024437" cy="665162"/>
            <a:chOff x="583" y="1079"/>
            <a:chExt cx="3165" cy="419"/>
          </a:xfrm>
        </p:grpSpPr>
        <p:sp>
          <p:nvSpPr>
            <p:cNvPr id="128022" name="직사각형 3"/>
            <p:cNvSpPr>
              <a:spLocks noChangeArrowheads="1"/>
            </p:cNvSpPr>
            <p:nvPr/>
          </p:nvSpPr>
          <p:spPr bwMode="auto">
            <a:xfrm>
              <a:off x="709" y="1079"/>
              <a:ext cx="3039" cy="419"/>
            </a:xfrm>
            <a:prstGeom prst="rect">
              <a:avLst/>
            </a:prstGeom>
            <a:noFill/>
            <a:ln w="9525" algn="ctr">
              <a:solidFill>
                <a:schemeClr val="tx1"/>
              </a:solidFill>
              <a:round/>
              <a:headEnd/>
              <a:tailEnd/>
            </a:ln>
          </p:spPr>
          <p:txBody>
            <a:bodyPr lIns="0" tIns="0" rIns="0" bIns="0"/>
            <a:lstStyle/>
            <a:p>
              <a:pPr algn="ctr">
                <a:lnSpc>
                  <a:spcPct val="140000"/>
                </a:lnSpc>
              </a:pPr>
              <a:endParaRPr lang="ko-KR" altLang="en-US" sz="800"/>
            </a:p>
          </p:txBody>
        </p:sp>
        <p:sp>
          <p:nvSpPr>
            <p:cNvPr id="128023" name="TextBox 4"/>
            <p:cNvSpPr txBox="1">
              <a:spLocks noChangeArrowheads="1"/>
            </p:cNvSpPr>
            <p:nvPr/>
          </p:nvSpPr>
          <p:spPr bwMode="auto">
            <a:xfrm>
              <a:off x="897" y="1108"/>
              <a:ext cx="2261" cy="334"/>
            </a:xfrm>
            <a:prstGeom prst="rect">
              <a:avLst/>
            </a:prstGeom>
            <a:noFill/>
            <a:ln w="9525">
              <a:noFill/>
              <a:miter lim="800000"/>
              <a:headEnd/>
              <a:tailEnd/>
            </a:ln>
          </p:spPr>
          <p:txBody>
            <a:bodyPr>
              <a:spAutoFit/>
            </a:bodyPr>
            <a:lstStyle/>
            <a:p>
              <a:pPr>
                <a:lnSpc>
                  <a:spcPct val="120000"/>
                </a:lnSpc>
              </a:pPr>
              <a:r>
                <a:rPr lang="en-US" altLang="ko-KR" sz="1200" b="1"/>
                <a:t>Have plans to visit or have visited other tourist attractions in the Taean region.</a:t>
              </a:r>
              <a:endParaRPr lang="ko-KR" altLang="en-US" sz="1200" b="1"/>
            </a:p>
          </p:txBody>
        </p:sp>
        <p:grpSp>
          <p:nvGrpSpPr>
            <p:cNvPr id="128024" name="그룹 9"/>
            <p:cNvGrpSpPr>
              <a:grpSpLocks/>
            </p:cNvGrpSpPr>
            <p:nvPr/>
          </p:nvGrpSpPr>
          <p:grpSpPr bwMode="auto">
            <a:xfrm>
              <a:off x="583" y="1141"/>
              <a:ext cx="245" cy="255"/>
              <a:chOff x="926279" y="1733526"/>
              <a:chExt cx="388151" cy="309570"/>
            </a:xfrm>
          </p:grpSpPr>
          <p:sp>
            <p:nvSpPr>
              <p:cNvPr id="7" name="직사각형 6"/>
              <p:cNvSpPr/>
              <p:nvPr/>
            </p:nvSpPr>
            <p:spPr bwMode="auto">
              <a:xfrm>
                <a:off x="984897" y="1762662"/>
                <a:ext cx="280420" cy="280434"/>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lstStyle/>
              <a:p>
                <a:pPr algn="ctr">
                  <a:lnSpc>
                    <a:spcPct val="140000"/>
                  </a:lnSpc>
                  <a:defRPr/>
                </a:pPr>
                <a:endParaRPr lang="ko-KR" altLang="en-US" sz="800" dirty="0">
                  <a:cs typeface="Times New Roman" pitchFamily="18" charset="0"/>
                </a:endParaRPr>
              </a:p>
            </p:txBody>
          </p:sp>
          <p:sp>
            <p:nvSpPr>
              <p:cNvPr id="128027" name="TextBox 8"/>
              <p:cNvSpPr txBox="1">
                <a:spLocks noChangeArrowheads="1"/>
              </p:cNvSpPr>
              <p:nvPr/>
            </p:nvSpPr>
            <p:spPr bwMode="auto">
              <a:xfrm>
                <a:off x="926279" y="1733526"/>
                <a:ext cx="388151" cy="266224"/>
              </a:xfrm>
              <a:prstGeom prst="rect">
                <a:avLst/>
              </a:prstGeom>
              <a:noFill/>
              <a:ln w="9525">
                <a:noFill/>
                <a:miter lim="800000"/>
                <a:headEnd/>
                <a:tailEnd/>
              </a:ln>
            </p:spPr>
            <p:txBody>
              <a:bodyPr>
                <a:spAutoFit/>
              </a:bodyPr>
              <a:lstStyle/>
              <a:p>
                <a:pPr algn="ctr">
                  <a:lnSpc>
                    <a:spcPct val="140000"/>
                  </a:lnSpc>
                </a:pPr>
                <a:r>
                  <a:rPr lang="en-US" altLang="ko-KR" sz="1200" b="1"/>
                  <a:t>26</a:t>
                </a:r>
                <a:endParaRPr lang="ko-KR" altLang="en-US" sz="1200" b="1"/>
              </a:p>
            </p:txBody>
          </p:sp>
        </p:grpSp>
        <p:sp>
          <p:nvSpPr>
            <p:cNvPr id="12" name="직사각형 11"/>
            <p:cNvSpPr/>
            <p:nvPr/>
          </p:nvSpPr>
          <p:spPr bwMode="auto">
            <a:xfrm>
              <a:off x="3344" y="1203"/>
              <a:ext cx="344" cy="148"/>
            </a:xfrm>
            <a:prstGeom prst="rect">
              <a:avLst/>
            </a:prstGeom>
            <a:solidFill>
              <a:schemeClr val="bg1">
                <a:lumMod val="85000"/>
              </a:schemeClr>
            </a:solidFill>
            <a:ln w="9525" cap="flat" cmpd="sng" algn="ctr">
              <a:noFill/>
              <a:prstDash val="solid"/>
              <a:round/>
              <a:headEnd type="none" w="med" len="med"/>
              <a:tailEnd type="none" w="med" len="med"/>
            </a:ln>
            <a:effectLst/>
          </p:spPr>
          <p:txBody>
            <a:bodyPr lIns="0" tIns="0" rIns="0" bIns="0"/>
            <a:lstStyle/>
            <a:p>
              <a:pPr algn="ctr">
                <a:lnSpc>
                  <a:spcPct val="140000"/>
                </a:lnSpc>
                <a:defRPr/>
              </a:pPr>
              <a:r>
                <a:rPr lang="en-US" altLang="ko-KR" sz="1200" b="1"/>
                <a:t>5.01</a:t>
              </a:r>
              <a:endParaRPr lang="ko-KR" altLang="en-US" sz="1200" b="1"/>
            </a:p>
          </p:txBody>
        </p:sp>
      </p:grpSp>
      <p:sp>
        <p:nvSpPr>
          <p:cNvPr id="128003" name="TextBox 12"/>
          <p:cNvSpPr txBox="1">
            <a:spLocks noChangeArrowheads="1"/>
          </p:cNvSpPr>
          <p:nvPr/>
        </p:nvSpPr>
        <p:spPr bwMode="auto">
          <a:xfrm>
            <a:off x="1123950" y="2706688"/>
            <a:ext cx="4826000" cy="517525"/>
          </a:xfrm>
          <a:prstGeom prst="rect">
            <a:avLst/>
          </a:prstGeom>
          <a:noFill/>
          <a:ln w="9525">
            <a:noFill/>
            <a:miter lim="800000"/>
            <a:headEnd/>
            <a:tailEnd/>
          </a:ln>
        </p:spPr>
        <p:txBody>
          <a:bodyPr>
            <a:spAutoFit/>
          </a:bodyPr>
          <a:lstStyle/>
          <a:p>
            <a:pPr>
              <a:lnSpc>
                <a:spcPct val="140000"/>
              </a:lnSpc>
              <a:buFont typeface="Wingdings" pitchFamily="2" charset="2"/>
              <a:buChar char="§"/>
            </a:pPr>
            <a:r>
              <a:rPr lang="en-US" altLang="ko-KR"/>
              <a:t>  Satisfaction level and the t-evaluation results for “Visitations to other Tourist    </a:t>
            </a:r>
          </a:p>
          <a:p>
            <a:pPr>
              <a:lnSpc>
                <a:spcPct val="140000"/>
              </a:lnSpc>
              <a:buFont typeface="Wingdings" pitchFamily="2" charset="2"/>
              <a:buNone/>
            </a:pPr>
            <a:r>
              <a:rPr lang="en-US" altLang="ko-KR"/>
              <a:t>    Attractions in Taean Region” for different visitor category</a:t>
            </a:r>
          </a:p>
        </p:txBody>
      </p:sp>
      <p:graphicFrame>
        <p:nvGraphicFramePr>
          <p:cNvPr id="103458" name="Group 34"/>
          <p:cNvGraphicFramePr>
            <a:graphicFrameLocks noGrp="1"/>
          </p:cNvGraphicFramePr>
          <p:nvPr/>
        </p:nvGraphicFramePr>
        <p:xfrm>
          <a:off x="1123950" y="3306763"/>
          <a:ext cx="4826000" cy="784225"/>
        </p:xfrm>
        <a:graphic>
          <a:graphicData uri="http://schemas.openxmlformats.org/drawingml/2006/table">
            <a:tbl>
              <a:tblPr/>
              <a:tblGrid>
                <a:gridCol w="1206500"/>
                <a:gridCol w="1206500"/>
                <a:gridCol w="1206500"/>
                <a:gridCol w="1206500"/>
              </a:tblGrid>
              <a:tr h="350838">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Category of Visitors</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Local Resident Visitors</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Domestic Tourists</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t : 0.545</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387350">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Average per Group</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5.05</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4.99</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HY헤드라인M" pitchFamily="18" charset="-127"/>
                        </a:rPr>
                        <a:t>P : 0.567</a:t>
                      </a:r>
                      <a:endParaRPr kumimoji="0" lang="ko-KR" altLang="en-US" sz="1000" b="0" i="0" u="none" strike="noStrike" cap="none" normalizeH="0" baseline="0" smtClean="0">
                        <a:ln>
                          <a:noFill/>
                        </a:ln>
                        <a:solidFill>
                          <a:schemeClr val="tx1"/>
                        </a:solidFill>
                        <a:effectLst/>
                        <a:latin typeface="Times New Roman" pitchFamily="18" charset="0"/>
                        <a:ea typeface="HY헤드라인M" pitchFamily="18" charset="-127"/>
                      </a:endParaRPr>
                    </a:p>
                  </a:txBody>
                  <a:tcPr anchor="ctr" horzOverflow="overflow">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8019" name="TextBox 14"/>
          <p:cNvSpPr txBox="1">
            <a:spLocks noChangeArrowheads="1"/>
          </p:cNvSpPr>
          <p:nvPr/>
        </p:nvSpPr>
        <p:spPr bwMode="auto">
          <a:xfrm>
            <a:off x="1174750" y="4148138"/>
            <a:ext cx="4826000" cy="517525"/>
          </a:xfrm>
          <a:prstGeom prst="rect">
            <a:avLst/>
          </a:prstGeom>
          <a:noFill/>
          <a:ln w="9525">
            <a:noFill/>
            <a:miter lim="800000"/>
            <a:headEnd/>
            <a:tailEnd/>
          </a:ln>
        </p:spPr>
        <p:txBody>
          <a:bodyPr>
            <a:spAutoFit/>
          </a:bodyPr>
          <a:lstStyle/>
          <a:p>
            <a:pPr>
              <a:lnSpc>
                <a:spcPct val="140000"/>
              </a:lnSpc>
            </a:pPr>
            <a:r>
              <a:rPr lang="en-US" altLang="ko-KR"/>
              <a:t>The results of the t-evaluation show a significant difference between the results of “local resident visitors” and “domestic tourists”</a:t>
            </a:r>
          </a:p>
        </p:txBody>
      </p:sp>
      <p:sp>
        <p:nvSpPr>
          <p:cNvPr id="128020" name="슬라이드 번호 개체 틀 16"/>
          <p:cNvSpPr>
            <a:spLocks noGrp="1"/>
          </p:cNvSpPr>
          <p:nvPr>
            <p:ph type="sldNum" sz="quarter" idx="12"/>
          </p:nvPr>
        </p:nvSpPr>
        <p:spPr>
          <a:noFill/>
        </p:spPr>
        <p:txBody>
          <a:bodyPr/>
          <a:lstStyle/>
          <a:p>
            <a:r>
              <a:rPr lang="en-US" altLang="ko-KR" smtClean="0"/>
              <a:t>89</a:t>
            </a:r>
          </a:p>
        </p:txBody>
      </p:sp>
      <p:sp>
        <p:nvSpPr>
          <p:cNvPr id="128021" name="Rectangle 19"/>
          <p:cNvSpPr>
            <a:spLocks noChangeArrowheads="1"/>
          </p:cNvSpPr>
          <p:nvPr/>
        </p:nvSpPr>
        <p:spPr bwMode="auto">
          <a:xfrm>
            <a:off x="1130300" y="4995863"/>
            <a:ext cx="4819650" cy="1828800"/>
          </a:xfrm>
          <a:prstGeom prst="rect">
            <a:avLst/>
          </a:prstGeom>
          <a:noFill/>
          <a:ln w="9525">
            <a:noFill/>
            <a:miter lim="800000"/>
            <a:headEnd/>
            <a:tailEnd/>
          </a:ln>
        </p:spPr>
        <p:txBody>
          <a:bodyPr lIns="0" tIns="0" rIns="0" bIns="0">
            <a:spAutoFit/>
          </a:bodyPr>
          <a:lstStyle/>
          <a:p>
            <a:pPr marL="85725" indent="-85725" algn="just">
              <a:lnSpc>
                <a:spcPct val="150000"/>
              </a:lnSpc>
              <a:buFont typeface="Arial" charset="0"/>
              <a:buChar char="•"/>
            </a:pPr>
            <a:r>
              <a:rPr lang="en-US" altLang="ko-KR"/>
              <a:t>According to the survey conducted among visitors to the 2009 Korea Floritopia regarding their level of satisfaction with their visit to the Taean region, respondents on average gave 5.01, making it 7</a:t>
            </a:r>
            <a:r>
              <a:rPr lang="en-US" altLang="ko-KR" baseline="30000"/>
              <a:t>th</a:t>
            </a:r>
            <a:r>
              <a:rPr lang="en-US" altLang="ko-KR"/>
              <a:t> among the 26 categories. </a:t>
            </a:r>
          </a:p>
          <a:p>
            <a:pPr marL="85725" indent="-85725" algn="just">
              <a:lnSpc>
                <a:spcPct val="150000"/>
              </a:lnSpc>
              <a:buFont typeface="Arial" charset="0"/>
              <a:buChar char="•"/>
            </a:pPr>
            <a:endParaRPr lang="en-US" altLang="ko-KR"/>
          </a:p>
          <a:p>
            <a:pPr marL="85725" indent="-85725" algn="just">
              <a:lnSpc>
                <a:spcPct val="150000"/>
              </a:lnSpc>
              <a:buFont typeface="Arial" charset="0"/>
              <a:buNone/>
            </a:pPr>
            <a:endParaRPr lang="en-US" altLang="ko-KR"/>
          </a:p>
          <a:p>
            <a:pPr marL="85725" indent="-85725" algn="just">
              <a:lnSpc>
                <a:spcPct val="150000"/>
              </a:lnSpc>
              <a:buFont typeface="Arial" charset="0"/>
              <a:buChar char="•"/>
            </a:pPr>
            <a:r>
              <a:rPr lang="en-US" altLang="ko-KR"/>
              <a:t>By hosting the floral exhibition in Anmyeon-do, part of the tourist location Taean region, the visitors of the exhibition also visited other tourist sites of  Taean. Guests visited the Taean area to see the changes in Taean that have occurred following the oil spill. </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49" name="Picture 2"/>
          <p:cNvPicPr>
            <a:picLocks noChangeAspect="1" noChangeArrowheads="1"/>
          </p:cNvPicPr>
          <p:nvPr/>
        </p:nvPicPr>
        <p:blipFill>
          <a:blip r:embed="rId2" cstate="print"/>
          <a:srcRect/>
          <a:stretch>
            <a:fillRect/>
          </a:stretch>
        </p:blipFill>
        <p:spPr bwMode="auto">
          <a:xfrm>
            <a:off x="1773238" y="4554538"/>
            <a:ext cx="4032250" cy="2414587"/>
          </a:xfrm>
          <a:prstGeom prst="rect">
            <a:avLst/>
          </a:prstGeom>
          <a:noFill/>
          <a:ln w="9525">
            <a:noFill/>
            <a:miter lim="800000"/>
            <a:headEnd/>
            <a:tailEnd/>
          </a:ln>
        </p:spPr>
      </p:pic>
      <p:sp>
        <p:nvSpPr>
          <p:cNvPr id="20482" name="Line 2"/>
          <p:cNvSpPr>
            <a:spLocks noChangeShapeType="1"/>
          </p:cNvSpPr>
          <p:nvPr/>
        </p:nvSpPr>
        <p:spPr bwMode="auto">
          <a:xfrm>
            <a:off x="908050" y="2432050"/>
            <a:ext cx="5400675" cy="0"/>
          </a:xfrm>
          <a:prstGeom prst="line">
            <a:avLst/>
          </a:prstGeom>
          <a:noFill/>
          <a:ln w="38100">
            <a:solidFill>
              <a:schemeClr val="tx1"/>
            </a:solidFill>
            <a:round/>
            <a:headEnd/>
            <a:tailEnd/>
          </a:ln>
        </p:spPr>
        <p:txBody>
          <a:bodyPr anchor="ctr"/>
          <a:lstStyle/>
          <a:p>
            <a:pPr algn="ctr">
              <a:defRPr/>
            </a:pPr>
            <a:endParaRPr lang="ko-KR" altLang="en-US" sz="1800" dirty="0">
              <a:effectLst>
                <a:outerShdw blurRad="38100" dist="38100" dir="2700000" algn="tl">
                  <a:srgbClr val="000000">
                    <a:alpha val="43137"/>
                  </a:srgbClr>
                </a:outerShdw>
              </a:effectLst>
              <a:ea typeface="굴림" pitchFamily="50" charset="-127"/>
              <a:cs typeface="Times New Roman" pitchFamily="18" charset="0"/>
            </a:endParaRPr>
          </a:p>
        </p:txBody>
      </p:sp>
      <p:sp>
        <p:nvSpPr>
          <p:cNvPr id="20483" name="Line 3"/>
          <p:cNvSpPr>
            <a:spLocks noChangeShapeType="1"/>
          </p:cNvSpPr>
          <p:nvPr/>
        </p:nvSpPr>
        <p:spPr bwMode="auto">
          <a:xfrm>
            <a:off x="908050" y="3511550"/>
            <a:ext cx="5400675" cy="0"/>
          </a:xfrm>
          <a:prstGeom prst="line">
            <a:avLst/>
          </a:prstGeom>
          <a:noFill/>
          <a:ln w="38100">
            <a:solidFill>
              <a:schemeClr val="tx1"/>
            </a:solidFill>
            <a:round/>
            <a:headEnd/>
            <a:tailEnd/>
          </a:ln>
        </p:spPr>
        <p:txBody>
          <a:bodyPr anchor="ctr"/>
          <a:lstStyle/>
          <a:p>
            <a:pPr algn="ctr">
              <a:defRPr/>
            </a:pPr>
            <a:endParaRPr lang="ko-KR" altLang="en-US" sz="1800" dirty="0">
              <a:effectLst>
                <a:outerShdw blurRad="38100" dist="38100" dir="2700000" algn="tl">
                  <a:srgbClr val="000000">
                    <a:alpha val="43137"/>
                  </a:srgbClr>
                </a:outerShdw>
              </a:effectLst>
              <a:ea typeface="굴림" pitchFamily="50" charset="-127"/>
              <a:cs typeface="Times New Roman" pitchFamily="18" charset="0"/>
            </a:endParaRPr>
          </a:p>
        </p:txBody>
      </p:sp>
      <p:sp>
        <p:nvSpPr>
          <p:cNvPr id="130052" name="Text Box 4"/>
          <p:cNvSpPr txBox="1">
            <a:spLocks noChangeArrowheads="1"/>
          </p:cNvSpPr>
          <p:nvPr/>
        </p:nvSpPr>
        <p:spPr bwMode="auto">
          <a:xfrm>
            <a:off x="908050" y="2792413"/>
            <a:ext cx="5400675" cy="609600"/>
          </a:xfrm>
          <a:prstGeom prst="rect">
            <a:avLst/>
          </a:prstGeom>
          <a:noFill/>
          <a:ln w="9525">
            <a:noFill/>
            <a:miter lim="800000"/>
            <a:headEnd/>
            <a:tailEnd/>
          </a:ln>
        </p:spPr>
        <p:txBody>
          <a:bodyPr lIns="0" tIns="0" rIns="0" bIns="0">
            <a:spAutoFit/>
          </a:bodyPr>
          <a:lstStyle/>
          <a:p>
            <a:pPr algn="ctr">
              <a:spcBef>
                <a:spcPct val="50000"/>
              </a:spcBef>
            </a:pPr>
            <a:r>
              <a:rPr lang="en-US" altLang="ko-KR" sz="2000" b="1"/>
              <a:t>Analysis of the Ripple Effects of the 2009 Korea Floritopia</a:t>
            </a:r>
            <a:endParaRPr lang="ko-KR" altLang="en-US" sz="2000" b="1"/>
          </a:p>
        </p:txBody>
      </p:sp>
      <p:sp>
        <p:nvSpPr>
          <p:cNvPr id="130053" name="AutoShape 5"/>
          <p:cNvSpPr>
            <a:spLocks noChangeArrowheads="1"/>
          </p:cNvSpPr>
          <p:nvPr/>
        </p:nvSpPr>
        <p:spPr bwMode="auto">
          <a:xfrm>
            <a:off x="2565400" y="2000250"/>
            <a:ext cx="2016125" cy="431800"/>
          </a:xfrm>
          <a:prstGeom prst="roundRect">
            <a:avLst>
              <a:gd name="adj" fmla="val 50000"/>
            </a:avLst>
          </a:prstGeom>
          <a:solidFill>
            <a:schemeClr val="tx1"/>
          </a:solidFill>
          <a:ln w="9525" algn="ctr">
            <a:solidFill>
              <a:schemeClr val="tx1"/>
            </a:solidFill>
            <a:round/>
            <a:headEnd/>
            <a:tailEnd/>
          </a:ln>
        </p:spPr>
        <p:txBody>
          <a:bodyPr wrap="none" anchor="ctr"/>
          <a:lstStyle/>
          <a:p>
            <a:pPr algn="ctr">
              <a:spcBef>
                <a:spcPct val="50000"/>
              </a:spcBef>
            </a:pPr>
            <a:r>
              <a:rPr lang="en-US" altLang="ko-KR" sz="2000">
                <a:solidFill>
                  <a:schemeClr val="bg1"/>
                </a:solidFill>
              </a:rPr>
              <a:t>Chapter V</a:t>
            </a:r>
            <a:endParaRPr lang="ko-KR" altLang="en-US" sz="2000">
              <a:solidFill>
                <a:schemeClr val="bg1"/>
              </a:solidFill>
            </a:endParaRPr>
          </a:p>
        </p:txBody>
      </p:sp>
      <p:sp>
        <p:nvSpPr>
          <p:cNvPr id="130054" name="슬라이드 번호 개체 틀 6"/>
          <p:cNvSpPr>
            <a:spLocks noGrp="1"/>
          </p:cNvSpPr>
          <p:nvPr>
            <p:ph type="sldNum" sz="quarter" idx="12"/>
          </p:nvPr>
        </p:nvSpPr>
        <p:spPr>
          <a:noFill/>
        </p:spPr>
        <p:txBody>
          <a:bodyPr/>
          <a:lstStyle/>
          <a:p>
            <a:r>
              <a:rPr lang="en-US" altLang="ko-KR" smtClean="0"/>
              <a:t>90</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기본 디자인">
  <a:themeElements>
    <a:clrScheme name="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기본 디자인">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spPr>
      <a:bodyPr vert="horz" wrap="square" lIns="0" tIns="0" rIns="0" bIns="0" numCol="1" rtlCol="0" anchor="t" anchorCtr="0" compatLnSpc="1">
        <a:prstTxWarp prst="textNoShape">
          <a:avLst/>
        </a:prstTxWarp>
        <a:noAutofit/>
      </a:bodyPr>
      <a:lstStyle>
        <a:defPPr marL="0" marR="0" indent="0" algn="ctr" defTabSz="914400" rtl="0" eaLnBrk="1" fontAlgn="base" latinLnBrk="1" hangingPunct="1">
          <a:lnSpc>
            <a:spcPct val="140000"/>
          </a:lnSpc>
          <a:spcBef>
            <a:spcPct val="0"/>
          </a:spcBef>
          <a:spcAft>
            <a:spcPct val="0"/>
          </a:spcAft>
          <a:buClrTx/>
          <a:buSzTx/>
          <a:buFontTx/>
          <a:buNone/>
          <a:tabLst/>
          <a:defRPr kumimoji="1" sz="1000" b="0" i="0" u="none" strike="noStrike" cap="none" normalizeH="0" baseline="0" smtClean="0">
            <a:ln>
              <a:noFill/>
            </a:ln>
            <a:solidFill>
              <a:schemeClr val="tx1"/>
            </a:solidFill>
            <a:effectLst/>
            <a:latin typeface="HY헤드라인M" pitchFamily="18" charset="-127"/>
            <a:ea typeface="HY헤드라인M" pitchFamily="18" charset="-127"/>
          </a:defRPr>
        </a:defPPr>
      </a:lstStyle>
    </a:spDef>
    <a:lnDef>
      <a:spPr bwMode="auto">
        <a:noFill/>
        <a:ln w="9525" cap="flat" cmpd="sng" algn="ctr">
          <a:solidFill>
            <a:schemeClr val="tx1"/>
          </a:solidFill>
          <a:prstDash val="solid"/>
          <a:round/>
          <a:headEnd type="none" w="med" len="med"/>
          <a:tailEnd type="arrow"/>
        </a:ln>
        <a:effectLst/>
      </a:spPr>
      <a:bodyPr/>
      <a:lstStyle/>
    </a:lnDef>
  </a:objectDefaults>
  <a:extraClrSchemeLst>
    <a:extraClrScheme>
      <a:clrScheme name="기본 디자인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기본 디자인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기본 디자인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기본 디자인">
  <a:themeElements>
    <a:clrScheme name="1_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기본 디자인">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기본 디자인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기본 디자인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기본 디자인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기본 디자인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기본 디자인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기본 디자인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테마">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66FB4E41B17A4A800116B05FA06769" ma:contentTypeVersion="10" ma:contentTypeDescription="Create a new document." ma:contentTypeScope="" ma:versionID="d4af5882fa9e831e9a9c05ae442b841b">
  <xsd:schema xmlns:xsd="http://www.w3.org/2001/XMLSchema" xmlns:xs="http://www.w3.org/2001/XMLSchema" xmlns:p="http://schemas.microsoft.com/office/2006/metadata/properties" xmlns:ns2="7328019f-9f87-4fc5-b099-bb0221a61c1e" xmlns:ns3="dcffef93-8543-46b4-9345-5b521edfe9e0" targetNamespace="http://schemas.microsoft.com/office/2006/metadata/properties" ma:root="true" ma:fieldsID="82fea80cdc8d9ab2a6d148a4403b3969" ns2:_="" ns3:_="">
    <xsd:import namespace="7328019f-9f87-4fc5-b099-bb0221a61c1e"/>
    <xsd:import namespace="dcffef93-8543-46b4-9345-5b521edfe9e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28019f-9f87-4fc5-b099-bb0221a61c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ffef93-8543-46b4-9345-5b521edfe9e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1F9FA76-B240-474E-B644-B7E8BF9DB603}"/>
</file>

<file path=customXml/itemProps2.xml><?xml version="1.0" encoding="utf-8"?>
<ds:datastoreItem xmlns:ds="http://schemas.openxmlformats.org/officeDocument/2006/customXml" ds:itemID="{298B831C-68D2-4AC8-938F-0D06C7136D6D}"/>
</file>

<file path=customXml/itemProps3.xml><?xml version="1.0" encoding="utf-8"?>
<ds:datastoreItem xmlns:ds="http://schemas.openxmlformats.org/officeDocument/2006/customXml" ds:itemID="{61521508-E6CE-4676-A272-570CB879779D}"/>
</file>

<file path=docProps/app.xml><?xml version="1.0" encoding="utf-8"?>
<Properties xmlns="http://schemas.openxmlformats.org/officeDocument/2006/extended-properties" xmlns:vt="http://schemas.openxmlformats.org/officeDocument/2006/docPropsVTypes">
  <Template/>
  <TotalTime>36796</TotalTime>
  <Words>26060</Words>
  <Application>Microsoft Office PowerPoint</Application>
  <PresentationFormat>A4 (210 x 297 mm)</PresentationFormat>
  <Paragraphs>3557</Paragraphs>
  <Slides>121</Slides>
  <Notes>2</Notes>
  <HiddenSlides>0</HiddenSlides>
  <MMClips>0</MMClips>
  <ScaleCrop>false</ScaleCrop>
  <HeadingPairs>
    <vt:vector size="4" baseType="variant">
      <vt:variant>
        <vt:lpstr>Thema</vt:lpstr>
      </vt:variant>
      <vt:variant>
        <vt:i4>2</vt:i4>
      </vt:variant>
      <vt:variant>
        <vt:lpstr>Diatitels</vt:lpstr>
      </vt:variant>
      <vt:variant>
        <vt:i4>121</vt:i4>
      </vt:variant>
    </vt:vector>
  </HeadingPairs>
  <TitlesOfParts>
    <vt:vector size="123" baseType="lpstr">
      <vt:lpstr>기본 디자인</vt:lpstr>
      <vt:lpstr>1_기본 디자인</vt:lpstr>
      <vt:lpstr>Dia 1</vt:lpstr>
      <vt:lpstr>Dia 2</vt:lpstr>
      <vt:lpstr>Dia 3</vt:lpstr>
      <vt:lpstr>Dia 4</vt:lpstr>
      <vt:lpstr>Dia 5</vt:lpstr>
      <vt:lpstr>Dia 6</vt:lpstr>
      <vt:lpstr>Dia 7</vt:lpstr>
      <vt:lpstr>Dia 8</vt:lpstr>
      <vt:lpstr>Dia 9</vt:lpstr>
      <vt:lpstr>Dia 10</vt:lpstr>
      <vt:lpstr>Dia 11</vt:lpstr>
      <vt:lpstr>Dia 12</vt:lpstr>
      <vt:lpstr>Dia 13</vt:lpstr>
      <vt:lpstr>Dia 14</vt:lpstr>
      <vt:lpstr>Dia 15</vt:lpstr>
      <vt:lpstr>Dia 16</vt:lpstr>
      <vt:lpstr>Dia 17</vt:lpstr>
      <vt:lpstr>Dia 18</vt:lpstr>
      <vt:lpstr>Dia 19</vt:lpstr>
      <vt:lpstr>Dia 20</vt:lpstr>
      <vt:lpstr>Dia 21</vt:lpstr>
      <vt:lpstr>Dia 22</vt:lpstr>
      <vt:lpstr>Dia 23</vt:lpstr>
      <vt:lpstr>Dia 24</vt:lpstr>
      <vt:lpstr>Dia 25</vt:lpstr>
      <vt:lpstr>Dia 26</vt:lpstr>
      <vt:lpstr>Dia 27</vt:lpstr>
      <vt:lpstr>Dia 28</vt:lpstr>
      <vt:lpstr>Dia 29</vt:lpstr>
      <vt:lpstr>Dia 30</vt:lpstr>
      <vt:lpstr>Dia 31</vt:lpstr>
      <vt:lpstr>Dia 32</vt:lpstr>
      <vt:lpstr>Dia 33</vt:lpstr>
      <vt:lpstr>Dia 34</vt:lpstr>
      <vt:lpstr>Dia 35</vt:lpstr>
      <vt:lpstr>Dia 36</vt:lpstr>
      <vt:lpstr>Dia 37</vt:lpstr>
      <vt:lpstr>Dia 38</vt:lpstr>
      <vt:lpstr>Dia 39</vt:lpstr>
      <vt:lpstr>Dia 40</vt:lpstr>
      <vt:lpstr>Dia 41</vt:lpstr>
      <vt:lpstr>Dia 42</vt:lpstr>
      <vt:lpstr>Dia 43</vt:lpstr>
      <vt:lpstr>Dia 44</vt:lpstr>
      <vt:lpstr>Dia 45</vt:lpstr>
      <vt:lpstr>Dia 46</vt:lpstr>
      <vt:lpstr>Dia 47</vt:lpstr>
      <vt:lpstr>Dia 48</vt:lpstr>
      <vt:lpstr>Dia 49</vt:lpstr>
      <vt:lpstr>Dia 50</vt:lpstr>
      <vt:lpstr>Dia 51</vt:lpstr>
      <vt:lpstr>Dia 52</vt:lpstr>
      <vt:lpstr>Dia 53</vt:lpstr>
      <vt:lpstr>Dia 54</vt:lpstr>
      <vt:lpstr>Dia 55</vt:lpstr>
      <vt:lpstr>Dia 56</vt:lpstr>
      <vt:lpstr>Dia 57</vt:lpstr>
      <vt:lpstr>Dia 58</vt:lpstr>
      <vt:lpstr>Dia 59</vt:lpstr>
      <vt:lpstr>Dia 60</vt:lpstr>
      <vt:lpstr>Dia 61</vt:lpstr>
      <vt:lpstr>Dia 62</vt:lpstr>
      <vt:lpstr>Dia 63</vt:lpstr>
      <vt:lpstr>Dia 64</vt:lpstr>
      <vt:lpstr>Dia 65</vt:lpstr>
      <vt:lpstr>Dia 66</vt:lpstr>
      <vt:lpstr>Dia 67</vt:lpstr>
      <vt:lpstr>Dia 68</vt:lpstr>
      <vt:lpstr>Dia 69</vt:lpstr>
      <vt:lpstr>Dia 70</vt:lpstr>
      <vt:lpstr>Dia 71</vt:lpstr>
      <vt:lpstr>Dia 72</vt:lpstr>
      <vt:lpstr>Dia 73</vt:lpstr>
      <vt:lpstr>Dia 74</vt:lpstr>
      <vt:lpstr>Dia 75</vt:lpstr>
      <vt:lpstr>Dia 76</vt:lpstr>
      <vt:lpstr>Dia 77</vt:lpstr>
      <vt:lpstr>Dia 78</vt:lpstr>
      <vt:lpstr>Dia 79</vt:lpstr>
      <vt:lpstr>Dia 80</vt:lpstr>
      <vt:lpstr>Dia 81</vt:lpstr>
      <vt:lpstr>Dia 82</vt:lpstr>
      <vt:lpstr>Dia 83</vt:lpstr>
      <vt:lpstr>Dia 84</vt:lpstr>
      <vt:lpstr>Dia 85</vt:lpstr>
      <vt:lpstr>Dia 86</vt:lpstr>
      <vt:lpstr>Dia 87</vt:lpstr>
      <vt:lpstr>Dia 88</vt:lpstr>
      <vt:lpstr>Dia 89</vt:lpstr>
      <vt:lpstr>Dia 90</vt:lpstr>
      <vt:lpstr>Dia 91</vt:lpstr>
      <vt:lpstr>Dia 92</vt:lpstr>
      <vt:lpstr>Dia 93</vt:lpstr>
      <vt:lpstr>Dia 94</vt:lpstr>
      <vt:lpstr>Dia 95</vt:lpstr>
      <vt:lpstr>Dia 96</vt:lpstr>
      <vt:lpstr>Dia 97</vt:lpstr>
      <vt:lpstr>Dia 98</vt:lpstr>
      <vt:lpstr>Dia 99</vt:lpstr>
      <vt:lpstr>Dia 100</vt:lpstr>
      <vt:lpstr>Dia 101</vt:lpstr>
      <vt:lpstr>Dia 102</vt:lpstr>
      <vt:lpstr>Dia 103</vt:lpstr>
      <vt:lpstr>Dia 104</vt:lpstr>
      <vt:lpstr>Dia 105</vt:lpstr>
      <vt:lpstr>Dia 106</vt:lpstr>
      <vt:lpstr>Dia 107</vt:lpstr>
      <vt:lpstr>Dia 108</vt:lpstr>
      <vt:lpstr>Dia 109</vt:lpstr>
      <vt:lpstr>Dia 110</vt:lpstr>
      <vt:lpstr>Dia 111</vt:lpstr>
      <vt:lpstr>Dia 112</vt:lpstr>
      <vt:lpstr>Dia 113</vt:lpstr>
      <vt:lpstr>Dia 114</vt:lpstr>
      <vt:lpstr>Dia 115</vt:lpstr>
      <vt:lpstr>Dia 116</vt:lpstr>
      <vt:lpstr>Dia 117</vt:lpstr>
      <vt:lpstr>Dia 118</vt:lpstr>
      <vt:lpstr>Dia 119</vt:lpstr>
      <vt:lpstr>Dia 120</vt:lpstr>
      <vt:lpstr>Dia 121</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dc:creator>
  <cp:lastModifiedBy>Agriraad</cp:lastModifiedBy>
  <cp:revision>4677</cp:revision>
  <dcterms:created xsi:type="dcterms:W3CDTF">2002-06-20T06:46:42Z</dcterms:created>
  <dcterms:modified xsi:type="dcterms:W3CDTF">2010-03-05T22:21:43Z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0x010100B766FB4E41B17A4A800116B05FA06769</vt:lpwstr>
  </property>
</Properties>
</file>