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0" r:id="rId3"/>
    <p:sldId id="258" r:id="rId4"/>
    <p:sldId id="257" r:id="rId5"/>
    <p:sldId id="261" r:id="rId6"/>
    <p:sldId id="274" r:id="rId7"/>
    <p:sldId id="259" r:id="rId8"/>
    <p:sldId id="262" r:id="rId9"/>
    <p:sldId id="271" r:id="rId10"/>
    <p:sldId id="273" r:id="rId11"/>
    <p:sldId id="263" r:id="rId12"/>
    <p:sldId id="272" r:id="rId13"/>
    <p:sldId id="265" r:id="rId14"/>
    <p:sldId id="266" r:id="rId15"/>
    <p:sldId id="269" r:id="rId16"/>
    <p:sldId id="267" r:id="rId17"/>
    <p:sldId id="270" r:id="rId18"/>
    <p:sldId id="268" r:id="rId19"/>
    <p:sldId id="275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Franklin Gothic Book" panose="020B0503020102020204" pitchFamily="34" charset="0"/>
      <p:regular r:id="rId27"/>
      <p:italic r:id="rId28"/>
    </p:embeddedFont>
    <p:embeddedFont>
      <p:font typeface="Franklin Gothic Medium" panose="020B0603020102020204" pitchFamily="34" charset="0"/>
      <p:regular r:id="rId29"/>
      <p:italic r:id="rId30"/>
    </p:embeddedFont>
    <p:embeddedFont>
      <p:font typeface="Monotype Corsiva" panose="020B0604020202020204" charset="0"/>
      <p: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C5E0B4"/>
    <a:srgbClr val="FFC000"/>
    <a:srgbClr val="A9D18E"/>
    <a:srgbClr val="3C725B"/>
    <a:srgbClr val="3B735A"/>
    <a:srgbClr val="3C725A"/>
    <a:srgbClr val="9ABDA7"/>
    <a:srgbClr val="416529"/>
    <a:srgbClr val="B0C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4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675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065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431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291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45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319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470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886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814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922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132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5B2E5-7147-477E-9EE5-D4DEFC028E6B}" type="datetimeFigureOut">
              <a:rPr lang="en-ID" smtClean="0"/>
              <a:t>27/03/2019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7253E-E09A-4D87-A881-5DD8C5C32B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541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sil gambar untuk changi airport desig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81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406127-EF61-4FA9-AD29-60B892932FEB}"/>
              </a:ext>
            </a:extLst>
          </p:cNvPr>
          <p:cNvSpPr/>
          <p:nvPr/>
        </p:nvSpPr>
        <p:spPr>
          <a:xfrm>
            <a:off x="-132522" y="5047478"/>
            <a:ext cx="9409044" cy="763928"/>
          </a:xfrm>
          <a:prstGeom prst="rect">
            <a:avLst/>
          </a:prstGeom>
          <a:solidFill>
            <a:schemeClr val="accent6">
              <a:lumMod val="20000"/>
              <a:lumOff val="80000"/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AE33F-E3E2-426D-B28E-DD0E63FB86EB}"/>
              </a:ext>
            </a:extLst>
          </p:cNvPr>
          <p:cNvSpPr/>
          <p:nvPr/>
        </p:nvSpPr>
        <p:spPr>
          <a:xfrm>
            <a:off x="1" y="5877207"/>
            <a:ext cx="9144000" cy="989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1" descr="C:\Users\yuni pujirahayu\Documents\BAHAN PRESENTASI AIPH\aiph_color.png">
            <a:extLst>
              <a:ext uri="{FF2B5EF4-FFF2-40B4-BE49-F238E27FC236}">
                <a16:creationId xmlns:a16="http://schemas.microsoft.com/office/drawing/2014/main" id="{3933080F-F596-4827-9F7B-DBE7AE6E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4973" y="5897855"/>
            <a:ext cx="689985" cy="80818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5B836-5D2F-46B7-A7B7-239EB65CE59C}"/>
              </a:ext>
            </a:extLst>
          </p:cNvPr>
          <p:cNvSpPr txBox="1"/>
          <p:nvPr/>
        </p:nvSpPr>
        <p:spPr>
          <a:xfrm>
            <a:off x="1948070" y="5844847"/>
            <a:ext cx="516834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Karen </a:t>
            </a:r>
            <a:r>
              <a:rPr lang="en-US" b="1" dirty="0" err="1">
                <a:latin typeface="Franklin Gothic Book" panose="020B0503020102020204" pitchFamily="34" charset="0"/>
              </a:rPr>
              <a:t>Tambayong</a:t>
            </a:r>
            <a:endParaRPr lang="en-US" b="1" dirty="0">
              <a:latin typeface="Franklin Gothic Book" panose="020B0503020102020204" pitchFamily="34" charset="0"/>
            </a:endParaRPr>
          </a:p>
          <a:p>
            <a:pPr algn="ctr"/>
            <a:r>
              <a:rPr lang="en-US" b="1" dirty="0">
                <a:latin typeface="Franklin Gothic Book" panose="020B0503020102020204" pitchFamily="34" charset="0"/>
              </a:rPr>
              <a:t>Green City Committee</a:t>
            </a:r>
          </a:p>
          <a:p>
            <a:pPr algn="ctr"/>
            <a:r>
              <a:rPr lang="en-US" b="1" dirty="0">
                <a:latin typeface="Franklin Gothic Book" panose="020B0503020102020204" pitchFamily="34" charset="0"/>
              </a:rPr>
              <a:t>International Association of Horticultural Producers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C2155-1A32-4E68-9EFA-6CFE1D5C8B85}"/>
              </a:ext>
            </a:extLst>
          </p:cNvPr>
          <p:cNvSpPr txBox="1"/>
          <p:nvPr/>
        </p:nvSpPr>
        <p:spPr>
          <a:xfrm>
            <a:off x="0" y="50474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CHANGI GREEN AIRPORT</a:t>
            </a:r>
          </a:p>
        </p:txBody>
      </p:sp>
    </p:spTree>
    <p:extLst>
      <p:ext uri="{BB962C8B-B14F-4D97-AF65-F5344CB8AC3E}">
        <p14:creationId xmlns:p14="http://schemas.microsoft.com/office/powerpoint/2010/main" val="134144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D9A3E0-917F-43FC-BF42-450286E8A2E9}"/>
              </a:ext>
            </a:extLst>
          </p:cNvPr>
          <p:cNvSpPr/>
          <p:nvPr/>
        </p:nvSpPr>
        <p:spPr>
          <a:xfrm>
            <a:off x="307648" y="826585"/>
            <a:ext cx="4852741" cy="2740465"/>
          </a:xfrm>
          <a:prstGeom prst="rect">
            <a:avLst/>
          </a:prstGeom>
          <a:solidFill>
            <a:srgbClr val="C5E0B4">
              <a:alpha val="58000"/>
            </a:srgbClr>
          </a:solidFill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D2ED5-D352-4A87-A38E-6B41D5257070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03A9D-0ED7-410A-ACBD-A543885000EA}"/>
              </a:ext>
            </a:extLst>
          </p:cNvPr>
          <p:cNvSpPr txBox="1"/>
          <p:nvPr/>
        </p:nvSpPr>
        <p:spPr>
          <a:xfrm>
            <a:off x="0" y="895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JEWEL CHANGI AIRPORT (T1)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039F3D-C7AB-4731-BDCB-492691549629}"/>
              </a:ext>
            </a:extLst>
          </p:cNvPr>
          <p:cNvSpPr txBox="1"/>
          <p:nvPr/>
        </p:nvSpPr>
        <p:spPr>
          <a:xfrm>
            <a:off x="401653" y="866095"/>
            <a:ext cx="4725824" cy="266226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Canopy Park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Spanning about 14,000 sqm.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Canopy Mazes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Topiary Walk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Petal Garden</a:t>
            </a:r>
          </a:p>
          <a:p>
            <a:r>
              <a:rPr lang="en-US" b="1" dirty="0">
                <a:latin typeface="Franklin Gothic Book" panose="020B0503020102020204" pitchFamily="34" charset="0"/>
              </a:rPr>
              <a:t>Forest Valley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Huge five-</a:t>
            </a:r>
            <a:r>
              <a:rPr lang="en-US" dirty="0" err="1">
                <a:latin typeface="Franklin Gothic Book" panose="020B0503020102020204" pitchFamily="34" charset="0"/>
              </a:rPr>
              <a:t>storey</a:t>
            </a:r>
            <a:r>
              <a:rPr lang="en-US" dirty="0">
                <a:latin typeface="Franklin Gothic Book" panose="020B0503020102020204" pitchFamily="34" charset="0"/>
              </a:rPr>
              <a:t> garden, housing one of the largest indoor collections of plants in Singapore.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91892-055A-46EA-B3EB-AE4FDF57D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96" y="813089"/>
            <a:ext cx="3305521" cy="1983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EE4DC-C5E6-413E-8254-6A277CB2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95" y="2837436"/>
            <a:ext cx="3305521" cy="18571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2A8FF0-91B7-4AAD-91B3-A595B8FF6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94" y="4735572"/>
            <a:ext cx="3305521" cy="18810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CFC546-9EF3-466F-B2F2-798DA19FA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8" y="3646799"/>
            <a:ext cx="4852741" cy="30872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5020D0-5B49-4EC6-B6E7-60C9C2BF9BCF}"/>
              </a:ext>
            </a:extLst>
          </p:cNvPr>
          <p:cNvSpPr txBox="1"/>
          <p:nvPr/>
        </p:nvSpPr>
        <p:spPr>
          <a:xfrm>
            <a:off x="7215227" y="6607105"/>
            <a:ext cx="1925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Franklin Gothic Book" panose="020B0503020102020204" pitchFamily="34" charset="0"/>
              </a:rPr>
              <a:t>Images: www.changiairport.com</a:t>
            </a:r>
            <a:endParaRPr lang="en-ID" sz="1000" i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1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7F574-BDB6-4B1F-B1DD-427E4C9AB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2411"/>
          <a:stretch/>
        </p:blipFill>
        <p:spPr>
          <a:xfrm>
            <a:off x="0" y="615195"/>
            <a:ext cx="9143999" cy="624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14045F-AF07-47B5-A3AB-8C862ED8FA89}"/>
              </a:ext>
            </a:extLst>
          </p:cNvPr>
          <p:cNvSpPr/>
          <p:nvPr/>
        </p:nvSpPr>
        <p:spPr>
          <a:xfrm>
            <a:off x="-1" y="6106004"/>
            <a:ext cx="9144000" cy="76392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E9166-04F2-44EF-B430-B76A2E6F62E9}"/>
              </a:ext>
            </a:extLst>
          </p:cNvPr>
          <p:cNvSpPr txBox="1"/>
          <p:nvPr/>
        </p:nvSpPr>
        <p:spPr>
          <a:xfrm>
            <a:off x="158043" y="6171546"/>
            <a:ext cx="88279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More than 700 orchids of 30 species grouped by their various colors and shapes, representing the 4 elements of nature.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63DE4-4887-4973-AF34-5F3F73A0570F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12CE9-FFCD-47EF-B519-F66D3375034B}"/>
              </a:ext>
            </a:extLst>
          </p:cNvPr>
          <p:cNvSpPr txBox="1"/>
          <p:nvPr/>
        </p:nvSpPr>
        <p:spPr>
          <a:xfrm>
            <a:off x="-2" y="90242"/>
            <a:ext cx="922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ORCHID GARDEN (T2)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121E0-AC7A-44B0-B27E-D333AF9F6CC0}"/>
              </a:ext>
            </a:extLst>
          </p:cNvPr>
          <p:cNvSpPr txBox="1"/>
          <p:nvPr/>
        </p:nvSpPr>
        <p:spPr>
          <a:xfrm>
            <a:off x="8025412" y="5867663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000" i="1" dirty="0">
                <a:latin typeface="Franklin Gothic Book" panose="020B0503020102020204" pitchFamily="34" charset="0"/>
              </a:rPr>
              <a:t>ageschimarche.it</a:t>
            </a:r>
          </a:p>
        </p:txBody>
      </p:sp>
    </p:spTree>
    <p:extLst>
      <p:ext uri="{BB962C8B-B14F-4D97-AF65-F5344CB8AC3E}">
        <p14:creationId xmlns:p14="http://schemas.microsoft.com/office/powerpoint/2010/main" val="322667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63927"/>
            <a:ext cx="9144000" cy="60990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45E65F-6428-485D-B2EE-715351066BA9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7FE88-FE53-41C3-8002-9AB2BBDB7376}"/>
              </a:ext>
            </a:extLst>
          </p:cNvPr>
          <p:cNvSpPr txBox="1"/>
          <p:nvPr/>
        </p:nvSpPr>
        <p:spPr>
          <a:xfrm>
            <a:off x="0" y="895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SUNFLOWER GARDEN (T2)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644319B-5C2E-4508-9220-E4C4708FBBD5}"/>
              </a:ext>
            </a:extLst>
          </p:cNvPr>
          <p:cNvSpPr/>
          <p:nvPr/>
        </p:nvSpPr>
        <p:spPr>
          <a:xfrm>
            <a:off x="3883065" y="5827102"/>
            <a:ext cx="5154918" cy="901148"/>
          </a:xfrm>
          <a:prstGeom prst="round1Rect">
            <a:avLst>
              <a:gd name="adj" fmla="val 19608"/>
            </a:avLst>
          </a:prstGeom>
          <a:solidFill>
            <a:schemeClr val="accent4">
              <a:lumMod val="40000"/>
              <a:lumOff val="60000"/>
              <a:alpha val="76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B02E3-8DB0-491D-9814-60342A3DD9F4}"/>
              </a:ext>
            </a:extLst>
          </p:cNvPr>
          <p:cNvSpPr txBox="1"/>
          <p:nvPr/>
        </p:nvSpPr>
        <p:spPr>
          <a:xfrm>
            <a:off x="3883065" y="5961146"/>
            <a:ext cx="5154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The garden features several varieties of sunflowers grown from their own nursery.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93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06AD73-E18E-4151-B6A9-930D58A4F74A}"/>
              </a:ext>
            </a:extLst>
          </p:cNvPr>
          <p:cNvSpPr/>
          <p:nvPr/>
        </p:nvSpPr>
        <p:spPr>
          <a:xfrm>
            <a:off x="332891" y="925537"/>
            <a:ext cx="4177755" cy="2715069"/>
          </a:xfrm>
          <a:prstGeom prst="rect">
            <a:avLst/>
          </a:prstGeom>
          <a:solidFill>
            <a:srgbClr val="A9D18E">
              <a:alpha val="52000"/>
            </a:srgbClr>
          </a:solidFill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4172F-532E-49E1-96D6-570D0B14C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r="1118" b="6794"/>
          <a:stretch/>
        </p:blipFill>
        <p:spPr>
          <a:xfrm>
            <a:off x="332891" y="3785748"/>
            <a:ext cx="4166787" cy="2787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2F3610-22D2-41B8-B8FF-723D000CDB96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2227F-01C9-4F2D-9942-FC3EFB8F6A4C}"/>
              </a:ext>
            </a:extLst>
          </p:cNvPr>
          <p:cNvSpPr txBox="1"/>
          <p:nvPr/>
        </p:nvSpPr>
        <p:spPr>
          <a:xfrm>
            <a:off x="0" y="9267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FERN GARDEN (T2)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A2F47-A73D-4199-9DCC-B1784BE41B5A}"/>
              </a:ext>
            </a:extLst>
          </p:cNvPr>
          <p:cNvSpPr txBox="1"/>
          <p:nvPr/>
        </p:nvSpPr>
        <p:spPr>
          <a:xfrm>
            <a:off x="371060" y="990409"/>
            <a:ext cx="40492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Franklin Gothic Book" panose="020B0503020102020204" pitchFamily="34" charset="0"/>
              </a:rPr>
              <a:t>The garden features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The giant Tasmanian tree ferns - </a:t>
            </a:r>
            <a:r>
              <a:rPr lang="en-US" b="1" i="1" dirty="0" err="1">
                <a:latin typeface="Franklin Gothic Book" panose="020B0503020102020204" pitchFamily="34" charset="0"/>
              </a:rPr>
              <a:t>Dicksonia</a:t>
            </a:r>
            <a:r>
              <a:rPr lang="en-US" b="1" i="1" dirty="0">
                <a:latin typeface="Franklin Gothic Book" panose="020B0503020102020204" pitchFamily="34" charset="0"/>
              </a:rPr>
              <a:t> </a:t>
            </a:r>
            <a:r>
              <a:rPr lang="en-US" b="1" i="1" dirty="0" err="1">
                <a:latin typeface="Franklin Gothic Book" panose="020B0503020102020204" pitchFamily="34" charset="0"/>
              </a:rPr>
              <a:t>antarctica</a:t>
            </a:r>
            <a:endParaRPr lang="en-US" b="1" i="1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Tropical tree ferns from the oldest rainforests in the world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Unique ferns like the Rabbit-foot Fern, Bird’s Nest Fern, Elephant Fern, Fish-tail Fern, and Staghorn Ferns.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0C58D-9EEA-4BC8-9791-35C1C32F9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24" y="893284"/>
            <a:ext cx="4177755" cy="27834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34F02A-6C65-435D-B2C7-C6E2680D34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5" r="22232" b="20134"/>
          <a:stretch/>
        </p:blipFill>
        <p:spPr>
          <a:xfrm>
            <a:off x="4644324" y="3785748"/>
            <a:ext cx="4177755" cy="27873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5EE707C-C453-422F-9A46-7B2EB0F62158}"/>
              </a:ext>
            </a:extLst>
          </p:cNvPr>
          <p:cNvSpPr/>
          <p:nvPr/>
        </p:nvSpPr>
        <p:spPr>
          <a:xfrm>
            <a:off x="5751320" y="6296079"/>
            <a:ext cx="3070759" cy="276999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Giant Tasmanian Tree (</a:t>
            </a:r>
            <a:r>
              <a:rPr lang="en-US" sz="1200" i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Dicksonia</a:t>
            </a:r>
            <a:r>
              <a:rPr lang="en-US" sz="12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Antarctica)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24DA5-9501-4072-B0FD-818CF05FC09C}"/>
              </a:ext>
            </a:extLst>
          </p:cNvPr>
          <p:cNvSpPr txBox="1"/>
          <p:nvPr/>
        </p:nvSpPr>
        <p:spPr>
          <a:xfrm>
            <a:off x="7340837" y="3441168"/>
            <a:ext cx="1481242" cy="24622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www.changiairport.com</a:t>
            </a:r>
            <a:endParaRPr lang="en-ID" sz="12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1AD16-5B28-449D-9E28-69D56455C36A}"/>
              </a:ext>
            </a:extLst>
          </p:cNvPr>
          <p:cNvSpPr txBox="1"/>
          <p:nvPr/>
        </p:nvSpPr>
        <p:spPr>
          <a:xfrm>
            <a:off x="7417527" y="6051823"/>
            <a:ext cx="1404552" cy="246221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www.airfreshener.club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92CBB-B081-4BD9-B976-531CA6243B81}"/>
              </a:ext>
            </a:extLst>
          </p:cNvPr>
          <p:cNvSpPr txBox="1"/>
          <p:nvPr/>
        </p:nvSpPr>
        <p:spPr>
          <a:xfrm>
            <a:off x="3103090" y="6328560"/>
            <a:ext cx="1404552" cy="246221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www.airfreshener.club</a:t>
            </a:r>
          </a:p>
        </p:txBody>
      </p:sp>
    </p:spTree>
    <p:extLst>
      <p:ext uri="{BB962C8B-B14F-4D97-AF65-F5344CB8AC3E}">
        <p14:creationId xmlns:p14="http://schemas.microsoft.com/office/powerpoint/2010/main" val="320072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64CFC5-D959-45AF-A15A-DC302684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3927"/>
            <a:ext cx="9144000" cy="6102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32313B-FA2A-4D8D-BD68-561BBADA1C18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475BE-7688-4B5B-9AB3-6DB660F56B15}"/>
              </a:ext>
            </a:extLst>
          </p:cNvPr>
          <p:cNvSpPr txBox="1"/>
          <p:nvPr/>
        </p:nvSpPr>
        <p:spPr>
          <a:xfrm>
            <a:off x="-2" y="89576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BUTTERFLY GARDEN (T3)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1E465A-0E13-476F-A2F4-8D14993AAA8B}"/>
              </a:ext>
            </a:extLst>
          </p:cNvPr>
          <p:cNvSpPr/>
          <p:nvPr/>
        </p:nvSpPr>
        <p:spPr>
          <a:xfrm>
            <a:off x="5529129" y="909607"/>
            <a:ext cx="3282805" cy="2491620"/>
          </a:xfrm>
          <a:prstGeom prst="ellipse">
            <a:avLst/>
          </a:prstGeom>
          <a:solidFill>
            <a:schemeClr val="accent6">
              <a:lumMod val="40000"/>
              <a:lumOff val="60000"/>
              <a:alpha val="88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91BFC-E4EB-418A-85B1-405900E6B922}"/>
              </a:ext>
            </a:extLst>
          </p:cNvPr>
          <p:cNvSpPr txBox="1"/>
          <p:nvPr/>
        </p:nvSpPr>
        <p:spPr>
          <a:xfrm>
            <a:off x="5820886" y="1278254"/>
            <a:ext cx="2699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Habitat of 1000 tropical butterfly from 50 species</a:t>
            </a:r>
          </a:p>
          <a:p>
            <a:pPr algn="ctr"/>
            <a:r>
              <a:rPr lang="en-US" b="1" dirty="0">
                <a:latin typeface="Franklin Gothic Book" panose="020B0503020102020204" pitchFamily="34" charset="0"/>
              </a:rPr>
              <a:t>with a profusion of</a:t>
            </a:r>
          </a:p>
          <a:p>
            <a:pPr algn="ctr"/>
            <a:r>
              <a:rPr lang="en-US" b="1" dirty="0">
                <a:latin typeface="Franklin Gothic Book" panose="020B0503020102020204" pitchFamily="34" charset="0"/>
              </a:rPr>
              <a:t>flowering plants, lush</a:t>
            </a:r>
          </a:p>
          <a:p>
            <a:pPr algn="ctr"/>
            <a:r>
              <a:rPr lang="en-US" b="1" dirty="0">
                <a:latin typeface="Franklin Gothic Book" panose="020B0503020102020204" pitchFamily="34" charset="0"/>
              </a:rPr>
              <a:t>greenery and a 6 meter</a:t>
            </a:r>
          </a:p>
          <a:p>
            <a:pPr algn="ctr"/>
            <a:r>
              <a:rPr lang="en-US" b="1" dirty="0">
                <a:latin typeface="Franklin Gothic Book" panose="020B0503020102020204" pitchFamily="34" charset="0"/>
              </a:rPr>
              <a:t>grotto-waterfall.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EBDE2-EE0C-42E7-8E32-F3EB26810CDE}"/>
              </a:ext>
            </a:extLst>
          </p:cNvPr>
          <p:cNvSpPr txBox="1"/>
          <p:nvPr/>
        </p:nvSpPr>
        <p:spPr>
          <a:xfrm>
            <a:off x="7793765" y="6611779"/>
            <a:ext cx="1350235" cy="246221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www.nzherald.co.nz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7871A-481C-4CE2-9C2D-F79C144AE5C8}"/>
              </a:ext>
            </a:extLst>
          </p:cNvPr>
          <p:cNvSpPr txBox="1"/>
          <p:nvPr/>
        </p:nvSpPr>
        <p:spPr>
          <a:xfrm>
            <a:off x="3379374" y="6407983"/>
            <a:ext cx="1365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changiairport.com</a:t>
            </a:r>
            <a:endParaRPr lang="en-ID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7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0908"/>
            <a:ext cx="9143999" cy="60970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3579E4-9E6A-4AF1-846F-3922399EB01B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4A705-DF2D-4759-82E9-5078F2ACB5E7}"/>
              </a:ext>
            </a:extLst>
          </p:cNvPr>
          <p:cNvSpPr txBox="1"/>
          <p:nvPr/>
        </p:nvSpPr>
        <p:spPr>
          <a:xfrm>
            <a:off x="-1" y="8806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VERTICAL GARDEN (T3)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311D96-DA3F-4A0A-A089-DA2784243976}"/>
              </a:ext>
            </a:extLst>
          </p:cNvPr>
          <p:cNvSpPr/>
          <p:nvPr/>
        </p:nvSpPr>
        <p:spPr>
          <a:xfrm>
            <a:off x="4760007" y="4862398"/>
            <a:ext cx="4253231" cy="1931509"/>
          </a:xfrm>
          <a:prstGeom prst="rect">
            <a:avLst/>
          </a:prstGeom>
          <a:solidFill>
            <a:schemeClr val="accent6">
              <a:lumMod val="40000"/>
              <a:lumOff val="60000"/>
              <a:alpha val="84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8FEBE-8217-4CD8-A5D7-2D03047BA522}"/>
              </a:ext>
            </a:extLst>
          </p:cNvPr>
          <p:cNvSpPr/>
          <p:nvPr/>
        </p:nvSpPr>
        <p:spPr>
          <a:xfrm>
            <a:off x="4845465" y="4964886"/>
            <a:ext cx="40936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b="1" dirty="0">
                <a:latin typeface="Franklin Gothic Book" panose="020B0503020102020204" pitchFamily="34" charset="0"/>
              </a:rPr>
              <a:t>Five storey high vertical garden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b="1" dirty="0">
                <a:latin typeface="Franklin Gothic Book" panose="020B0503020102020204" pitchFamily="34" charset="0"/>
              </a:rPr>
              <a:t>Spans 300 metres across the terminal or the length of three football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Franklin Gothic Book" panose="020B0503020102020204" pitchFamily="34" charset="0"/>
              </a:rPr>
              <a:t>50 species of specially selected plants 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F9EE70-50C0-450F-840E-A39C94EA6EC0}"/>
              </a:ext>
            </a:extLst>
          </p:cNvPr>
          <p:cNvSpPr txBox="1"/>
          <p:nvPr/>
        </p:nvSpPr>
        <p:spPr>
          <a:xfrm>
            <a:off x="0" y="6589546"/>
            <a:ext cx="546945" cy="26161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Karen</a:t>
            </a:r>
            <a:endParaRPr lang="en-ID" sz="105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10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928"/>
            <a:ext cx="9143999" cy="60940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17CC7-8DC2-4BF4-B71D-FD226816E0DA}"/>
              </a:ext>
            </a:extLst>
          </p:cNvPr>
          <p:cNvSpPr/>
          <p:nvPr/>
        </p:nvSpPr>
        <p:spPr>
          <a:xfrm>
            <a:off x="125960" y="851865"/>
            <a:ext cx="2574511" cy="2787011"/>
          </a:xfrm>
          <a:prstGeom prst="rect">
            <a:avLst/>
          </a:prstGeom>
          <a:solidFill>
            <a:srgbClr val="A9D18E">
              <a:alpha val="82000"/>
            </a:srgbClr>
          </a:solidFill>
          <a:ln w="571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370CF-863E-4CCB-8845-592052552B76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B73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E8619-AFB6-4773-9788-C417F7BE602A}"/>
              </a:ext>
            </a:extLst>
          </p:cNvPr>
          <p:cNvSpPr txBox="1"/>
          <p:nvPr/>
        </p:nvSpPr>
        <p:spPr>
          <a:xfrm>
            <a:off x="0" y="9121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STEEL IN BLOOM (T4)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95F96-BC09-45B3-B70B-3ABD3845CF15}"/>
              </a:ext>
            </a:extLst>
          </p:cNvPr>
          <p:cNvSpPr/>
          <p:nvPr/>
        </p:nvSpPr>
        <p:spPr>
          <a:xfrm>
            <a:off x="125960" y="930467"/>
            <a:ext cx="2386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The garden’s 6m-high centerpiece features intricate botanical motifs modelled in steel.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This structure is juxtaposed with plants that have inspired its design.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79266-4B55-4DB7-B6B6-EE522E065982}"/>
              </a:ext>
            </a:extLst>
          </p:cNvPr>
          <p:cNvSpPr txBox="1"/>
          <p:nvPr/>
        </p:nvSpPr>
        <p:spPr>
          <a:xfrm>
            <a:off x="8015164" y="6611779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shutterstock.com</a:t>
            </a:r>
            <a:endParaRPr lang="en-ID" sz="10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C72AB-FAB3-4A86-807F-3037A571908B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64B01-494F-4E03-9E5E-13E6B0A297F9}"/>
              </a:ext>
            </a:extLst>
          </p:cNvPr>
          <p:cNvSpPr txBox="1"/>
          <p:nvPr/>
        </p:nvSpPr>
        <p:spPr>
          <a:xfrm>
            <a:off x="0" y="895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SMOKING AREA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ABC22-6BA0-42A6-AABD-5E57D8087C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" y="850511"/>
            <a:ext cx="4232352" cy="2922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B53A55-AFA0-49FD-85C3-B47D086651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" y="3859490"/>
            <a:ext cx="4232351" cy="2908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97233-2FF4-4034-8C85-9364794309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9" y="850511"/>
            <a:ext cx="4645166" cy="5917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DC125A-D9F9-4174-9768-B17DF2091407}"/>
              </a:ext>
            </a:extLst>
          </p:cNvPr>
          <p:cNvSpPr/>
          <p:nvPr/>
        </p:nvSpPr>
        <p:spPr>
          <a:xfrm>
            <a:off x="8390605" y="6522203"/>
            <a:ext cx="514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Karen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EF5E06-5E4D-4BCC-9BFA-FE8CD5045376}"/>
              </a:ext>
            </a:extLst>
          </p:cNvPr>
          <p:cNvSpPr/>
          <p:nvPr/>
        </p:nvSpPr>
        <p:spPr>
          <a:xfrm>
            <a:off x="3718506" y="6499509"/>
            <a:ext cx="514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Karen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27FC91-914F-4D56-ACCE-E09909E9F0EE}"/>
              </a:ext>
            </a:extLst>
          </p:cNvPr>
          <p:cNvSpPr/>
          <p:nvPr/>
        </p:nvSpPr>
        <p:spPr>
          <a:xfrm>
            <a:off x="3718506" y="3526685"/>
            <a:ext cx="514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Karen</a:t>
            </a:r>
          </a:p>
        </p:txBody>
      </p:sp>
    </p:spTree>
    <p:extLst>
      <p:ext uri="{BB962C8B-B14F-4D97-AF65-F5344CB8AC3E}">
        <p14:creationId xmlns:p14="http://schemas.microsoft.com/office/powerpoint/2010/main" val="94695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/>
          <a:stretch/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FA45C9-78BF-48B6-9B4D-897B4737F8C9}"/>
              </a:ext>
            </a:extLst>
          </p:cNvPr>
          <p:cNvSpPr/>
          <p:nvPr/>
        </p:nvSpPr>
        <p:spPr>
          <a:xfrm>
            <a:off x="5261113" y="763927"/>
            <a:ext cx="3882887" cy="6094073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3AB03-0324-4D71-9611-3442DCF95043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85EB4-5B13-4247-8945-A9235A3FF227}"/>
              </a:ext>
            </a:extLst>
          </p:cNvPr>
          <p:cNvSpPr txBox="1"/>
          <p:nvPr/>
        </p:nvSpPr>
        <p:spPr>
          <a:xfrm>
            <a:off x="0" y="895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NURSERY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14D3-0468-4355-8285-EA7A2011FD6E}"/>
              </a:ext>
            </a:extLst>
          </p:cNvPr>
          <p:cNvSpPr/>
          <p:nvPr/>
        </p:nvSpPr>
        <p:spPr>
          <a:xfrm>
            <a:off x="5324308" y="853504"/>
            <a:ext cx="3517519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Franklin Gothic Book" panose="020B0503020102020204" pitchFamily="34" charset="0"/>
              </a:rPr>
              <a:t>Key challenge in indoor horticulture is the lack of sunlight. As a result, many plants will first have to be acclimatized in the nursery by being placed under a light filtering shade.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Changi Airport Nursery is over 3 hectares, located 25 minutes from airport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500,000 live plants, and </a:t>
            </a:r>
            <a:r>
              <a:rPr lang="en-ID" b="1" dirty="0">
                <a:latin typeface="Franklin Gothic Book" panose="020B0503020102020204" pitchFamily="34" charset="0"/>
              </a:rPr>
              <a:t>250 plant species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It produces about 3,000 plants a month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With team of 11 horticulturalists, and outsources the landscaping work to external contractors and vendors, who employ about 120 for the task.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A53F5E-0C19-489E-9A81-C7A1EC83A8D3}"/>
              </a:ext>
            </a:extLst>
          </p:cNvPr>
          <p:cNvSpPr txBox="1"/>
          <p:nvPr/>
        </p:nvSpPr>
        <p:spPr>
          <a:xfrm>
            <a:off x="7233402" y="6375336"/>
            <a:ext cx="166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Franklin Gothic Book" panose="020B0503020102020204" pitchFamily="34" charset="0"/>
              </a:rPr>
              <a:t>(Steve </a:t>
            </a:r>
            <a:r>
              <a:rPr lang="en-US" sz="1200" b="1" i="1" dirty="0" err="1">
                <a:latin typeface="Franklin Gothic Book" panose="020B0503020102020204" pitchFamily="34" charset="0"/>
              </a:rPr>
              <a:t>Mollman</a:t>
            </a:r>
            <a:r>
              <a:rPr lang="en-US" sz="1200" b="1" i="1" dirty="0">
                <a:latin typeface="Franklin Gothic Book" panose="020B0503020102020204" pitchFamily="34" charset="0"/>
              </a:rPr>
              <a:t>, 2015)</a:t>
            </a:r>
            <a:endParaRPr lang="en-ID" sz="1200" b="1" i="1" dirty="0">
              <a:latin typeface="Franklin Gothic Book" panose="020B05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6BB80-3C3A-4569-86AE-89616F26247F}"/>
              </a:ext>
            </a:extLst>
          </p:cNvPr>
          <p:cNvSpPr txBox="1"/>
          <p:nvPr/>
        </p:nvSpPr>
        <p:spPr>
          <a:xfrm>
            <a:off x="-2" y="6611779"/>
            <a:ext cx="2425664" cy="24622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marinebiologistswithswag.wordpress.com</a:t>
            </a:r>
          </a:p>
        </p:txBody>
      </p:sp>
    </p:spTree>
    <p:extLst>
      <p:ext uri="{BB962C8B-B14F-4D97-AF65-F5344CB8AC3E}">
        <p14:creationId xmlns:p14="http://schemas.microsoft.com/office/powerpoint/2010/main" val="401322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7BE105-91FA-4BB7-973C-44A88EBA4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9506"/>
          <a:stretch/>
        </p:blipFill>
        <p:spPr>
          <a:xfrm>
            <a:off x="0" y="0"/>
            <a:ext cx="9144000" cy="6910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C64D1-9B0D-4767-879F-A36C28E40B72}"/>
              </a:ext>
            </a:extLst>
          </p:cNvPr>
          <p:cNvSpPr txBox="1"/>
          <p:nvPr/>
        </p:nvSpPr>
        <p:spPr>
          <a:xfrm>
            <a:off x="4572000" y="887013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876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39FCBC-AEE5-4781-BCBC-21046D230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21000"/>
          <a:stretch/>
        </p:blipFill>
        <p:spPr>
          <a:xfrm>
            <a:off x="0" y="674351"/>
            <a:ext cx="9144000" cy="6183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2FB94A-210C-4088-939F-F67D84223185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55C49-F5F5-48E2-8D95-DF44CC6264A4}"/>
              </a:ext>
            </a:extLst>
          </p:cNvPr>
          <p:cNvSpPr txBox="1"/>
          <p:nvPr/>
        </p:nvSpPr>
        <p:spPr>
          <a:xfrm>
            <a:off x="0" y="89576"/>
            <a:ext cx="920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CHANGI AIRPORT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10F6EC-6BDE-46B0-B6B2-358AB8E3921B}"/>
              </a:ext>
            </a:extLst>
          </p:cNvPr>
          <p:cNvSpPr txBox="1"/>
          <p:nvPr/>
        </p:nvSpPr>
        <p:spPr>
          <a:xfrm>
            <a:off x="7774714" y="6604084"/>
            <a:ext cx="1369286" cy="25391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050" i="1" dirty="0">
                <a:latin typeface="Franklin Gothic Book" panose="020B0503020102020204" pitchFamily="34" charset="0"/>
              </a:rPr>
              <a:t>haroldmagazine.com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DC285F09-37D6-4D5F-B715-4A0DDDE4DF7D}"/>
              </a:ext>
            </a:extLst>
          </p:cNvPr>
          <p:cNvSpPr/>
          <p:nvPr/>
        </p:nvSpPr>
        <p:spPr>
          <a:xfrm>
            <a:off x="4935467" y="1007680"/>
            <a:ext cx="3912261" cy="861198"/>
          </a:xfrm>
          <a:prstGeom prst="round1Rect">
            <a:avLst/>
          </a:prstGeom>
          <a:solidFill>
            <a:schemeClr val="accent6">
              <a:lumMod val="60000"/>
              <a:lumOff val="40000"/>
              <a:alpha val="88000"/>
            </a:schemeClr>
          </a:solidFill>
          <a:ln w="762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77E0B-5D16-49B1-A92A-3298DB772474}"/>
              </a:ext>
            </a:extLst>
          </p:cNvPr>
          <p:cNvSpPr txBox="1"/>
          <p:nvPr/>
        </p:nvSpPr>
        <p:spPr>
          <a:xfrm>
            <a:off x="468218" y="424710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D" dirty="0">
              <a:latin typeface="Franklin Gothic Book" panose="020B05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8E000-9962-42C3-86A1-AB58BF01FAB6}"/>
              </a:ext>
            </a:extLst>
          </p:cNvPr>
          <p:cNvSpPr txBox="1"/>
          <p:nvPr/>
        </p:nvSpPr>
        <p:spPr>
          <a:xfrm>
            <a:off x="5050502" y="1076091"/>
            <a:ext cx="371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Have 500.000 plants, a horticulture team, and many gardens.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0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FAA39-C947-4773-9756-62E8BD489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0" y="407759"/>
            <a:ext cx="9144000" cy="647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0660D9-5072-41DC-8900-6CA875A8924E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A6733-07BC-47A1-88F1-52363A95EA69}"/>
              </a:ext>
            </a:extLst>
          </p:cNvPr>
          <p:cNvSpPr txBox="1"/>
          <p:nvPr/>
        </p:nvSpPr>
        <p:spPr>
          <a:xfrm>
            <a:off x="-487" y="86505"/>
            <a:ext cx="914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CRITERIA GREEN AIRPORT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31F1F-3808-4480-B0FF-7C2F34C476E7}"/>
              </a:ext>
            </a:extLst>
          </p:cNvPr>
          <p:cNvSpPr txBox="1"/>
          <p:nvPr/>
        </p:nvSpPr>
        <p:spPr>
          <a:xfrm>
            <a:off x="-488" y="6638538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000" i="1" dirty="0">
                <a:latin typeface="Franklin Gothic Book" panose="020B0503020102020204" pitchFamily="34" charset="0"/>
              </a:rPr>
              <a:t>www.rougemagz.com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6A2A7D-1BEA-47D7-980C-6D376947854F}"/>
              </a:ext>
            </a:extLst>
          </p:cNvPr>
          <p:cNvSpPr/>
          <p:nvPr/>
        </p:nvSpPr>
        <p:spPr>
          <a:xfrm>
            <a:off x="5725427" y="763927"/>
            <a:ext cx="3419061" cy="3261142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8A012-6734-4719-9812-2F00B8683BDC}"/>
              </a:ext>
            </a:extLst>
          </p:cNvPr>
          <p:cNvSpPr txBox="1"/>
          <p:nvPr/>
        </p:nvSpPr>
        <p:spPr>
          <a:xfrm>
            <a:off x="5856639" y="875160"/>
            <a:ext cx="31566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Re-Using Construction Material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Book" panose="020B0503020102020204" pitchFamily="34" charset="0"/>
              </a:rPr>
              <a:t>Air Conditioning, Water, and Light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Book" panose="020B0503020102020204" pitchFamily="34" charset="0"/>
              </a:rPr>
              <a:t>Communications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Book" panose="020B0503020102020204" pitchFamily="34" charset="0"/>
              </a:rPr>
              <a:t>Minimizing Construction Waste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Book" panose="020B0503020102020204" pitchFamily="34" charset="0"/>
              </a:rPr>
              <a:t>Adopting Crushed </a:t>
            </a:r>
            <a:r>
              <a:rPr lang="en-ID" b="1" dirty="0" err="1">
                <a:latin typeface="Franklin Gothic Book" panose="020B0503020102020204" pitchFamily="34" charset="0"/>
              </a:rPr>
              <a:t>Granural</a:t>
            </a:r>
            <a:endParaRPr lang="en-ID" b="1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Book" panose="020B0503020102020204" pitchFamily="34" charset="0"/>
              </a:rPr>
              <a:t>Concrete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E7701-8BC8-45C8-B625-B5A153BFA999}"/>
              </a:ext>
            </a:extLst>
          </p:cNvPr>
          <p:cNvSpPr txBox="1"/>
          <p:nvPr/>
        </p:nvSpPr>
        <p:spPr>
          <a:xfrm>
            <a:off x="7066135" y="3593668"/>
            <a:ext cx="2016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200" i="1" dirty="0">
                <a:latin typeface="Franklin Gothic Book" panose="020B0503020102020204" pitchFamily="34" charset="0"/>
              </a:rPr>
              <a:t>www.airport-technology.com</a:t>
            </a:r>
          </a:p>
        </p:txBody>
      </p:sp>
    </p:spTree>
    <p:extLst>
      <p:ext uri="{BB962C8B-B14F-4D97-AF65-F5344CB8AC3E}">
        <p14:creationId xmlns:p14="http://schemas.microsoft.com/office/powerpoint/2010/main" val="378121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84" y="1040168"/>
            <a:ext cx="3611901" cy="2882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BFAA-3072-4448-ACFB-16715CC12CF0}"/>
              </a:ext>
            </a:extLst>
          </p:cNvPr>
          <p:cNvSpPr/>
          <p:nvPr/>
        </p:nvSpPr>
        <p:spPr>
          <a:xfrm>
            <a:off x="332891" y="1040168"/>
            <a:ext cx="5016182" cy="2852242"/>
          </a:xfrm>
          <a:prstGeom prst="rect">
            <a:avLst/>
          </a:prstGeom>
          <a:solidFill>
            <a:srgbClr val="A9D18E">
              <a:alpha val="72000"/>
            </a:srgbClr>
          </a:solidFill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8A77A-A11C-439C-BC19-5D643BCABF84}"/>
              </a:ext>
            </a:extLst>
          </p:cNvPr>
          <p:cNvSpPr txBox="1"/>
          <p:nvPr/>
        </p:nvSpPr>
        <p:spPr>
          <a:xfrm>
            <a:off x="406274" y="1040168"/>
            <a:ext cx="371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Commitment to green principles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D31A4-B6A2-4B6A-B4FA-7B15CF85F68F}"/>
              </a:ext>
            </a:extLst>
          </p:cNvPr>
          <p:cNvSpPr txBox="1"/>
          <p:nvPr/>
        </p:nvSpPr>
        <p:spPr>
          <a:xfrm>
            <a:off x="406274" y="1463987"/>
            <a:ext cx="5641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Skylight to boost natural 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Air conditioners positioned nearer to the floor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Abundance of greenery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Energy efficient motion sensors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Energy efficient lighting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Water efficient fittings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Roof mounted solar panels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CBBF7-AA7B-495A-A5F6-D8D498B21C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29" y="4012509"/>
            <a:ext cx="3612940" cy="2418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E3031-5601-4452-9D30-469453CC9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>
          <a:xfrm>
            <a:off x="332891" y="4051924"/>
            <a:ext cx="1446306" cy="2395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4457A0-24DF-4A47-A55B-F8A3A9563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6"/>
          <a:stretch/>
        </p:blipFill>
        <p:spPr>
          <a:xfrm>
            <a:off x="1874353" y="4032250"/>
            <a:ext cx="3474720" cy="24182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7A1FD4-EA65-4B54-845F-A3D6F7B905A9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E58B1-1B74-45A1-841C-2D4707F6236D}"/>
              </a:ext>
            </a:extLst>
          </p:cNvPr>
          <p:cNvSpPr txBox="1"/>
          <p:nvPr/>
        </p:nvSpPr>
        <p:spPr>
          <a:xfrm>
            <a:off x="0" y="895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ENVIRONMENTALLY FRIENDLY AIRPORT</a:t>
            </a:r>
            <a:endParaRPr lang="en-ID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0B35F-D04D-45E6-9EFF-A9F18C2202F4}"/>
              </a:ext>
            </a:extLst>
          </p:cNvPr>
          <p:cNvSpPr txBox="1"/>
          <p:nvPr/>
        </p:nvSpPr>
        <p:spPr>
          <a:xfrm>
            <a:off x="3342113" y="3546832"/>
            <a:ext cx="2006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200" i="1" dirty="0">
                <a:latin typeface="Franklin Gothic Book" panose="020B0503020102020204" pitchFamily="34" charset="0"/>
              </a:rPr>
              <a:t>www.airport-technology.com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C92DDF-9FD0-46CF-B3EE-52E37E53560E}"/>
              </a:ext>
            </a:extLst>
          </p:cNvPr>
          <p:cNvSpPr txBox="1"/>
          <p:nvPr/>
        </p:nvSpPr>
        <p:spPr>
          <a:xfrm>
            <a:off x="7902805" y="6169183"/>
            <a:ext cx="1152880" cy="26161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1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www.vogue.com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93A52C-0E93-4FEF-92A8-E6C3367E2865}"/>
              </a:ext>
            </a:extLst>
          </p:cNvPr>
          <p:cNvSpPr txBox="1"/>
          <p:nvPr/>
        </p:nvSpPr>
        <p:spPr>
          <a:xfrm>
            <a:off x="3449771" y="6185548"/>
            <a:ext cx="1899302" cy="26161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ID" sz="11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 glaizabernaldez.com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22C036-56F8-4788-A127-1E16AC5F41D4}"/>
              </a:ext>
            </a:extLst>
          </p:cNvPr>
          <p:cNvSpPr txBox="1"/>
          <p:nvPr/>
        </p:nvSpPr>
        <p:spPr>
          <a:xfrm>
            <a:off x="332891" y="6169183"/>
            <a:ext cx="1446306" cy="26161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D" sz="11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changiairport.com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666CD-4194-4002-9234-0ABB6EDC1218}"/>
              </a:ext>
            </a:extLst>
          </p:cNvPr>
          <p:cNvSpPr txBox="1"/>
          <p:nvPr/>
        </p:nvSpPr>
        <p:spPr>
          <a:xfrm>
            <a:off x="8406190" y="3664361"/>
            <a:ext cx="651140" cy="26161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Karen T</a:t>
            </a:r>
            <a:endParaRPr lang="en-ID" sz="11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1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11B0E-A2D0-4C6F-A066-C37297BC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16814"/>
          <a:stretch/>
        </p:blipFill>
        <p:spPr>
          <a:xfrm>
            <a:off x="-1" y="552450"/>
            <a:ext cx="9144001" cy="6305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D27D05-C5F5-4612-B1CC-E0252A9B6E0E}"/>
              </a:ext>
            </a:extLst>
          </p:cNvPr>
          <p:cNvSpPr/>
          <p:nvPr/>
        </p:nvSpPr>
        <p:spPr>
          <a:xfrm>
            <a:off x="-2" y="674352"/>
            <a:ext cx="3922643" cy="6183648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DE3348-B273-42AE-88E7-CF57E23F960C}"/>
              </a:ext>
            </a:extLst>
          </p:cNvPr>
          <p:cNvSpPr/>
          <p:nvPr/>
        </p:nvSpPr>
        <p:spPr>
          <a:xfrm>
            <a:off x="-2" y="2911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0F5CA-2DF6-4630-84DA-A8D7BB7FEF8E}"/>
              </a:ext>
            </a:extLst>
          </p:cNvPr>
          <p:cNvSpPr txBox="1"/>
          <p:nvPr/>
        </p:nvSpPr>
        <p:spPr>
          <a:xfrm>
            <a:off x="-4" y="63072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TERMINAL ATTRACTION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1C5FB-E9EE-4EB0-88A1-53AF4214A88A}"/>
              </a:ext>
            </a:extLst>
          </p:cNvPr>
          <p:cNvSpPr txBox="1"/>
          <p:nvPr/>
        </p:nvSpPr>
        <p:spPr>
          <a:xfrm>
            <a:off x="12056" y="776590"/>
            <a:ext cx="391058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Terminal 1</a:t>
            </a:r>
          </a:p>
          <a:p>
            <a:pPr marL="265113" algn="just"/>
            <a:r>
              <a:rPr lang="en-US" b="1" dirty="0">
                <a:latin typeface="Franklin Gothic Book" panose="020B0503020102020204" pitchFamily="34" charset="0"/>
              </a:rPr>
              <a:t>Cactus Garden, Water Lily Garden,</a:t>
            </a:r>
          </a:p>
          <a:p>
            <a:pPr marL="265113" algn="just">
              <a:spcAft>
                <a:spcPts val="600"/>
              </a:spcAft>
            </a:pPr>
            <a:r>
              <a:rPr lang="en-US" b="1" dirty="0">
                <a:latin typeface="Franklin Gothic Book" panose="020B0503020102020204" pitchFamily="34" charset="0"/>
              </a:rPr>
              <a:t>Jewel Changi Airport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Terminal 2</a:t>
            </a:r>
          </a:p>
          <a:p>
            <a:pPr marL="265113" algn="just"/>
            <a:r>
              <a:rPr lang="en-US" b="1" dirty="0">
                <a:latin typeface="Franklin Gothic Book" panose="020B0503020102020204" pitchFamily="34" charset="0"/>
              </a:rPr>
              <a:t>Orchid Garden</a:t>
            </a:r>
          </a:p>
          <a:p>
            <a:pPr marL="265113" algn="just">
              <a:spcAft>
                <a:spcPts val="600"/>
              </a:spcAft>
            </a:pPr>
            <a:r>
              <a:rPr lang="en-US" b="1" dirty="0">
                <a:latin typeface="Franklin Gothic Book" panose="020B0503020102020204" pitchFamily="34" charset="0"/>
              </a:rPr>
              <a:t>Sunflower Garden, Fern Garden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Terminal 3</a:t>
            </a:r>
          </a:p>
          <a:p>
            <a:pPr marL="265113" algn="just">
              <a:spcAft>
                <a:spcPts val="600"/>
              </a:spcAft>
            </a:pPr>
            <a:r>
              <a:rPr lang="en-US" b="1" dirty="0">
                <a:latin typeface="Franklin Gothic Book" panose="020B0503020102020204" pitchFamily="34" charset="0"/>
              </a:rPr>
              <a:t>Butterfly Garden, Vertical Garden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Terminal 4</a:t>
            </a:r>
          </a:p>
          <a:p>
            <a:pPr marL="265113" algn="just">
              <a:spcAft>
                <a:spcPts val="600"/>
              </a:spcAft>
            </a:pPr>
            <a:r>
              <a:rPr lang="en-US" b="1" dirty="0">
                <a:latin typeface="Franklin Gothic Book" panose="020B0503020102020204" pitchFamily="34" charset="0"/>
              </a:rPr>
              <a:t>Steel in Bloom</a:t>
            </a:r>
          </a:p>
          <a:p>
            <a:pPr marL="265113" algn="just"/>
            <a:r>
              <a:rPr lang="en-US" b="1" dirty="0">
                <a:latin typeface="Franklin Gothic Book" panose="020B0503020102020204" pitchFamily="34" charset="0"/>
              </a:rPr>
              <a:t>Smoking Area located in all</a:t>
            </a:r>
          </a:p>
          <a:p>
            <a:pPr marL="265113" algn="just"/>
            <a:r>
              <a:rPr lang="en-US" b="1" dirty="0">
                <a:latin typeface="Franklin Gothic Book" panose="020B0503020102020204" pitchFamily="34" charset="0"/>
              </a:rPr>
              <a:t>terminals</a:t>
            </a:r>
          </a:p>
          <a:p>
            <a:pPr algn="just"/>
            <a:endParaRPr lang="en-US" b="1" dirty="0">
              <a:latin typeface="Franklin Gothic Book" panose="020B0503020102020204" pitchFamily="34" charset="0"/>
            </a:endParaRPr>
          </a:p>
          <a:p>
            <a:pPr algn="just"/>
            <a:r>
              <a:rPr lang="en-US" b="1" dirty="0">
                <a:latin typeface="Franklin Gothic Book" panose="020B0503020102020204" pitchFamily="34" charset="0"/>
              </a:rPr>
              <a:t>Events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Horticulture display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Harry Potter Wonderland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Christmas event - Winter Wonderland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Valentine’s Day Dinner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Elizabeth Arden White Tea House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5DAFB-B13A-4788-A8A3-C32E2437A89F}"/>
              </a:ext>
            </a:extLst>
          </p:cNvPr>
          <p:cNvSpPr txBox="1"/>
          <p:nvPr/>
        </p:nvSpPr>
        <p:spPr>
          <a:xfrm>
            <a:off x="7949440" y="6585873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realseolinks.com</a:t>
            </a:r>
          </a:p>
        </p:txBody>
      </p:sp>
    </p:spTree>
    <p:extLst>
      <p:ext uri="{BB962C8B-B14F-4D97-AF65-F5344CB8AC3E}">
        <p14:creationId xmlns:p14="http://schemas.microsoft.com/office/powerpoint/2010/main" val="183944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A4DBF25-D2AA-414F-B403-BA1C95793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8"/>
          <a:stretch/>
        </p:blipFill>
        <p:spPr>
          <a:xfrm>
            <a:off x="634251" y="992035"/>
            <a:ext cx="3836008" cy="22495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7A1FD4-EA65-4B54-845F-A3D6F7B905A9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E58B1-1B74-45A1-841C-2D4707F6236D}"/>
              </a:ext>
            </a:extLst>
          </p:cNvPr>
          <p:cNvSpPr txBox="1"/>
          <p:nvPr/>
        </p:nvSpPr>
        <p:spPr>
          <a:xfrm>
            <a:off x="0" y="9010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TERMINAL ATTRACTION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DB05D-9390-4661-8E21-A3D5C1E8D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7"/>
          <a:stretch/>
        </p:blipFill>
        <p:spPr>
          <a:xfrm>
            <a:off x="4759131" y="992035"/>
            <a:ext cx="3836008" cy="2514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CB030C-A6AA-4BDB-80C4-420A3FFD1B7E}"/>
              </a:ext>
            </a:extLst>
          </p:cNvPr>
          <p:cNvSpPr txBox="1"/>
          <p:nvPr/>
        </p:nvSpPr>
        <p:spPr>
          <a:xfrm>
            <a:off x="7421420" y="2973379"/>
            <a:ext cx="1173719" cy="24622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changiairport.com</a:t>
            </a:r>
            <a:endParaRPr lang="en-ID" sz="10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C92DDF-9FD0-46CF-B3EE-52E37E53560E}"/>
              </a:ext>
            </a:extLst>
          </p:cNvPr>
          <p:cNvSpPr txBox="1"/>
          <p:nvPr/>
        </p:nvSpPr>
        <p:spPr>
          <a:xfrm>
            <a:off x="3758204" y="2993364"/>
            <a:ext cx="712054" cy="24622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flickr.com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A58FD2-E22F-4EA0-A5AA-E92FF05FDBF2}"/>
              </a:ext>
            </a:extLst>
          </p:cNvPr>
          <p:cNvSpPr/>
          <p:nvPr/>
        </p:nvSpPr>
        <p:spPr>
          <a:xfrm>
            <a:off x="634251" y="3249536"/>
            <a:ext cx="383600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Franklin Gothic Book" panose="020B0503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9B9553-87F4-45A0-BC99-9691A2C02B17}"/>
              </a:ext>
            </a:extLst>
          </p:cNvPr>
          <p:cNvSpPr txBox="1"/>
          <p:nvPr/>
        </p:nvSpPr>
        <p:spPr>
          <a:xfrm>
            <a:off x="634250" y="3239585"/>
            <a:ext cx="3836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Christmas Event</a:t>
            </a:r>
            <a:endParaRPr lang="en-ID" sz="1600" dirty="0">
              <a:latin typeface="Franklin Gothic Book" panose="020B05030201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5B976F-7BF8-4A71-B5DA-43D9E21638FE}"/>
              </a:ext>
            </a:extLst>
          </p:cNvPr>
          <p:cNvSpPr/>
          <p:nvPr/>
        </p:nvSpPr>
        <p:spPr>
          <a:xfrm>
            <a:off x="4759131" y="3227791"/>
            <a:ext cx="383600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Franklin Gothic Book" panose="020B05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22C036-56F8-4788-A127-1E16AC5F41D4}"/>
              </a:ext>
            </a:extLst>
          </p:cNvPr>
          <p:cNvSpPr txBox="1"/>
          <p:nvPr/>
        </p:nvSpPr>
        <p:spPr>
          <a:xfrm>
            <a:off x="4759130" y="3232540"/>
            <a:ext cx="3824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latin typeface="Franklin Gothic Book" panose="020B0503020102020204" pitchFamily="34" charset="0"/>
              </a:rPr>
              <a:t>Horticulture Display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2E7BAD-1441-40A4-9ECB-45EAC476D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"/>
          <a:stretch/>
        </p:blipFill>
        <p:spPr>
          <a:xfrm>
            <a:off x="583378" y="3849875"/>
            <a:ext cx="3937749" cy="24399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73A5A58-C4F5-4951-91EA-7D967EDF1965}"/>
              </a:ext>
            </a:extLst>
          </p:cNvPr>
          <p:cNvSpPr/>
          <p:nvPr/>
        </p:nvSpPr>
        <p:spPr>
          <a:xfrm>
            <a:off x="583378" y="6151364"/>
            <a:ext cx="393774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Franklin Gothic Book" panose="020B05030201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2CC6BF-AD0C-44B1-B75C-013DB31A2ED0}"/>
              </a:ext>
            </a:extLst>
          </p:cNvPr>
          <p:cNvSpPr txBox="1"/>
          <p:nvPr/>
        </p:nvSpPr>
        <p:spPr>
          <a:xfrm>
            <a:off x="583378" y="6157021"/>
            <a:ext cx="3980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Elizabeth Arden White Tea House </a:t>
            </a:r>
            <a:endParaRPr lang="en-ID" sz="1600" dirty="0">
              <a:latin typeface="Franklin Gothic Book" panose="020B05030201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A53D13-8263-48E1-AD99-3C49BB3A9AC3}"/>
              </a:ext>
            </a:extLst>
          </p:cNvPr>
          <p:cNvSpPr txBox="1"/>
          <p:nvPr/>
        </p:nvSpPr>
        <p:spPr>
          <a:xfrm>
            <a:off x="3398281" y="5896743"/>
            <a:ext cx="1173719" cy="24622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changiairport.com</a:t>
            </a:r>
            <a:endParaRPr lang="en-ID" sz="10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73FEFD-C0B6-40FA-B226-204E285A0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4759131" y="3801912"/>
            <a:ext cx="3836008" cy="23494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93A52C-0E93-4FEF-92A8-E6C3367E2865}"/>
              </a:ext>
            </a:extLst>
          </p:cNvPr>
          <p:cNvSpPr txBox="1"/>
          <p:nvPr/>
        </p:nvSpPr>
        <p:spPr>
          <a:xfrm>
            <a:off x="7293074" y="5899503"/>
            <a:ext cx="1313180" cy="24622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www.aspirantsg.com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14BB9F-9474-4B60-9FC2-2556CAC0FA2D}"/>
              </a:ext>
            </a:extLst>
          </p:cNvPr>
          <p:cNvSpPr/>
          <p:nvPr/>
        </p:nvSpPr>
        <p:spPr>
          <a:xfrm>
            <a:off x="4748016" y="6142964"/>
            <a:ext cx="383600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Franklin Gothic Book" panose="020B05030201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E36C1F-C964-48DD-A92E-FF07D76AB3C4}"/>
              </a:ext>
            </a:extLst>
          </p:cNvPr>
          <p:cNvSpPr txBox="1"/>
          <p:nvPr/>
        </p:nvSpPr>
        <p:spPr>
          <a:xfrm>
            <a:off x="4748016" y="6154415"/>
            <a:ext cx="3847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latin typeface="Franklin Gothic Book" panose="020B0503020102020204" pitchFamily="34" charset="0"/>
              </a:rPr>
              <a:t>Horticulture Display</a:t>
            </a:r>
          </a:p>
        </p:txBody>
      </p:sp>
    </p:spTree>
    <p:extLst>
      <p:ext uri="{BB962C8B-B14F-4D97-AF65-F5344CB8AC3E}">
        <p14:creationId xmlns:p14="http://schemas.microsoft.com/office/powerpoint/2010/main" val="217025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F4EFB-2143-4050-962B-80D7EC21B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907"/>
            <a:ext cx="9144000" cy="61390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E5E59A-30E8-454A-9844-06292562C1BD}"/>
              </a:ext>
            </a:extLst>
          </p:cNvPr>
          <p:cNvSpPr/>
          <p:nvPr/>
        </p:nvSpPr>
        <p:spPr>
          <a:xfrm>
            <a:off x="0" y="6097093"/>
            <a:ext cx="9144000" cy="802830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11499-5BDC-44FC-931D-901723A55DCC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0F5CA-2DF6-4630-84DA-A8D7BB7FEF8E}"/>
              </a:ext>
            </a:extLst>
          </p:cNvPr>
          <p:cNvSpPr txBox="1"/>
          <p:nvPr/>
        </p:nvSpPr>
        <p:spPr>
          <a:xfrm>
            <a:off x="0" y="8806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CACTUS GARDEN (T1)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50702-4B4F-4811-B56D-63E914DD77DC}"/>
              </a:ext>
            </a:extLst>
          </p:cNvPr>
          <p:cNvSpPr txBox="1"/>
          <p:nvPr/>
        </p:nvSpPr>
        <p:spPr>
          <a:xfrm>
            <a:off x="0" y="61635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More than 100 species of cacti and arid plants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Various forms of Cycads and other surreal plants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C37312-38AC-4A50-B32F-21C056A5A50B}"/>
              </a:ext>
            </a:extLst>
          </p:cNvPr>
          <p:cNvSpPr/>
          <p:nvPr/>
        </p:nvSpPr>
        <p:spPr>
          <a:xfrm>
            <a:off x="8348589" y="5850872"/>
            <a:ext cx="795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000" i="1" dirty="0">
                <a:latin typeface="Franklin Gothic Book" panose="020B0503020102020204" pitchFamily="34" charset="0"/>
              </a:rPr>
              <a:t>lepl.com.sg</a:t>
            </a:r>
          </a:p>
        </p:txBody>
      </p:sp>
    </p:spTree>
    <p:extLst>
      <p:ext uri="{BB962C8B-B14F-4D97-AF65-F5344CB8AC3E}">
        <p14:creationId xmlns:p14="http://schemas.microsoft.com/office/powerpoint/2010/main" val="258010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34EA9-EBE3-4477-8A24-261EC9423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6541" r="2401" b="-1"/>
          <a:stretch/>
        </p:blipFill>
        <p:spPr>
          <a:xfrm>
            <a:off x="-1" y="664483"/>
            <a:ext cx="9144001" cy="6193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D5BEA-B0CA-4FA6-9605-FD93F798540E}"/>
              </a:ext>
            </a:extLst>
          </p:cNvPr>
          <p:cNvSpPr txBox="1"/>
          <p:nvPr/>
        </p:nvSpPr>
        <p:spPr>
          <a:xfrm>
            <a:off x="5261114" y="4946227"/>
            <a:ext cx="3723861" cy="1477328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Water lilies in a natural aquatic garden environment.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These plants include the Amazon Water Lily, the Sacred Lotus and Screw pine.</a:t>
            </a:r>
            <a:endParaRPr lang="en-ID" b="1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5608FB-6F08-4858-9122-369D06CD1560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DFAAF-013C-4ADE-9A68-A6FBFF7B3BCB}"/>
              </a:ext>
            </a:extLst>
          </p:cNvPr>
          <p:cNvSpPr txBox="1"/>
          <p:nvPr/>
        </p:nvSpPr>
        <p:spPr>
          <a:xfrm>
            <a:off x="0" y="7970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WATER LILY GARDEN (T1)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10C3-8EA0-4DD0-899C-8F023B85B6F1}"/>
              </a:ext>
            </a:extLst>
          </p:cNvPr>
          <p:cNvSpPr/>
          <p:nvPr/>
        </p:nvSpPr>
        <p:spPr>
          <a:xfrm>
            <a:off x="7548643" y="6609932"/>
            <a:ext cx="15969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twitter.com/</a:t>
            </a:r>
            <a:r>
              <a:rPr lang="en-ID" sz="1000" i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ChangiAirport</a:t>
            </a:r>
            <a:endParaRPr lang="en-ID" sz="10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C852E-EE8A-4964-86E5-5D6071784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4991500"/>
            <a:ext cx="2676940" cy="1787251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3E9EF5-C7CD-4351-98F1-DD81A64566C3}"/>
              </a:ext>
            </a:extLst>
          </p:cNvPr>
          <p:cNvSpPr/>
          <p:nvPr/>
        </p:nvSpPr>
        <p:spPr>
          <a:xfrm>
            <a:off x="1032207" y="648928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D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854FB-0964-487B-A26D-F7F2DC392AB5}"/>
              </a:ext>
            </a:extLst>
          </p:cNvPr>
          <p:cNvSpPr/>
          <p:nvPr/>
        </p:nvSpPr>
        <p:spPr>
          <a:xfrm>
            <a:off x="1960115" y="6514223"/>
            <a:ext cx="8226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000" i="1" dirty="0">
                <a:latin typeface="Franklin Gothic Book" panose="020B0503020102020204" pitchFamily="34" charset="0"/>
              </a:rPr>
              <a:t>weebly.com</a:t>
            </a:r>
          </a:p>
        </p:txBody>
      </p:sp>
    </p:spTree>
    <p:extLst>
      <p:ext uri="{BB962C8B-B14F-4D97-AF65-F5344CB8AC3E}">
        <p14:creationId xmlns:p14="http://schemas.microsoft.com/office/powerpoint/2010/main" val="13138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4679D5-EA3F-481F-9956-4DA7E8EEB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r="8561"/>
          <a:stretch/>
        </p:blipFill>
        <p:spPr>
          <a:xfrm>
            <a:off x="0" y="598259"/>
            <a:ext cx="9144000" cy="62597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C0A94-F0E1-4D5D-BBF0-46A19DEE0BED}"/>
              </a:ext>
            </a:extLst>
          </p:cNvPr>
          <p:cNvSpPr/>
          <p:nvPr/>
        </p:nvSpPr>
        <p:spPr>
          <a:xfrm>
            <a:off x="0" y="5526157"/>
            <a:ext cx="9144000" cy="133184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D2ED5-D352-4A87-A38E-6B41D5257070}"/>
              </a:ext>
            </a:extLst>
          </p:cNvPr>
          <p:cNvSpPr/>
          <p:nvPr/>
        </p:nvSpPr>
        <p:spPr>
          <a:xfrm>
            <a:off x="0" y="0"/>
            <a:ext cx="9144000" cy="763928"/>
          </a:xfrm>
          <a:prstGeom prst="rect">
            <a:avLst/>
          </a:prstGeom>
          <a:solidFill>
            <a:srgbClr val="3C7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03A9D-0ED7-410A-ACBD-A543885000EA}"/>
              </a:ext>
            </a:extLst>
          </p:cNvPr>
          <p:cNvSpPr txBox="1"/>
          <p:nvPr/>
        </p:nvSpPr>
        <p:spPr>
          <a:xfrm>
            <a:off x="0" y="895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JEWEL CHANGI AIRPORT (T1)</a:t>
            </a:r>
            <a:endParaRPr lang="en-ID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039F3D-C7AB-4731-BDCB-492691549629}"/>
              </a:ext>
            </a:extLst>
          </p:cNvPr>
          <p:cNvSpPr txBox="1"/>
          <p:nvPr/>
        </p:nvSpPr>
        <p:spPr>
          <a:xfrm>
            <a:off x="8132" y="5559549"/>
            <a:ext cx="9135867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Under construction. Scheduled to open in April 17, 2019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Site Area: 3.5 hectares with 2,500 trees and 100,000 shrubs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Franklin Gothic Book" panose="020B0503020102020204" pitchFamily="34" charset="0"/>
              </a:rPr>
              <a:t>Architecture Firms: RSP Architects Planners &amp; Engineers (Pte) Ltd, in association with </a:t>
            </a:r>
            <a:r>
              <a:rPr lang="en-US" b="1" dirty="0" err="1">
                <a:latin typeface="Franklin Gothic Book" panose="020B0503020102020204" pitchFamily="34" charset="0"/>
              </a:rPr>
              <a:t>Safdie</a:t>
            </a:r>
            <a:r>
              <a:rPr lang="en-US" b="1" dirty="0">
                <a:latin typeface="Franklin Gothic Book" panose="020B0503020102020204" pitchFamily="34" charset="0"/>
              </a:rPr>
              <a:t> Architects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D3BAB-BA57-4D54-B3EF-B1648499177E}"/>
              </a:ext>
            </a:extLst>
          </p:cNvPr>
          <p:cNvSpPr txBox="1"/>
          <p:nvPr/>
        </p:nvSpPr>
        <p:spPr>
          <a:xfrm>
            <a:off x="7281106" y="6618622"/>
            <a:ext cx="18710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000" i="1" dirty="0">
                <a:latin typeface="Franklin Gothic Book" panose="020B0503020102020204" pitchFamily="34" charset="0"/>
              </a:rPr>
              <a:t>www.constructionplusasia.com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E02EC-7EC5-4F07-A294-93F487725BD5}"/>
              </a:ext>
            </a:extLst>
          </p:cNvPr>
          <p:cNvSpPr txBox="1"/>
          <p:nvPr/>
        </p:nvSpPr>
        <p:spPr>
          <a:xfrm>
            <a:off x="7682600" y="5288086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www.changiairport.com</a:t>
            </a:r>
            <a:endParaRPr lang="en-ID" sz="10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1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1549</TotalTime>
  <Words>669</Words>
  <Application>Microsoft Office PowerPoint</Application>
  <PresentationFormat>On-screen Show (4:3)</PresentationFormat>
  <Paragraphs>129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 Light</vt:lpstr>
      <vt:lpstr>Franklin Gothic Medium</vt:lpstr>
      <vt:lpstr>Wingdings</vt:lpstr>
      <vt:lpstr>Calibri</vt:lpstr>
      <vt:lpstr>Monotype Corsiva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Flori Bunda</dc:creator>
  <cp:lastModifiedBy>Audrey Gerber</cp:lastModifiedBy>
  <cp:revision>212</cp:revision>
  <dcterms:created xsi:type="dcterms:W3CDTF">2019-03-04T06:43:48Z</dcterms:created>
  <dcterms:modified xsi:type="dcterms:W3CDTF">2019-03-27T10:52:39Z</dcterms:modified>
</cp:coreProperties>
</file>