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935" r:id="rId3"/>
    <p:sldId id="969" r:id="rId4"/>
    <p:sldId id="974" r:id="rId5"/>
    <p:sldId id="962" r:id="rId6"/>
    <p:sldId id="963" r:id="rId7"/>
    <p:sldId id="973" r:id="rId8"/>
    <p:sldId id="995" r:id="rId9"/>
    <p:sldId id="260" r:id="rId10"/>
    <p:sldId id="980" r:id="rId11"/>
    <p:sldId id="981" r:id="rId12"/>
    <p:sldId id="983" r:id="rId13"/>
    <p:sldId id="984" r:id="rId14"/>
    <p:sldId id="975" r:id="rId15"/>
    <p:sldId id="966" r:id="rId16"/>
    <p:sldId id="965" r:id="rId17"/>
    <p:sldId id="996" r:id="rId18"/>
    <p:sldId id="979" r:id="rId19"/>
    <p:sldId id="982" r:id="rId20"/>
    <p:sldId id="275" r:id="rId21"/>
    <p:sldId id="893" r:id="rId22"/>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ınar Acar" initials="PA" lastIdx="67" clrIdx="0">
    <p:extLst>
      <p:ext uri="{19B8F6BF-5375-455C-9EA6-DF929625EA0E}">
        <p15:presenceInfo xmlns:p15="http://schemas.microsoft.com/office/powerpoint/2012/main" userId="75a5df4d795c3b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403" autoAdjust="0"/>
  </p:normalViewPr>
  <p:slideViewPr>
    <p:cSldViewPr snapToGrid="0">
      <p:cViewPr varScale="1">
        <p:scale>
          <a:sx n="63" d="100"/>
          <a:sy n="63" d="100"/>
        </p:scale>
        <p:origin x="57" y="156"/>
      </p:cViewPr>
      <p:guideLst>
        <p:guide orient="horz" pos="2160"/>
        <p:guide pos="3840"/>
      </p:guideLst>
    </p:cSldViewPr>
  </p:slideViewPr>
  <p:outlineViewPr>
    <p:cViewPr>
      <p:scale>
        <a:sx n="33" d="100"/>
        <a:sy n="33" d="100"/>
      </p:scale>
      <p:origin x="0" y="-249"/>
    </p:cViewPr>
  </p:outlineViewPr>
  <p:notesTextViewPr>
    <p:cViewPr>
      <p:scale>
        <a:sx n="1" d="1"/>
        <a:sy n="1" d="1"/>
      </p:scale>
      <p:origin x="0" y="0"/>
    </p:cViewPr>
  </p:notesTextViewPr>
  <p:sorterViewPr>
    <p:cViewPr>
      <p:scale>
        <a:sx n="100" d="100"/>
        <a:sy n="100" d="100"/>
      </p:scale>
      <p:origin x="0" y="-3432"/>
    </p:cViewPr>
  </p:sorterViewPr>
  <p:notesViewPr>
    <p:cSldViewPr snapToGrid="0">
      <p:cViewPr varScale="1">
        <p:scale>
          <a:sx n="55" d="100"/>
          <a:sy n="55" d="100"/>
        </p:scale>
        <p:origin x="2619"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7"/>
          </a:xfrm>
          <a:prstGeom prst="rect">
            <a:avLst/>
          </a:prstGeom>
        </p:spPr>
        <p:txBody>
          <a:bodyPr vert="horz" lIns="95555" tIns="47778" rIns="95555" bIns="47778" rtlCol="0"/>
          <a:lstStyle>
            <a:lvl1pPr algn="l">
              <a:defRPr sz="1300"/>
            </a:lvl1pPr>
          </a:lstStyle>
          <a:p>
            <a:endParaRPr lang="tr-TR"/>
          </a:p>
        </p:txBody>
      </p:sp>
      <p:sp>
        <p:nvSpPr>
          <p:cNvPr id="3" name="Veri Yer Tutucusu 2"/>
          <p:cNvSpPr>
            <a:spLocks noGrp="1"/>
          </p:cNvSpPr>
          <p:nvPr>
            <p:ph type="dt" idx="1"/>
          </p:nvPr>
        </p:nvSpPr>
        <p:spPr>
          <a:xfrm>
            <a:off x="3850442" y="0"/>
            <a:ext cx="2945659" cy="498057"/>
          </a:xfrm>
          <a:prstGeom prst="rect">
            <a:avLst/>
          </a:prstGeom>
        </p:spPr>
        <p:txBody>
          <a:bodyPr vert="horz" lIns="95555" tIns="47778" rIns="95555" bIns="47778" rtlCol="0"/>
          <a:lstStyle>
            <a:lvl1pPr algn="r">
              <a:defRPr sz="1300"/>
            </a:lvl1pPr>
          </a:lstStyle>
          <a:p>
            <a:fld id="{18DD6BCC-192B-4EA0-95B4-223994E5F47C}" type="datetimeFigureOut">
              <a:rPr lang="tr-TR" smtClean="0"/>
              <a:t>30.03.2019</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5" tIns="47778" rIns="95555" bIns="47778" rtlCol="0" anchor="ctr"/>
          <a:lstStyle/>
          <a:p>
            <a:endParaRPr lang="tr-TR"/>
          </a:p>
        </p:txBody>
      </p:sp>
      <p:sp>
        <p:nvSpPr>
          <p:cNvPr id="5" name="Not Yer Tutucusu 4"/>
          <p:cNvSpPr>
            <a:spLocks noGrp="1"/>
          </p:cNvSpPr>
          <p:nvPr>
            <p:ph type="body" sz="quarter" idx="3"/>
          </p:nvPr>
        </p:nvSpPr>
        <p:spPr>
          <a:xfrm>
            <a:off x="679768" y="4777195"/>
            <a:ext cx="5438140" cy="3908614"/>
          </a:xfrm>
          <a:prstGeom prst="rect">
            <a:avLst/>
          </a:prstGeom>
        </p:spPr>
        <p:txBody>
          <a:bodyPr vert="horz" lIns="95555" tIns="47778" rIns="95555" bIns="47778"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4"/>
          </a:xfrm>
          <a:prstGeom prst="rect">
            <a:avLst/>
          </a:prstGeom>
        </p:spPr>
        <p:txBody>
          <a:bodyPr vert="horz" lIns="95555" tIns="47778" rIns="95555" bIns="47778" rtlCol="0" anchor="b"/>
          <a:lstStyle>
            <a:lvl1pPr algn="l">
              <a:defRPr sz="1300"/>
            </a:lvl1pPr>
          </a:lstStyle>
          <a:p>
            <a:endParaRPr lang="tr-TR"/>
          </a:p>
        </p:txBody>
      </p:sp>
      <p:sp>
        <p:nvSpPr>
          <p:cNvPr id="7" name="Slayt Numarası Yer Tutucusu 6"/>
          <p:cNvSpPr>
            <a:spLocks noGrp="1"/>
          </p:cNvSpPr>
          <p:nvPr>
            <p:ph type="sldNum" sz="quarter" idx="5"/>
          </p:nvPr>
        </p:nvSpPr>
        <p:spPr>
          <a:xfrm>
            <a:off x="3850442" y="9428584"/>
            <a:ext cx="2945659" cy="498054"/>
          </a:xfrm>
          <a:prstGeom prst="rect">
            <a:avLst/>
          </a:prstGeom>
        </p:spPr>
        <p:txBody>
          <a:bodyPr vert="horz" lIns="95555" tIns="47778" rIns="95555" bIns="47778" rtlCol="0" anchor="b"/>
          <a:lstStyle>
            <a:lvl1pPr algn="r">
              <a:defRPr sz="1300"/>
            </a:lvl1pPr>
          </a:lstStyle>
          <a:p>
            <a:fld id="{1C9B480C-E1D8-4B94-BB45-5A027FF9943D}" type="slidenum">
              <a:rPr lang="tr-TR" smtClean="0"/>
              <a:t>‹#›</a:t>
            </a:fld>
            <a:endParaRPr lang="tr-TR"/>
          </a:p>
        </p:txBody>
      </p:sp>
    </p:spTree>
    <p:extLst>
      <p:ext uri="{BB962C8B-B14F-4D97-AF65-F5344CB8AC3E}">
        <p14:creationId xmlns:p14="http://schemas.microsoft.com/office/powerpoint/2010/main" val="329768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gn="just"/>
            <a:r>
              <a:rPr lang="en-GB" sz="1900" b="1" dirty="0"/>
              <a:t>Dear President, Secretary General,</a:t>
            </a:r>
          </a:p>
          <a:p>
            <a:pPr algn="just"/>
            <a:endParaRPr lang="en-GB" sz="1900" b="1" dirty="0"/>
          </a:p>
          <a:p>
            <a:pPr algn="just"/>
            <a:r>
              <a:rPr lang="en-GB" sz="1900" b="1" dirty="0"/>
              <a:t>Distinguished Members of the Executive Committee, </a:t>
            </a:r>
          </a:p>
          <a:p>
            <a:endParaRPr lang="en-GB" sz="1900" b="1" dirty="0"/>
          </a:p>
          <a:p>
            <a:pPr algn="just"/>
            <a:r>
              <a:rPr lang="en-GB" sz="1900" b="1" dirty="0"/>
              <a:t>I am honoured to be here, to give you information about the progress in A1 international horticultural exhibition EXPO 2021 Doha, Qatar</a:t>
            </a:r>
          </a:p>
          <a:p>
            <a:pPr algn="just"/>
            <a:endParaRPr lang="en-GB" sz="1900" b="1" dirty="0"/>
          </a:p>
          <a:p>
            <a:pPr algn="just"/>
            <a:endParaRPr lang="en-GB" sz="1400" dirty="0"/>
          </a:p>
        </p:txBody>
      </p:sp>
      <p:sp>
        <p:nvSpPr>
          <p:cNvPr id="4" name="Slide Number Placeholder 3"/>
          <p:cNvSpPr>
            <a:spLocks noGrp="1"/>
          </p:cNvSpPr>
          <p:nvPr>
            <p:ph type="sldNum" sz="quarter" idx="10"/>
          </p:nvPr>
        </p:nvSpPr>
        <p:spPr/>
        <p:txBody>
          <a:bodyPr/>
          <a:lstStyle/>
          <a:p>
            <a:fld id="{33FF989A-7DF4-4593-8A26-CDA1C833D6D3}" type="slidenum">
              <a:rPr lang="en-US" smtClean="0"/>
              <a:t>1</a:t>
            </a:fld>
            <a:endParaRPr lang="en-US" dirty="0"/>
          </a:p>
        </p:txBody>
      </p:sp>
    </p:spTree>
    <p:extLst>
      <p:ext uri="{BB962C8B-B14F-4D97-AF65-F5344CB8AC3E}">
        <p14:creationId xmlns:p14="http://schemas.microsoft.com/office/powerpoint/2010/main" val="104252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437143"/>
          </a:xfrm>
        </p:spPr>
        <p:txBody>
          <a:bodyPr/>
          <a:lstStyle/>
          <a:p>
            <a:r>
              <a:rPr lang="en-US" sz="1600" b="1" u="sng" dirty="0">
                <a:latin typeface="Calibri" panose="020F0502020204030204" pitchFamily="34" charset="0"/>
                <a:ea typeface="Calibri" panose="020F0502020204030204" pitchFamily="34" charset="0"/>
                <a:cs typeface="Times New Roman" panose="02020603050405020304" pitchFamily="18" charset="0"/>
              </a:rPr>
              <a:t>The advantages of relocating the Site:</a:t>
            </a:r>
          </a:p>
          <a:p>
            <a:pPr marL="330830" indent="-33083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Provides for better confidence in terms of construction timeline</a:t>
            </a:r>
          </a:p>
          <a:p>
            <a:pPr marL="330830" indent="-33083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Site ready in terms of infrastructure services and landscape</a:t>
            </a:r>
          </a:p>
          <a:p>
            <a:pPr marL="330830" indent="-33083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Parts of site still under construction – can fit the EXPO event components</a:t>
            </a:r>
          </a:p>
          <a:p>
            <a:pPr marL="330830" indent="-33083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Higher profile due to location &amp; available services</a:t>
            </a:r>
          </a:p>
          <a:p>
            <a:pPr marL="330830" indent="-33083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This allows us to have more time to focus on developing the core EXPO components and operations activities in the unbuilt areas of the park.</a:t>
            </a:r>
          </a:p>
          <a:p>
            <a:pPr marL="330830" indent="-33083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location of </a:t>
            </a:r>
            <a:r>
              <a:rPr lang="en-GB" sz="1600" dirty="0" err="1">
                <a:latin typeface="Calibri" panose="020F0502020204030204" pitchFamily="34" charset="0"/>
                <a:ea typeface="Calibri" panose="020F0502020204030204" pitchFamily="34" charset="0"/>
                <a:cs typeface="Times New Roman" panose="02020603050405020304" pitchFamily="18" charset="0"/>
              </a:rPr>
              <a:t>Bidda</a:t>
            </a:r>
            <a:r>
              <a:rPr lang="en-GB" sz="1600" dirty="0">
                <a:latin typeface="Calibri" panose="020F0502020204030204" pitchFamily="34" charset="0"/>
                <a:ea typeface="Calibri" panose="020F0502020204030204" pitchFamily="34" charset="0"/>
                <a:cs typeface="Times New Roman" panose="02020603050405020304" pitchFamily="18" charset="0"/>
              </a:rPr>
              <a:t> park is the highest profile and value in Doha due to location &amp; available services</a:t>
            </a:r>
          </a:p>
          <a:p>
            <a:pPr marL="330830" indent="-33083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old sit was around 120 ha but the new site is around 170ha</a:t>
            </a:r>
          </a:p>
          <a:p>
            <a:pPr marL="330830" indent="-33083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There is more than 5000 underground car parks with cooling system in 5 different location under the new site </a:t>
            </a:r>
          </a:p>
          <a:p>
            <a:endParaRPr lang="en-GB" sz="1600" dirty="0"/>
          </a:p>
        </p:txBody>
      </p:sp>
      <p:sp>
        <p:nvSpPr>
          <p:cNvPr id="4" name="Slide Number Placeholder 3"/>
          <p:cNvSpPr>
            <a:spLocks noGrp="1"/>
          </p:cNvSpPr>
          <p:nvPr>
            <p:ph type="sldNum" sz="quarter" idx="10"/>
          </p:nvPr>
        </p:nvSpPr>
        <p:spPr/>
        <p:txBody>
          <a:bodyPr/>
          <a:lstStyle/>
          <a:p>
            <a:fld id="{1C9B480C-E1D8-4B94-BB45-5A027FF9943D}" type="slidenum">
              <a:rPr lang="tr-TR" smtClean="0"/>
              <a:t>10</a:t>
            </a:fld>
            <a:endParaRPr lang="tr-TR"/>
          </a:p>
        </p:txBody>
      </p:sp>
    </p:spTree>
    <p:extLst>
      <p:ext uri="{BB962C8B-B14F-4D97-AF65-F5344CB8AC3E}">
        <p14:creationId xmlns:p14="http://schemas.microsoft.com/office/powerpoint/2010/main" val="50572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You can see that the vacant areas  are highlighted with yellow </a:t>
            </a:r>
          </a:p>
          <a:p>
            <a:r>
              <a:rPr lang="en-US" sz="2000" dirty="0"/>
              <a:t>In these areas the Expo </a:t>
            </a:r>
            <a:r>
              <a:rPr lang="en-US" sz="2000" dirty="0">
                <a:solidFill>
                  <a:srgbClr val="FF0000"/>
                </a:solidFill>
              </a:rPr>
              <a:t>components</a:t>
            </a:r>
            <a:r>
              <a:rPr lang="en-US" sz="2000" dirty="0"/>
              <a:t> can be implemented respecting the existing park and </a:t>
            </a:r>
            <a:r>
              <a:rPr lang="en-US" sz="2000" dirty="0">
                <a:solidFill>
                  <a:srgbClr val="FF0000"/>
                </a:solidFill>
              </a:rPr>
              <a:t>using it </a:t>
            </a:r>
            <a:r>
              <a:rPr lang="en-US" sz="2000" dirty="0"/>
              <a:t>as a base for further development.</a:t>
            </a:r>
          </a:p>
          <a:p>
            <a:endParaRPr lang="en-US" sz="2000" dirty="0"/>
          </a:p>
          <a:p>
            <a:r>
              <a:rPr lang="en-US" sz="2000" dirty="0"/>
              <a:t>As you can see, the main areas of sit on the northern park of the Park, where Corniche metro station is under construction.</a:t>
            </a:r>
          </a:p>
        </p:txBody>
      </p:sp>
      <p:sp>
        <p:nvSpPr>
          <p:cNvPr id="4" name="Footer Placeholder 3"/>
          <p:cNvSpPr>
            <a:spLocks noGrp="1"/>
          </p:cNvSpPr>
          <p:nvPr>
            <p:ph type="ftr" sz="quarter" idx="10"/>
          </p:nvPr>
        </p:nvSpPr>
        <p:spPr/>
        <p:txBody>
          <a:bodyPr/>
          <a:lstStyle/>
          <a:p>
            <a:r>
              <a:rPr lang="en-US">
                <a:solidFill>
                  <a:prstClr val="black"/>
                </a:solidFill>
              </a:rPr>
              <a:t>1</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7F3378B9-07E2-41F7-B026-E5BF0884B66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385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This is the proposed masterplan.</a:t>
            </a:r>
          </a:p>
          <a:p>
            <a:r>
              <a:rPr lang="en-US" sz="1900" dirty="0"/>
              <a:t>As mentioned above, the main areas of Expo Site is located in the northern part of the Park and this is were the Expo components and programs  will take place.</a:t>
            </a:r>
          </a:p>
          <a:p>
            <a:r>
              <a:rPr lang="en-US" sz="1900" dirty="0"/>
              <a:t>In particular the area of the international gardens  and expo hill/ expo lake </a:t>
            </a:r>
            <a:r>
              <a:rPr lang="en-US" sz="1900" dirty="0">
                <a:solidFill>
                  <a:srgbClr val="FF0000"/>
                </a:solidFill>
              </a:rPr>
              <a:t>intervention</a:t>
            </a:r>
            <a:r>
              <a:rPr lang="en-US" sz="1900" dirty="0"/>
              <a:t> will be developed around the main central area.</a:t>
            </a:r>
          </a:p>
          <a:p>
            <a:endParaRPr lang="en-US" sz="1900" dirty="0"/>
          </a:p>
        </p:txBody>
      </p:sp>
      <p:sp>
        <p:nvSpPr>
          <p:cNvPr id="4" name="Footer Placeholder 3"/>
          <p:cNvSpPr>
            <a:spLocks noGrp="1"/>
          </p:cNvSpPr>
          <p:nvPr>
            <p:ph type="ftr" sz="quarter" idx="10"/>
          </p:nvPr>
        </p:nvSpPr>
        <p:spPr/>
        <p:txBody>
          <a:bodyPr/>
          <a:lstStyle/>
          <a:p>
            <a:r>
              <a:rPr lang="en-US">
                <a:solidFill>
                  <a:prstClr val="black"/>
                </a:solidFill>
              </a:rPr>
              <a:t>1</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7F3378B9-07E2-41F7-B026-E5BF0884B66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5686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050282"/>
          </a:xfrm>
        </p:spPr>
        <p:txBody>
          <a:bodyPr/>
          <a:lstStyle/>
          <a:p>
            <a:pPr marL="165415" indent="-165415">
              <a:buFont typeface="Arial" panose="020B0604020202020204" pitchFamily="34" charset="0"/>
              <a:buChar char="•"/>
            </a:pPr>
            <a:r>
              <a:rPr lang="en-GB" sz="1600" dirty="0"/>
              <a:t>This slide shows a zoom in plan of the main intervention area for the expo project</a:t>
            </a:r>
          </a:p>
          <a:p>
            <a:pPr marL="165415" indent="-165415">
              <a:buFont typeface="Arial" panose="020B0604020202020204" pitchFamily="34" charset="0"/>
              <a:buChar char="•"/>
            </a:pPr>
            <a:r>
              <a:rPr lang="en-GB" sz="1600" dirty="0"/>
              <a:t>The general arrangement is developed to includes:</a:t>
            </a:r>
          </a:p>
          <a:p>
            <a:pPr marL="220553" indent="-220553">
              <a:buFont typeface="+mj-lt"/>
              <a:buAutoNum type="arabicPeriod"/>
            </a:pPr>
            <a:r>
              <a:rPr lang="en-GB" sz="1600" dirty="0"/>
              <a:t>Exhibition Gateway  and  metro station</a:t>
            </a:r>
          </a:p>
          <a:p>
            <a:pPr marL="220553" indent="-220553">
              <a:buFont typeface="+mj-lt"/>
              <a:buAutoNum type="arabicPeriod"/>
            </a:pPr>
            <a:r>
              <a:rPr lang="en-GB" sz="1600" dirty="0"/>
              <a:t>One main central axis, connecting the area to the Southern part of the park, connected by a pedestrian bridge. Another pedestrian bridge is proposed to the East near the proposed </a:t>
            </a:r>
            <a:r>
              <a:rPr lang="en-GB" sz="1600" dirty="0" err="1"/>
              <a:t>souq</a:t>
            </a:r>
            <a:r>
              <a:rPr lang="en-GB" sz="1600" dirty="0"/>
              <a:t>. </a:t>
            </a:r>
          </a:p>
          <a:p>
            <a:pPr marL="220553" indent="-220553">
              <a:buFont typeface="+mj-lt"/>
              <a:buAutoNum type="arabicPeriod"/>
            </a:pPr>
            <a:r>
              <a:rPr lang="en-GB" sz="1600" dirty="0"/>
              <a:t>Also we will have Expo Hill + Expo Lake + Multifunctional building in the north-western end, Childcare Learning Gardens on the southern end – across the road – and Exhibition Gateway in the north-east end, passing through the international gardens area.</a:t>
            </a:r>
          </a:p>
          <a:p>
            <a:pPr marL="220553" indent="-220553">
              <a:buFont typeface="+mj-lt"/>
              <a:buAutoNum type="arabicPeriod"/>
            </a:pPr>
            <a:r>
              <a:rPr lang="en-US" sz="1600" dirty="0"/>
              <a:t>The majority of the existing landscape is maintained in the design, adapted to welcome the new functions where needed.</a:t>
            </a:r>
            <a:endParaRPr lang="en-GB" sz="1600" dirty="0"/>
          </a:p>
          <a:p>
            <a:endParaRPr lang="en-GB" sz="1600" dirty="0"/>
          </a:p>
        </p:txBody>
      </p:sp>
      <p:sp>
        <p:nvSpPr>
          <p:cNvPr id="4" name="Slide Number Placeholder 3"/>
          <p:cNvSpPr>
            <a:spLocks noGrp="1"/>
          </p:cNvSpPr>
          <p:nvPr>
            <p:ph type="sldNum" sz="quarter" idx="10"/>
          </p:nvPr>
        </p:nvSpPr>
        <p:spPr/>
        <p:txBody>
          <a:bodyPr/>
          <a:lstStyle/>
          <a:p>
            <a:fld id="{1C9B480C-E1D8-4B94-BB45-5A027FF9943D}" type="slidenum">
              <a:rPr lang="tr-TR" smtClean="0"/>
              <a:t>13</a:t>
            </a:fld>
            <a:endParaRPr lang="tr-TR" dirty="0"/>
          </a:p>
        </p:txBody>
      </p:sp>
    </p:spTree>
    <p:extLst>
      <p:ext uri="{BB962C8B-B14F-4D97-AF65-F5344CB8AC3E}">
        <p14:creationId xmlns:p14="http://schemas.microsoft.com/office/powerpoint/2010/main" val="179243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r>
              <a:rPr lang="en-GB" sz="1700" dirty="0"/>
              <a:t>This slide shows the expo components taken in consideration during the planning process</a:t>
            </a:r>
          </a:p>
          <a:p>
            <a:endParaRPr lang="en-GB" sz="1700" dirty="0"/>
          </a:p>
        </p:txBody>
      </p:sp>
      <p:sp>
        <p:nvSpPr>
          <p:cNvPr id="4" name="Slide Number Placeholder 3"/>
          <p:cNvSpPr>
            <a:spLocks noGrp="1"/>
          </p:cNvSpPr>
          <p:nvPr>
            <p:ph type="sldNum" sz="quarter" idx="10"/>
          </p:nvPr>
        </p:nvSpPr>
        <p:spPr/>
        <p:txBody>
          <a:bodyPr/>
          <a:lstStyle/>
          <a:p>
            <a:fld id="{1C9B480C-E1D8-4B94-BB45-5A027FF9943D}" type="slidenum">
              <a:rPr lang="tr-TR" smtClean="0"/>
              <a:t>14</a:t>
            </a:fld>
            <a:endParaRPr lang="tr-TR"/>
          </a:p>
        </p:txBody>
      </p:sp>
    </p:spTree>
    <p:extLst>
      <p:ext uri="{BB962C8B-B14F-4D97-AF65-F5344CB8AC3E}">
        <p14:creationId xmlns:p14="http://schemas.microsoft.com/office/powerpoint/2010/main" val="195241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r>
              <a:rPr lang="en-GB" sz="1900" dirty="0"/>
              <a:t>For sure Expos requirements was  taken in consideration during the design and process</a:t>
            </a:r>
          </a:p>
          <a:p>
            <a:endParaRPr lang="en-GB" sz="1900" dirty="0"/>
          </a:p>
          <a:p>
            <a:pPr marL="165415" indent="-165415">
              <a:buFont typeface="Arial" panose="020B0604020202020204" pitchFamily="34" charset="0"/>
              <a:buChar char="•"/>
            </a:pPr>
            <a:r>
              <a:rPr lang="en-GB" sz="1900" dirty="0"/>
              <a:t>Among these, major ones are Expo hill, Expo lake and Expo square, as well as celebration and event areas, indoor and outdoor  international gardens.</a:t>
            </a:r>
          </a:p>
          <a:p>
            <a:endParaRPr lang="en-GB" sz="1900" dirty="0"/>
          </a:p>
          <a:p>
            <a:pPr marL="165415" indent="-165415">
              <a:buFont typeface="Arial" panose="020B0604020202020204" pitchFamily="34" charset="0"/>
              <a:buChar char="•"/>
            </a:pPr>
            <a:r>
              <a:rPr lang="en-GB" sz="1900" dirty="0"/>
              <a:t>Beside the main ones, some services and facilities necessary have been identified too, which are shown on the right side of the page such as food court , toilets etc.</a:t>
            </a:r>
          </a:p>
          <a:p>
            <a:pPr marL="165415" indent="-165415">
              <a:buFont typeface="Arial" panose="020B0604020202020204" pitchFamily="34" charset="0"/>
              <a:buChar char="•"/>
            </a:pPr>
            <a:endParaRPr lang="en-GB" sz="1900" dirty="0"/>
          </a:p>
        </p:txBody>
      </p:sp>
      <p:sp>
        <p:nvSpPr>
          <p:cNvPr id="4" name="Slide Number Placeholder 3"/>
          <p:cNvSpPr>
            <a:spLocks noGrp="1"/>
          </p:cNvSpPr>
          <p:nvPr>
            <p:ph type="sldNum" sz="quarter" idx="10"/>
          </p:nvPr>
        </p:nvSpPr>
        <p:spPr/>
        <p:txBody>
          <a:bodyPr/>
          <a:lstStyle/>
          <a:p>
            <a:fld id="{1C9B480C-E1D8-4B94-BB45-5A027FF9943D}" type="slidenum">
              <a:rPr lang="tr-TR" smtClean="0"/>
              <a:t>15</a:t>
            </a:fld>
            <a:endParaRPr lang="tr-TR"/>
          </a:p>
        </p:txBody>
      </p:sp>
    </p:spTree>
    <p:extLst>
      <p:ext uri="{BB962C8B-B14F-4D97-AF65-F5344CB8AC3E}">
        <p14:creationId xmlns:p14="http://schemas.microsoft.com/office/powerpoint/2010/main" val="39290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The Exhibition Site covers an area of 170 ha</a:t>
            </a:r>
          </a:p>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mn-lt"/>
                <a:ea typeface="+mn-ea"/>
                <a:cs typeface="+mn-cs"/>
              </a:rPr>
              <a:t>15 hectares of the exhibition area will be used for the gardens of international participants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B480C-E1D8-4B94-BB45-5A027FF9943D}" type="slidenum">
              <a:rPr kumimoji="0" lang="tr-T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691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In preparation for an big event such as Horticultural Expo, promotion and marketing is very important. This is why we have already started to involve the organizing committee for the preparation of 4 tenders for:</a:t>
            </a:r>
          </a:p>
          <a:p>
            <a:pPr marL="165415" indent="-165415">
              <a:buFont typeface="Arial" panose="020B0604020202020204" pitchFamily="34" charset="0"/>
              <a:buChar char="•"/>
            </a:pPr>
            <a:r>
              <a:rPr lang="en-GB" sz="1700" dirty="0"/>
              <a:t>Expo branding, website and develop a new  logo</a:t>
            </a:r>
          </a:p>
          <a:p>
            <a:pPr marL="165415" indent="-165415">
              <a:buFont typeface="Arial" panose="020B0604020202020204" pitchFamily="34" charset="0"/>
              <a:buChar char="•"/>
            </a:pPr>
            <a:r>
              <a:rPr lang="en-GB" sz="1700" dirty="0"/>
              <a:t>Expo communication</a:t>
            </a:r>
          </a:p>
          <a:p>
            <a:pPr marL="165415" indent="-165415">
              <a:buFont typeface="Arial" panose="020B0604020202020204" pitchFamily="34" charset="0"/>
              <a:buChar char="•"/>
            </a:pPr>
            <a:r>
              <a:rPr lang="en-GB" sz="1700" dirty="0"/>
              <a:t>Expo marketing</a:t>
            </a:r>
          </a:p>
          <a:p>
            <a:pPr marL="165415" indent="-165415">
              <a:buFont typeface="Arial" panose="020B0604020202020204" pitchFamily="34" charset="0"/>
              <a:buChar char="•"/>
            </a:pPr>
            <a:r>
              <a:rPr lang="en-GB" sz="1700" dirty="0"/>
              <a:t>Expo operations.</a:t>
            </a:r>
          </a:p>
          <a:p>
            <a:r>
              <a:rPr lang="en-GB" sz="1700" dirty="0"/>
              <a:t>We are aiming to call on board these experts soon.</a:t>
            </a:r>
          </a:p>
          <a:p>
            <a:endParaRPr lang="en-GB" sz="1700" dirty="0"/>
          </a:p>
          <a:p>
            <a:r>
              <a:rPr lang="en-GB" sz="1700" dirty="0"/>
              <a:t>In addition to this, initial contact has been made with representatives of some EU countries who are willing to participate in the event </a:t>
            </a:r>
          </a:p>
        </p:txBody>
      </p:sp>
      <p:sp>
        <p:nvSpPr>
          <p:cNvPr id="4" name="Slide Number Placeholder 3"/>
          <p:cNvSpPr>
            <a:spLocks noGrp="1"/>
          </p:cNvSpPr>
          <p:nvPr>
            <p:ph type="sldNum" sz="quarter" idx="10"/>
          </p:nvPr>
        </p:nvSpPr>
        <p:spPr/>
        <p:txBody>
          <a:bodyPr/>
          <a:lstStyle/>
          <a:p>
            <a:fld id="{1C9B480C-E1D8-4B94-BB45-5A027FF9943D}" type="slidenum">
              <a:rPr lang="tr-TR" smtClean="0"/>
              <a:t>17</a:t>
            </a:fld>
            <a:endParaRPr lang="tr-TR"/>
          </a:p>
        </p:txBody>
      </p:sp>
    </p:spTree>
    <p:extLst>
      <p:ext uri="{BB962C8B-B14F-4D97-AF65-F5344CB8AC3E}">
        <p14:creationId xmlns:p14="http://schemas.microsoft.com/office/powerpoint/2010/main" val="273659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dirty="0"/>
              <a:t>Expo 2021 Doha Qatar  will serve as a platform where new technologies and sustainable practises will be developed and presented, </a:t>
            </a:r>
          </a:p>
          <a:p>
            <a:r>
              <a:rPr lang="en-GB" sz="1900" dirty="0"/>
              <a:t>and from which they will be spread worldwide to be promoted and implemented in the future.</a:t>
            </a:r>
          </a:p>
          <a:p>
            <a:endParaRPr lang="en-GB" sz="1900" dirty="0"/>
          </a:p>
          <a:p>
            <a:r>
              <a:rPr lang="en-GB" sz="1900" dirty="0"/>
              <a:t> Expo will break new ground in terms of modern agriculture technologies and innovations for the greening of the desert which will be an example to follow in the world.</a:t>
            </a:r>
          </a:p>
        </p:txBody>
      </p:sp>
      <p:sp>
        <p:nvSpPr>
          <p:cNvPr id="4" name="Slide Number Placeholder 3"/>
          <p:cNvSpPr>
            <a:spLocks noGrp="1"/>
          </p:cNvSpPr>
          <p:nvPr>
            <p:ph type="sldNum" sz="quarter" idx="10"/>
          </p:nvPr>
        </p:nvSpPr>
        <p:spPr/>
        <p:txBody>
          <a:bodyPr/>
          <a:lstStyle/>
          <a:p>
            <a:fld id="{1C9B480C-E1D8-4B94-BB45-5A027FF9943D}" type="slidenum">
              <a:rPr lang="tr-TR" smtClean="0"/>
              <a:t>18</a:t>
            </a:fld>
            <a:endParaRPr lang="tr-TR"/>
          </a:p>
        </p:txBody>
      </p:sp>
    </p:spTree>
    <p:extLst>
      <p:ext uri="{BB962C8B-B14F-4D97-AF65-F5344CB8AC3E}">
        <p14:creationId xmlns:p14="http://schemas.microsoft.com/office/powerpoint/2010/main" val="3591777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75692" indent="-275692">
              <a:buFont typeface="Arial" panose="020B0604020202020204" pitchFamily="34" charset="0"/>
              <a:buChar char="•"/>
            </a:pPr>
            <a:r>
              <a:rPr lang="en-GB" sz="1700" dirty="0"/>
              <a:t>This aerial shot looking towards multifunctional building with the cascade on the façade, Expo lake with dancing fountains and Expo hill on the background, where events like  the participant national day and concerts will take place.</a:t>
            </a:r>
            <a:endParaRPr lang="tr-TR" sz="1700" dirty="0"/>
          </a:p>
        </p:txBody>
      </p:sp>
      <p:sp>
        <p:nvSpPr>
          <p:cNvPr id="4" name="Slayt Numarası Yer Tutucusu 3"/>
          <p:cNvSpPr>
            <a:spLocks noGrp="1"/>
          </p:cNvSpPr>
          <p:nvPr>
            <p:ph type="sldNum" sz="quarter" idx="5"/>
          </p:nvPr>
        </p:nvSpPr>
        <p:spPr/>
        <p:txBody>
          <a:bodyPr/>
          <a:lstStyle/>
          <a:p>
            <a:fld id="{1C9B480C-E1D8-4B94-BB45-5A027FF9943D}" type="slidenum">
              <a:rPr lang="tr-TR" smtClean="0"/>
              <a:t>19</a:t>
            </a:fld>
            <a:endParaRPr lang="tr-TR"/>
          </a:p>
        </p:txBody>
      </p:sp>
    </p:spTree>
    <p:extLst>
      <p:ext uri="{BB962C8B-B14F-4D97-AF65-F5344CB8AC3E}">
        <p14:creationId xmlns:p14="http://schemas.microsoft.com/office/powerpoint/2010/main" val="114604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r>
              <a:rPr lang="en-GB" sz="1900" dirty="0"/>
              <a:t> Expo2021  Doha, Qatar  will  be open :</a:t>
            </a:r>
          </a:p>
          <a:p>
            <a:endParaRPr lang="en-GB" sz="800" dirty="0"/>
          </a:p>
          <a:p>
            <a:r>
              <a:rPr lang="en-GB" sz="1900" b="1" dirty="0"/>
              <a:t>on the 14</a:t>
            </a:r>
            <a:r>
              <a:rPr lang="en-GB" sz="1900" b="1" baseline="30000" dirty="0"/>
              <a:t>th</a:t>
            </a:r>
            <a:r>
              <a:rPr lang="en-GB" sz="1900" b="1" dirty="0"/>
              <a:t> of October 2021 </a:t>
            </a:r>
          </a:p>
          <a:p>
            <a:r>
              <a:rPr lang="en-GB" sz="1900" b="1" dirty="0"/>
              <a:t>and will be closed</a:t>
            </a:r>
            <a:r>
              <a:rPr lang="en-GB" sz="1900" b="1" baseline="0" dirty="0"/>
              <a:t> on 17</a:t>
            </a:r>
            <a:r>
              <a:rPr lang="en-GB" sz="1900" b="1" baseline="30000" dirty="0"/>
              <a:t>th</a:t>
            </a:r>
            <a:r>
              <a:rPr lang="en-GB" sz="1900" b="1" baseline="0" dirty="0"/>
              <a:t> of </a:t>
            </a:r>
            <a:r>
              <a:rPr lang="en-GB" sz="1900" b="1" dirty="0"/>
              <a:t>March 2022.</a:t>
            </a:r>
          </a:p>
          <a:p>
            <a:endParaRPr lang="en-GB" sz="1900" dirty="0"/>
          </a:p>
          <a:p>
            <a:pPr marL="165415" indent="-165415">
              <a:buFont typeface="Arial" panose="020B0604020202020204" pitchFamily="34" charset="0"/>
              <a:buChar char="•"/>
            </a:pPr>
            <a:r>
              <a:rPr lang="en-GB" sz="1900" dirty="0"/>
              <a:t>The exhibition will last for :</a:t>
            </a:r>
          </a:p>
          <a:p>
            <a:r>
              <a:rPr lang="en-GB" sz="1900" b="1" dirty="0"/>
              <a:t>one hundred and fifty five days</a:t>
            </a:r>
          </a:p>
        </p:txBody>
      </p:sp>
      <p:sp>
        <p:nvSpPr>
          <p:cNvPr id="4" name="Slide Number Placeholder 3"/>
          <p:cNvSpPr>
            <a:spLocks noGrp="1"/>
          </p:cNvSpPr>
          <p:nvPr>
            <p:ph type="sldNum" sz="quarter" idx="10"/>
          </p:nvPr>
        </p:nvSpPr>
        <p:spPr/>
        <p:txBody>
          <a:bodyPr/>
          <a:lstStyle/>
          <a:p>
            <a:fld id="{1C9B480C-E1D8-4B94-BB45-5A027FF9943D}" type="slidenum">
              <a:rPr lang="tr-TR" smtClean="0"/>
              <a:t>2</a:t>
            </a:fld>
            <a:endParaRPr lang="tr-TR"/>
          </a:p>
        </p:txBody>
      </p:sp>
    </p:spTree>
    <p:extLst>
      <p:ext uri="{BB962C8B-B14F-4D97-AF65-F5344CB8AC3E}">
        <p14:creationId xmlns:p14="http://schemas.microsoft.com/office/powerpoint/2010/main" val="79539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2000" dirty="0"/>
              <a:t>And now I would like to show you a video</a:t>
            </a:r>
            <a:r>
              <a:rPr lang="en-US" sz="2000" baseline="0" dirty="0"/>
              <a:t> about the new site </a:t>
            </a:r>
          </a:p>
          <a:p>
            <a:endParaRPr lang="en-US" sz="2000" dirty="0"/>
          </a:p>
          <a:p>
            <a:r>
              <a:rPr lang="tr-TR" sz="2000" dirty="0"/>
              <a:t> thank you for your attention. </a:t>
            </a:r>
          </a:p>
        </p:txBody>
      </p:sp>
      <p:sp>
        <p:nvSpPr>
          <p:cNvPr id="4" name="Slayt Numarası Yer Tutucusu 3"/>
          <p:cNvSpPr>
            <a:spLocks noGrp="1"/>
          </p:cNvSpPr>
          <p:nvPr>
            <p:ph type="sldNum" sz="quarter" idx="5"/>
          </p:nvPr>
        </p:nvSpPr>
        <p:spPr/>
        <p:txBody>
          <a:bodyPr/>
          <a:lstStyle/>
          <a:p>
            <a:fld id="{1C9B480C-E1D8-4B94-BB45-5A027FF9943D}" type="slidenum">
              <a:rPr lang="tr-TR" smtClean="0"/>
              <a:t>20</a:t>
            </a:fld>
            <a:endParaRPr lang="tr-TR"/>
          </a:p>
        </p:txBody>
      </p:sp>
    </p:spTree>
    <p:extLst>
      <p:ext uri="{BB962C8B-B14F-4D97-AF65-F5344CB8AC3E}">
        <p14:creationId xmlns:p14="http://schemas.microsoft.com/office/powerpoint/2010/main" val="327113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defTabSz="914400" rtl="0" eaLnBrk="1" fontAlgn="auto" latinLnBrk="0" hangingPunct="1">
              <a:lnSpc>
                <a:spcPct val="100000"/>
              </a:lnSpc>
              <a:spcBef>
                <a:spcPts val="0"/>
              </a:spcBef>
              <a:spcAft>
                <a:spcPts val="0"/>
              </a:spcAft>
              <a:buClrTx/>
              <a:buSzTx/>
              <a:tabLst/>
              <a:defRPr/>
            </a:pPr>
            <a:r>
              <a:rPr lang="en-GB" sz="2000" dirty="0"/>
              <a:t>Expo 2021 Doha. Qatar expected 3 Million</a:t>
            </a:r>
            <a:r>
              <a:rPr lang="en-GB" sz="2000" baseline="0" dirty="0"/>
              <a:t> Visitors.</a:t>
            </a:r>
          </a:p>
          <a:p>
            <a:pPr algn="just"/>
            <a:endParaRPr lang="en-GB" sz="2000" dirty="0"/>
          </a:p>
          <a:p>
            <a:pPr algn="just"/>
            <a:r>
              <a:rPr lang="en-GB" sz="2000" dirty="0"/>
              <a:t>Visitors from 80 countries </a:t>
            </a:r>
            <a:r>
              <a:rPr lang="tr-TR" sz="2000" dirty="0"/>
              <a:t>has the </a:t>
            </a:r>
            <a:r>
              <a:rPr lang="en-GB" sz="2000" dirty="0"/>
              <a:t>privilege of a visa-free entry to Qatar. </a:t>
            </a:r>
          </a:p>
          <a:p>
            <a:pPr algn="just"/>
            <a:endParaRPr lang="en-GB" sz="2000" dirty="0"/>
          </a:p>
          <a:p>
            <a:pPr algn="just"/>
            <a:r>
              <a:rPr lang="en-GB" sz="2000" dirty="0"/>
              <a:t>And Hamad International Airport in Doha, has an initial annual capacity of 29 million passengers a year. </a:t>
            </a:r>
          </a:p>
          <a:p>
            <a:pPr algn="just"/>
            <a:endParaRPr lang="en-US" sz="2000" dirty="0"/>
          </a:p>
          <a:p>
            <a:pPr algn="just"/>
            <a:r>
              <a:rPr lang="tr-TR" sz="2000" dirty="0"/>
              <a:t>Also, </a:t>
            </a:r>
            <a:r>
              <a:rPr lang="en-GB" sz="2000" dirty="0"/>
              <a:t>visitors will be able to </a:t>
            </a:r>
            <a:r>
              <a:rPr lang="tr-TR" sz="2000" dirty="0"/>
              <a:t>enter</a:t>
            </a:r>
            <a:r>
              <a:rPr lang="en-GB" sz="2000" dirty="0"/>
              <a:t> the exhibition site free of charge. </a:t>
            </a:r>
          </a:p>
        </p:txBody>
      </p:sp>
      <p:sp>
        <p:nvSpPr>
          <p:cNvPr id="4" name="Slide Number Placeholder 3"/>
          <p:cNvSpPr>
            <a:spLocks noGrp="1"/>
          </p:cNvSpPr>
          <p:nvPr>
            <p:ph type="sldNum" sz="quarter" idx="10"/>
          </p:nvPr>
        </p:nvSpPr>
        <p:spPr/>
        <p:txBody>
          <a:bodyPr/>
          <a:lstStyle/>
          <a:p>
            <a:fld id="{1C9B480C-E1D8-4B94-BB45-5A027FF9943D}" type="slidenum">
              <a:rPr lang="tr-TR" smtClean="0"/>
              <a:t>3</a:t>
            </a:fld>
            <a:endParaRPr lang="tr-TR" dirty="0"/>
          </a:p>
        </p:txBody>
      </p:sp>
    </p:spTree>
    <p:extLst>
      <p:ext uri="{BB962C8B-B14F-4D97-AF65-F5344CB8AC3E}">
        <p14:creationId xmlns:p14="http://schemas.microsoft.com/office/powerpoint/2010/main" val="12489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kern="1200" noProof="0" dirty="0">
                <a:solidFill>
                  <a:schemeClr val="tx1"/>
                </a:solidFill>
                <a:effectLst/>
                <a:latin typeface="+mn-lt"/>
                <a:ea typeface="+mn-ea"/>
                <a:cs typeface="+mn-cs"/>
              </a:rPr>
              <a:t>The Theme of the Exhibition is:</a:t>
            </a:r>
          </a:p>
          <a:p>
            <a:pPr algn="just"/>
            <a:r>
              <a:rPr lang="en-GB" sz="1800" b="1" kern="1200" noProof="0" dirty="0">
                <a:solidFill>
                  <a:schemeClr val="tx1"/>
                </a:solidFill>
                <a:effectLst/>
                <a:latin typeface="+mn-lt"/>
                <a:ea typeface="+mn-ea"/>
                <a:cs typeface="+mn-cs"/>
              </a:rPr>
              <a:t> Green Desert, Better Environment. </a:t>
            </a:r>
            <a:endParaRPr lang="tr-TR" sz="1800" b="1" kern="1200" noProof="0" dirty="0">
              <a:solidFill>
                <a:schemeClr val="tx1"/>
              </a:solidFill>
              <a:effectLst/>
              <a:latin typeface="+mn-lt"/>
              <a:ea typeface="+mn-ea"/>
              <a:cs typeface="+mn-cs"/>
            </a:endParaRPr>
          </a:p>
          <a:p>
            <a:pPr algn="just"/>
            <a:r>
              <a:rPr lang="en-GB" sz="1800" b="1" kern="1200" noProof="0" dirty="0">
                <a:solidFill>
                  <a:schemeClr val="tx1"/>
                </a:solidFill>
                <a:effectLst/>
                <a:latin typeface="+mn-lt"/>
                <a:ea typeface="+mn-ea"/>
                <a:cs typeface="+mn-cs"/>
              </a:rPr>
              <a:t>The Green Desert ideal cannot be reached without integrating the people, gaining social support, realizing cultural change.</a:t>
            </a:r>
          </a:p>
          <a:p>
            <a:pPr algn="just"/>
            <a:r>
              <a:rPr lang="en-GB" sz="1800" b="1" kern="1200" noProof="0" dirty="0">
                <a:solidFill>
                  <a:schemeClr val="tx1"/>
                </a:solidFill>
                <a:effectLst/>
                <a:latin typeface="+mn-lt"/>
                <a:ea typeface="+mn-ea"/>
                <a:cs typeface="+mn-cs"/>
              </a:rPr>
              <a:t> Thus, the Green Desert concept entails modern agriculture based on technology and innovation supported by enhanced environmental awareness to achieve the  sustainability.</a:t>
            </a:r>
          </a:p>
          <a:p>
            <a:pPr algn="just"/>
            <a:endParaRPr lang="en-GB" sz="1800" b="1" kern="1200" noProof="0" dirty="0">
              <a:solidFill>
                <a:schemeClr val="tx1"/>
              </a:solidFill>
              <a:effectLst/>
              <a:latin typeface="+mn-lt"/>
              <a:ea typeface="+mn-ea"/>
              <a:cs typeface="+mn-cs"/>
            </a:endParaRPr>
          </a:p>
          <a:p>
            <a:pPr algn="just"/>
            <a:r>
              <a:rPr lang="en-GB" sz="1800" b="1" kern="1200" dirty="0">
                <a:solidFill>
                  <a:schemeClr val="tx1"/>
                </a:solidFill>
                <a:effectLst/>
                <a:latin typeface="+mn-lt"/>
                <a:ea typeface="+mn-ea"/>
                <a:cs typeface="+mn-cs"/>
              </a:rPr>
              <a:t>EXPO 2021 Doha, Qatar believes that achieving successful results requires international cooperation around the same goal and key strategic </a:t>
            </a:r>
            <a:r>
              <a:rPr lang="en-GB" sz="1800" b="1" kern="1200" dirty="0">
                <a:solidFill>
                  <a:srgbClr val="FF0000"/>
                </a:solidFill>
                <a:effectLst/>
                <a:latin typeface="+mn-lt"/>
                <a:ea typeface="+mn-ea"/>
                <a:cs typeface="+mn-cs"/>
              </a:rPr>
              <a:t>solutions</a:t>
            </a:r>
            <a:r>
              <a:rPr lang="en-GB" sz="1800" b="1" kern="1200" dirty="0">
                <a:solidFill>
                  <a:schemeClr val="tx1"/>
                </a:solidFill>
                <a:effectLst/>
                <a:latin typeface="+mn-lt"/>
                <a:ea typeface="+mn-ea"/>
                <a:cs typeface="+mn-cs"/>
              </a:rPr>
              <a:t>. </a:t>
            </a:r>
            <a:endParaRPr lang="tr-TR" sz="1800" b="1" kern="1200" dirty="0">
              <a:solidFill>
                <a:schemeClr val="tx1"/>
              </a:solidFill>
              <a:effectLst/>
              <a:latin typeface="+mn-lt"/>
              <a:ea typeface="+mn-ea"/>
              <a:cs typeface="+mn-cs"/>
            </a:endParaRPr>
          </a:p>
          <a:p>
            <a:pPr algn="just"/>
            <a:endParaRPr lang="en-GB" sz="1800" b="1"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9B480C-E1D8-4B94-BB45-5A027FF9943D}" type="slidenum">
              <a:rPr lang="tr-TR" smtClean="0"/>
              <a:t>4</a:t>
            </a:fld>
            <a:endParaRPr lang="tr-TR" dirty="0"/>
          </a:p>
        </p:txBody>
      </p:sp>
    </p:spTree>
    <p:extLst>
      <p:ext uri="{BB962C8B-B14F-4D97-AF65-F5344CB8AC3E}">
        <p14:creationId xmlns:p14="http://schemas.microsoft.com/office/powerpoint/2010/main" val="78209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r>
              <a:rPr lang="en-GB" sz="1800" b="1" dirty="0"/>
              <a:t>The theme includes the following 4 topics: </a:t>
            </a:r>
          </a:p>
          <a:p>
            <a:r>
              <a:rPr lang="en-GB" sz="1800" b="1" dirty="0"/>
              <a:t>modern agriculture, </a:t>
            </a:r>
          </a:p>
          <a:p>
            <a:r>
              <a:rPr lang="en-GB" sz="1800" b="1" dirty="0"/>
              <a:t>technology and innovation,</a:t>
            </a:r>
          </a:p>
          <a:p>
            <a:r>
              <a:rPr lang="en-GB" sz="1800" b="1" dirty="0"/>
              <a:t> sustainability and environmental awareness</a:t>
            </a:r>
          </a:p>
          <a:p>
            <a:endParaRPr lang="en-GB" sz="1800" b="1" dirty="0"/>
          </a:p>
          <a:p>
            <a:pPr marL="165415" indent="-165415">
              <a:buFont typeface="Arial" panose="020B0604020202020204" pitchFamily="34" charset="0"/>
              <a:buChar char="•"/>
            </a:pPr>
            <a:r>
              <a:rPr lang="en-GB" sz="1800" b="1" dirty="0"/>
              <a:t>The four sub themes are in some cases overlapping and intertwining </a:t>
            </a:r>
          </a:p>
          <a:p>
            <a:endParaRPr lang="en-GB" sz="1800" b="1" dirty="0"/>
          </a:p>
          <a:p>
            <a:pPr marL="165415" indent="-165415">
              <a:buFont typeface="Arial" panose="020B0604020202020204" pitchFamily="34" charset="0"/>
              <a:buChar char="•"/>
            </a:pPr>
            <a:r>
              <a:rPr lang="en-GB" sz="1800" b="1" dirty="0"/>
              <a:t>These sub themes aim to cover as many of modern practices and innovations as possible in the field of horticulture to be showcased during Expo event</a:t>
            </a:r>
          </a:p>
        </p:txBody>
      </p:sp>
      <p:sp>
        <p:nvSpPr>
          <p:cNvPr id="4" name="Slide Number Placeholder 3"/>
          <p:cNvSpPr>
            <a:spLocks noGrp="1"/>
          </p:cNvSpPr>
          <p:nvPr>
            <p:ph type="sldNum" sz="quarter" idx="10"/>
          </p:nvPr>
        </p:nvSpPr>
        <p:spPr/>
        <p:txBody>
          <a:bodyPr/>
          <a:lstStyle/>
          <a:p>
            <a:fld id="{1C9B480C-E1D8-4B94-BB45-5A027FF9943D}" type="slidenum">
              <a:rPr lang="tr-TR" smtClean="0"/>
              <a:t>5</a:t>
            </a:fld>
            <a:endParaRPr lang="tr-TR"/>
          </a:p>
        </p:txBody>
      </p:sp>
    </p:spTree>
    <p:extLst>
      <p:ext uri="{BB962C8B-B14F-4D97-AF65-F5344CB8AC3E}">
        <p14:creationId xmlns:p14="http://schemas.microsoft.com/office/powerpoint/2010/main" val="224991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 typeface="Arial" panose="020B0604020202020204" pitchFamily="34" charset="0"/>
              <a:buChar char="•"/>
            </a:pPr>
            <a:r>
              <a:rPr lang="en-GB" sz="1900" b="1" dirty="0"/>
              <a:t>This slide shows the application of the subthemes </a:t>
            </a:r>
          </a:p>
          <a:p>
            <a:endParaRPr lang="en-GB" sz="1900" b="1" dirty="0"/>
          </a:p>
          <a:p>
            <a:pPr marL="165415" indent="-165415">
              <a:buFont typeface="Arial" panose="020B0604020202020204" pitchFamily="34" charset="0"/>
              <a:buChar char="•"/>
            </a:pPr>
            <a:r>
              <a:rPr lang="en-GB" sz="1900" b="1" dirty="0"/>
              <a:t> This can serve also as a reference  guide for the participating countries to help them develop their gardens and themes within the exhibition spaces </a:t>
            </a:r>
          </a:p>
        </p:txBody>
      </p:sp>
      <p:sp>
        <p:nvSpPr>
          <p:cNvPr id="4" name="Slide Number Placeholder 3"/>
          <p:cNvSpPr>
            <a:spLocks noGrp="1"/>
          </p:cNvSpPr>
          <p:nvPr>
            <p:ph type="sldNum" sz="quarter" idx="10"/>
          </p:nvPr>
        </p:nvSpPr>
        <p:spPr/>
        <p:txBody>
          <a:bodyPr/>
          <a:lstStyle/>
          <a:p>
            <a:fld id="{1C9B480C-E1D8-4B94-BB45-5A027FF9943D}" type="slidenum">
              <a:rPr lang="tr-TR" smtClean="0"/>
              <a:t>6</a:t>
            </a:fld>
            <a:endParaRPr lang="tr-TR"/>
          </a:p>
        </p:txBody>
      </p:sp>
    </p:spTree>
    <p:extLst>
      <p:ext uri="{BB962C8B-B14F-4D97-AF65-F5344CB8AC3E}">
        <p14:creationId xmlns:p14="http://schemas.microsoft.com/office/powerpoint/2010/main" val="232703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r>
              <a:rPr lang="en-US" sz="1900" dirty="0"/>
              <a:t>The government of State of Qatar will be the organizer,</a:t>
            </a:r>
          </a:p>
          <a:p>
            <a:pPr defTabSz="882213"/>
            <a:r>
              <a:rPr lang="en-US" sz="1900" dirty="0"/>
              <a:t> and we will guarantees that all rules and obligation will be fulfilled to organize an international horticultural exhibition in best way </a:t>
            </a:r>
          </a:p>
          <a:p>
            <a:endParaRPr lang="en-US" sz="1900" dirty="0"/>
          </a:p>
        </p:txBody>
      </p:sp>
      <p:sp>
        <p:nvSpPr>
          <p:cNvPr id="4" name="Slide Number Placeholder 3"/>
          <p:cNvSpPr>
            <a:spLocks noGrp="1"/>
          </p:cNvSpPr>
          <p:nvPr>
            <p:ph type="sldNum" sz="quarter" idx="10"/>
          </p:nvPr>
        </p:nvSpPr>
        <p:spPr/>
        <p:txBody>
          <a:bodyPr/>
          <a:lstStyle/>
          <a:p>
            <a:fld id="{1C9B480C-E1D8-4B94-BB45-5A027FF9943D}" type="slidenum">
              <a:rPr lang="tr-TR" smtClean="0"/>
              <a:t>7</a:t>
            </a:fld>
            <a:endParaRPr lang="tr-TR"/>
          </a:p>
        </p:txBody>
      </p:sp>
    </p:spTree>
    <p:extLst>
      <p:ext uri="{BB962C8B-B14F-4D97-AF65-F5344CB8AC3E}">
        <p14:creationId xmlns:p14="http://schemas.microsoft.com/office/powerpoint/2010/main" val="92325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sz="1800" b="1" dirty="0"/>
              <a:t> since the State of Qatar  submitted a new site location to the AIPH and BIE</a:t>
            </a:r>
          </a:p>
          <a:p>
            <a:r>
              <a:rPr lang="en-GB" sz="1800" b="1" dirty="0"/>
              <a:t> I would like to show you our  new master plan. </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B480C-E1D8-4B94-BB45-5A027FF9943D}" type="slidenum">
              <a:rPr kumimoji="0" lang="tr-T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141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dirty="0"/>
              <a:t>On 19</a:t>
            </a:r>
            <a:r>
              <a:rPr lang="en-GB" sz="1900" baseline="30000" dirty="0"/>
              <a:t>th </a:t>
            </a:r>
            <a:r>
              <a:rPr lang="en-GB" sz="1900" dirty="0"/>
              <a:t> of March 2019 the new site in </a:t>
            </a:r>
            <a:r>
              <a:rPr lang="en-GB" sz="1900" dirty="0" err="1"/>
              <a:t>Bidda</a:t>
            </a:r>
            <a:r>
              <a:rPr lang="en-GB" sz="1900" dirty="0"/>
              <a:t> park  project was presented to AIPH members during their site inspection.</a:t>
            </a:r>
          </a:p>
          <a:p>
            <a:pPr marL="342900" lvl="0" indent="-342900">
              <a:spcAft>
                <a:spcPts val="600"/>
              </a:spcAft>
              <a:buFont typeface="Symbol" panose="05050102010706020507" pitchFamily="18" charset="2"/>
              <a:buChar char=""/>
            </a:pPr>
            <a:r>
              <a:rPr lang="en-GB" sz="1900" dirty="0"/>
              <a:t> After visiting the new site we received the initial approval and we are waiting for </a:t>
            </a:r>
            <a:r>
              <a:rPr lang="en-US" sz="2000" dirty="0">
                <a:latin typeface="Calibri (Body)"/>
                <a:ea typeface="Calibri" panose="020F0502020204030204" pitchFamily="34" charset="0"/>
                <a:cs typeface="Times New Roman" panose="02020603050405020304" pitchFamily="18" charset="0"/>
              </a:rPr>
              <a:t>the formal approval after the board members meeting and their approval.</a:t>
            </a:r>
          </a:p>
          <a:p>
            <a:pPr marL="342900" lvl="0" indent="-342900">
              <a:spcAft>
                <a:spcPts val="600"/>
              </a:spcAft>
              <a:buFont typeface="Symbol" panose="05050102010706020507" pitchFamily="18" charset="2"/>
              <a:buChar char=""/>
            </a:pPr>
            <a:r>
              <a:rPr lang="en-US" sz="2000" dirty="0">
                <a:latin typeface="Calibri (Body)"/>
                <a:ea typeface="Calibri" panose="020F0502020204030204" pitchFamily="34" charset="0"/>
                <a:cs typeface="Times New Roman" panose="02020603050405020304" pitchFamily="18" charset="0"/>
              </a:rPr>
              <a:t>Also we present our progress and the new site in BIE executive committee meeting and they been very happy with our change </a:t>
            </a:r>
            <a:endParaRPr lang="en-GB" sz="2000" dirty="0">
              <a:latin typeface="Calibri (Body)"/>
              <a:ea typeface="Calibri" panose="020F0502020204030204" pitchFamily="34" charset="0"/>
              <a:cs typeface="Times New Roman" panose="02020603050405020304" pitchFamily="18" charset="0"/>
            </a:endParaRPr>
          </a:p>
          <a:p>
            <a:endParaRPr lang="en-GB" sz="1900" dirty="0"/>
          </a:p>
        </p:txBody>
      </p:sp>
      <p:sp>
        <p:nvSpPr>
          <p:cNvPr id="4" name="Slide Number Placeholder 3"/>
          <p:cNvSpPr>
            <a:spLocks noGrp="1"/>
          </p:cNvSpPr>
          <p:nvPr>
            <p:ph type="sldNum" sz="quarter" idx="10"/>
          </p:nvPr>
        </p:nvSpPr>
        <p:spPr/>
        <p:txBody>
          <a:bodyPr/>
          <a:lstStyle/>
          <a:p>
            <a:fld id="{1C9B480C-E1D8-4B94-BB45-5A027FF9943D}" type="slidenum">
              <a:rPr lang="tr-TR" smtClean="0"/>
              <a:t>9</a:t>
            </a:fld>
            <a:endParaRPr lang="tr-TR"/>
          </a:p>
        </p:txBody>
      </p:sp>
    </p:spTree>
    <p:extLst>
      <p:ext uri="{BB962C8B-B14F-4D97-AF65-F5344CB8AC3E}">
        <p14:creationId xmlns:p14="http://schemas.microsoft.com/office/powerpoint/2010/main" val="252363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B77720-B0DA-462E-831C-61AD8EC3E9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537A439-9AAB-4719-BD18-FBE93E5445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B2D7FF6-B685-438D-8543-3391C667CE6C}"/>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50B706B3-98D6-400B-A60C-F0E007519C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1633A6A2-5075-4871-9EE7-5B62F3FB8EF0}"/>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175347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F880BF-49EB-44DC-87E8-2698202FD27F}"/>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E590BA7-3965-4CE1-93D7-4121246452D3}"/>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7BD587-5D1D-4C12-939B-EEB788009EC8}"/>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77E34DED-730B-417A-9E8D-6929F9A8AC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29E71F42-C68B-4A30-B018-C97A2EA5006E}"/>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428889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88EB90-90FB-4404-ACB7-D730CFA21FFA}"/>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DA807B8-2F70-447E-8485-47ED3AC7E181}"/>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19B447-786E-4B30-BB86-F13FEB923D95}"/>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4243B1E3-A873-4118-AC36-6D904B8E21F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8CE72BB-A565-4CCA-BB81-5859CC2B88FE}"/>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73914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038600" y="6356350"/>
            <a:ext cx="4114800" cy="365125"/>
          </a:xfrm>
          <a:prstGeom prst="rect">
            <a:avLst/>
          </a:prstGeom>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a:xfrm>
            <a:off x="838200" y="6356350"/>
            <a:ext cx="2743200" cy="36512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3/30/2019</a:t>
            </a:fld>
            <a:endParaRPr lang="en-US" dirty="0"/>
          </a:p>
        </p:txBody>
      </p:sp>
      <p:sp>
        <p:nvSpPr>
          <p:cNvPr id="4" name="Holder 4"/>
          <p:cNvSpPr>
            <a:spLocks noGrp="1"/>
          </p:cNvSpPr>
          <p:nvPr>
            <p:ph type="sldNum" sz="quarter" idx="7"/>
          </p:nvPr>
        </p:nvSpPr>
        <p:spPr>
          <a:xfrm>
            <a:off x="8610600" y="6356350"/>
            <a:ext cx="2743200" cy="36512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0780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4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B77720-B0DA-462E-831C-61AD8EC3E91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537A439-9AAB-4719-BD18-FBE93E544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B2D7FF6-B685-438D-8543-3391C667CE6C}"/>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50B706B3-98D6-400B-A60C-F0E007519C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33A6A2-5075-4871-9EE7-5B62F3FB8EF0}"/>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71824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27B42-577E-4479-865B-D05E0A0444A7}"/>
              </a:ext>
            </a:extLst>
          </p:cNvPr>
          <p:cNvSpPr>
            <a:spLocks noGrp="1"/>
          </p:cNvSpPr>
          <p:nvPr>
            <p:ph type="title"/>
          </p:nvPr>
        </p:nvSpPr>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83F59CF1-DFDE-4E7D-ADE5-5763DD9E83DB}"/>
              </a:ext>
            </a:extLst>
          </p:cNvPr>
          <p:cNvSpPr>
            <a:spLocks noGrp="1"/>
          </p:cNvSpPr>
          <p:nvPr>
            <p:ph idx="1"/>
          </p:nvPr>
        </p:nvSpPr>
        <p:spPr>
          <a:xfrm>
            <a:off x="838200" y="1847850"/>
            <a:ext cx="10515600" cy="4351338"/>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003F355F-AEF0-4F9B-BF3D-B7C38E0EA4EF}"/>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86D56BC2-DB42-4D6A-B65A-E8CD14E41D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807D6C-278C-46C7-A6F6-706F751B8BC3}"/>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230738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68AC9-BC1F-4AB4-A0B2-2A7E79FB3E5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8C160A5-4019-4250-908A-9FBDF829D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AFC09954-56D9-4002-86B8-851C0568C1A3}"/>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21B184F3-1A2E-4F2C-A6EE-B924DD5DF7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32376F-0449-4FE8-86B2-E0D76A02BE33}"/>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201341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D5D439-EE47-4098-933C-94DD32D4393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0B9DD3E-4A48-41EF-99DD-D7E2CAFEED80}"/>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F4D88BE-C69C-433E-A37B-A5F0DC523524}"/>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F991569-3D06-4A21-B5D3-E84286C7CE6C}"/>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F80DA403-3CD0-4317-9912-68A3EF2C8B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2729B63-C739-4533-8BC1-FEE75291BF69}"/>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403693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C5A4BB-5C7B-40F2-8148-C8020E9556E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0C1F4E-5AB9-4040-BD9B-802DB3C5C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20F96E8-60EA-4E2A-ABDA-3DE4054D62E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7F5A11A-A5CD-412D-99C4-5B96C1348E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684872F-E272-4D17-9819-CC8D3A116DF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3BB04A5-3C7B-49A7-9803-EFFE57889AB0}"/>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8" name="Alt Bilgi Yer Tutucusu 7">
            <a:extLst>
              <a:ext uri="{FF2B5EF4-FFF2-40B4-BE49-F238E27FC236}">
                <a16:creationId xmlns:a16="http://schemas.microsoft.com/office/drawing/2014/main" id="{3672A71C-7BC7-4C40-981B-60CAC7617D5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376F393-94F4-4B0A-AE45-400790169597}"/>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74266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7F5C6B-66CA-493E-9EA2-91AE7A99939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D3644CA-5D04-40D3-BEAD-EBF1C694E373}"/>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4" name="Alt Bilgi Yer Tutucusu 3">
            <a:extLst>
              <a:ext uri="{FF2B5EF4-FFF2-40B4-BE49-F238E27FC236}">
                <a16:creationId xmlns:a16="http://schemas.microsoft.com/office/drawing/2014/main" id="{D279DE15-3ED0-43B2-AA16-41DE3031336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7884A40-A511-4DB5-95AB-16B824F8AF04}"/>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7194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27B42-577E-4479-865B-D05E0A0444A7}"/>
              </a:ext>
            </a:extLst>
          </p:cNvPr>
          <p:cNvSpPr>
            <a:spLocks noGrp="1"/>
          </p:cNvSpPr>
          <p:nvPr>
            <p:ph type="title"/>
          </p:nvPr>
        </p:nvSpPr>
        <p:spPr>
          <a:xfrm>
            <a:off x="838200" y="365125"/>
            <a:ext cx="10515600" cy="1325563"/>
          </a:xfrm>
          <a:prstGeom prst="rect">
            <a:avLst/>
          </a:prstGeom>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83F59CF1-DFDE-4E7D-ADE5-5763DD9E83DB}"/>
              </a:ext>
            </a:extLst>
          </p:cNvPr>
          <p:cNvSpPr>
            <a:spLocks noGrp="1"/>
          </p:cNvSpPr>
          <p:nvPr>
            <p:ph idx="1"/>
          </p:nvPr>
        </p:nvSpPr>
        <p:spPr>
          <a:xfrm>
            <a:off x="838200" y="1847850"/>
            <a:ext cx="10515600" cy="4351338"/>
          </a:xfrm>
          <a:prstGeom prst="rect">
            <a:avLst/>
          </a:prstGeo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003F355F-AEF0-4F9B-BF3D-B7C38E0EA4EF}"/>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86D56BC2-DB42-4D6A-B65A-E8CD14E41D2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C807D6C-278C-46C7-A6F6-706F751B8BC3}"/>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753289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9C65E5A-54A1-4778-9E01-630311F2ED67}"/>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3" name="Alt Bilgi Yer Tutucusu 2">
            <a:extLst>
              <a:ext uri="{FF2B5EF4-FFF2-40B4-BE49-F238E27FC236}">
                <a16:creationId xmlns:a16="http://schemas.microsoft.com/office/drawing/2014/main" id="{1D689D3D-E5AB-4D50-820A-6A71969666A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0F334D1-6D9B-4729-827A-99D0D14B358F}"/>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204871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80546A-FA54-469F-92A0-9AE76CEA57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CC6FBA6-E08A-48BB-A515-8DF5318EF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CEBC592-33A7-4B20-9AB5-4657AE02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223224C-6878-4EA3-AB1B-822E04CC51AB}"/>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1B5B626D-CE5F-46AB-A250-CB0F9668D54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A1DD22-079B-4D22-9E78-021BC9544840}"/>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4000490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CA13BE-E800-4A26-85F6-3B6CEB0251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DC2152C-7478-4E60-A9E0-F5DDD7E05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789D4BA-AE7A-475F-BEC0-229BC5098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06DEF3F-76CD-418E-AD53-8AADB34575FD}"/>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DC74E46A-1967-4381-8031-9A575530C3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5A015A-991D-4FBD-B158-4E2C744B742F}"/>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870378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F880BF-49EB-44DC-87E8-2698202FD27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E590BA7-3965-4CE1-93D7-4121246452D3}"/>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7BD587-5D1D-4C12-939B-EEB788009EC8}"/>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77E34DED-730B-417A-9E8D-6929F9A8AC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E71F42-C68B-4A30-B018-C97A2EA5006E}"/>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857802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788EB90-90FB-4404-ACB7-D730CFA21FF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DA807B8-2F70-447E-8485-47ED3AC7E18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19B447-786E-4B30-BB86-F13FEB923D95}"/>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4243B1E3-A873-4118-AC36-6D904B8E21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CE72BB-A565-4CCA-BB81-5859CC2B88FE}"/>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58174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5101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003F355F-AEF0-4F9B-BF3D-B7C38E0EA4EF}"/>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86D56BC2-DB42-4D6A-B65A-E8CD14E41D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807D6C-278C-46C7-A6F6-706F751B8BC3}"/>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2174125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Başlık ve İçerik">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003F355F-AEF0-4F9B-BF3D-B7C38E0EA4EF}"/>
              </a:ext>
            </a:extLst>
          </p:cNvPr>
          <p:cNvSpPr>
            <a:spLocks noGrp="1"/>
          </p:cNvSpPr>
          <p:nvPr>
            <p:ph type="dt" sz="half" idx="10"/>
          </p:nvPr>
        </p:nvSpPr>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86D56BC2-DB42-4D6A-B65A-E8CD14E41D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C807D6C-278C-46C7-A6F6-706F751B8BC3}"/>
              </a:ext>
            </a:extLst>
          </p:cNvPr>
          <p:cNvSpPr>
            <a:spLocks noGrp="1"/>
          </p:cNvSpPr>
          <p:nvPr>
            <p:ph type="sldNum" sz="quarter" idx="12"/>
          </p:nvPr>
        </p:nvSpPr>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204021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68AC9-BC1F-4AB4-A0B2-2A7E79FB3E5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8C160A5-4019-4250-908A-9FBDF829D92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AFC09954-56D9-4002-86B8-851C0568C1A3}"/>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21B184F3-1A2E-4F2C-A6EE-B924DD5DF70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8932376F-0449-4FE8-86B2-E0D76A02BE33}"/>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43661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D5D439-EE47-4098-933C-94DD32D43930}"/>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0B9DD3E-4A48-41EF-99DD-D7E2CAFEED80}"/>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F4D88BE-C69C-433E-A37B-A5F0DC523524}"/>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F991569-3D06-4A21-B5D3-E84286C7CE6C}"/>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F80DA403-3CD0-4317-9912-68A3EF2C8B42}"/>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52729B63-C739-4533-8BC1-FEE75291BF69}"/>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4915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C5A4BB-5C7B-40F2-8148-C8020E9556E9}"/>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0C1F4E-5AB9-4040-BD9B-802DB3C5CE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20F96E8-60EA-4E2A-ABDA-3DE4054D62ED}"/>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7F5A11A-A5CD-412D-99C4-5B96C1348E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684872F-E272-4D17-9819-CC8D3A116DF3}"/>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3BB04A5-3C7B-49A7-9803-EFFE57889AB0}"/>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8" name="Alt Bilgi Yer Tutucusu 7">
            <a:extLst>
              <a:ext uri="{FF2B5EF4-FFF2-40B4-BE49-F238E27FC236}">
                <a16:creationId xmlns:a16="http://schemas.microsoft.com/office/drawing/2014/main" id="{3672A71C-7BC7-4C40-981B-60CAC7617D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1376F393-94F4-4B0A-AE45-400790169597}"/>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04835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42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9C65E5A-54A1-4778-9E01-630311F2ED67}"/>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3" name="Alt Bilgi Yer Tutucusu 2">
            <a:extLst>
              <a:ext uri="{FF2B5EF4-FFF2-40B4-BE49-F238E27FC236}">
                <a16:creationId xmlns:a16="http://schemas.microsoft.com/office/drawing/2014/main" id="{1D689D3D-E5AB-4D50-820A-6A71969666A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F0F334D1-6D9B-4729-827A-99D0D14B358F}"/>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32763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80546A-FA54-469F-92A0-9AE76CEA57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3CC6FBA6-E08A-48BB-A515-8DF5318EFA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CEBC592-33A7-4B20-9AB5-4657AE02CE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223224C-6878-4EA3-AB1B-822E04CC51AB}"/>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1B5B626D-CE5F-46AB-A250-CB0F9668D54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EFA1DD22-079B-4D22-9E78-021BC9544840}"/>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90241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CA13BE-E800-4A26-85F6-3B6CEB0251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DC2152C-7478-4E60-A9E0-F5DDD7E056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789D4BA-AE7A-475F-BEC0-229BC50988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06DEF3F-76CD-418E-AD53-8AADB34575FD}"/>
              </a:ext>
            </a:extLst>
          </p:cNvPr>
          <p:cNvSpPr>
            <a:spLocks noGrp="1"/>
          </p:cNvSpPr>
          <p:nvPr>
            <p:ph type="dt" sz="half" idx="10"/>
          </p:nvPr>
        </p:nvSpPr>
        <p:spPr>
          <a:xfrm>
            <a:off x="838200" y="6356350"/>
            <a:ext cx="2743200" cy="365125"/>
          </a:xfrm>
          <a:prstGeom prst="rect">
            <a:avLst/>
          </a:prstGeom>
        </p:spPr>
        <p:txBody>
          <a:bodyPr/>
          <a:lstStyle/>
          <a:p>
            <a:fld id="{DB1C63C9-916A-4803-9336-57E5B73E9666}" type="datetimeFigureOut">
              <a:rPr lang="tr-TR" smtClean="0"/>
              <a:t>30.03.2019</a:t>
            </a:fld>
            <a:endParaRPr lang="tr-TR"/>
          </a:p>
        </p:txBody>
      </p:sp>
      <p:sp>
        <p:nvSpPr>
          <p:cNvPr id="6" name="Alt Bilgi Yer Tutucusu 5">
            <a:extLst>
              <a:ext uri="{FF2B5EF4-FFF2-40B4-BE49-F238E27FC236}">
                <a16:creationId xmlns:a16="http://schemas.microsoft.com/office/drawing/2014/main" id="{DC74E46A-1967-4381-8031-9A575530C33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D65A015A-991D-4FBD-B158-4E2C744B742F}"/>
              </a:ext>
            </a:extLst>
          </p:cNvPr>
          <p:cNvSpPr>
            <a:spLocks noGrp="1"/>
          </p:cNvSpPr>
          <p:nvPr>
            <p:ph type="sldNum" sz="quarter" idx="12"/>
          </p:nvPr>
        </p:nvSpPr>
        <p:spPr>
          <a:xfrm>
            <a:off x="8610600" y="6356350"/>
            <a:ext cx="2743200" cy="365125"/>
          </a:xfrm>
          <a:prstGeom prst="rect">
            <a:avLst/>
          </a:prstGeom>
        </p:spPr>
        <p:txBody>
          <a:bodyPr/>
          <a:lstStyle/>
          <a:p>
            <a:fld id="{16A8B7B1-9512-4F1A-8BFB-E88C1A80D436}" type="slidenum">
              <a:rPr lang="tr-TR" smtClean="0"/>
              <a:t>‹#›</a:t>
            </a:fld>
            <a:endParaRPr lang="tr-TR"/>
          </a:p>
        </p:txBody>
      </p:sp>
    </p:spTree>
    <p:extLst>
      <p:ext uri="{BB962C8B-B14F-4D97-AF65-F5344CB8AC3E}">
        <p14:creationId xmlns:p14="http://schemas.microsoft.com/office/powerpoint/2010/main" val="36865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377099-5F98-43F1-9231-397C599DED6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0800000">
            <a:off x="0" y="0"/>
            <a:ext cx="9144000" cy="6465864"/>
          </a:xfrm>
          <a:prstGeom prst="rect">
            <a:avLst/>
          </a:prstGeom>
        </p:spPr>
      </p:pic>
      <p:pic>
        <p:nvPicPr>
          <p:cNvPr id="9" name="Picture 8">
            <a:extLst>
              <a:ext uri="{FF2B5EF4-FFF2-40B4-BE49-F238E27FC236}">
                <a16:creationId xmlns:a16="http://schemas.microsoft.com/office/drawing/2014/main" id="{5867B518-BE42-4491-85A7-718FAB4FC79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56371" y="97420"/>
            <a:ext cx="1732878" cy="589430"/>
          </a:xfrm>
          <a:prstGeom prst="rect">
            <a:avLst/>
          </a:prstGeom>
        </p:spPr>
      </p:pic>
      <p:pic>
        <p:nvPicPr>
          <p:cNvPr id="10" name="Picture 9">
            <a:extLst>
              <a:ext uri="{FF2B5EF4-FFF2-40B4-BE49-F238E27FC236}">
                <a16:creationId xmlns:a16="http://schemas.microsoft.com/office/drawing/2014/main" id="{A4AE057C-DC22-4349-94BE-878B72A930A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087" y="6553200"/>
            <a:ext cx="468795" cy="304800"/>
          </a:xfrm>
          <a:prstGeom prst="rect">
            <a:avLst/>
          </a:prstGeom>
        </p:spPr>
      </p:pic>
      <p:sp>
        <p:nvSpPr>
          <p:cNvPr id="11" name="Rectangle 10">
            <a:extLst>
              <a:ext uri="{FF2B5EF4-FFF2-40B4-BE49-F238E27FC236}">
                <a16:creationId xmlns:a16="http://schemas.microsoft.com/office/drawing/2014/main" id="{603C67F7-9F17-4984-956D-0D8B8187A2F2}"/>
              </a:ext>
            </a:extLst>
          </p:cNvPr>
          <p:cNvSpPr/>
          <p:nvPr userDrawn="1"/>
        </p:nvSpPr>
        <p:spPr>
          <a:xfrm>
            <a:off x="179550" y="73152"/>
            <a:ext cx="2598405" cy="307777"/>
          </a:xfrm>
          <a:prstGeom prst="rect">
            <a:avLst/>
          </a:prstGeom>
        </p:spPr>
        <p:txBody>
          <a:bodyPr wrap="none">
            <a:spAutoFit/>
          </a:bodyPr>
          <a:lstStyle/>
          <a:p>
            <a:pPr algn="r"/>
            <a:r>
              <a:rPr lang="en-US" sz="1400" dirty="0">
                <a:solidFill>
                  <a:schemeClr val="bg1"/>
                </a:solidFill>
                <a:latin typeface="Segoe UI Semibold" panose="020B0702040204020203" pitchFamily="34" charset="0"/>
                <a:cs typeface="Segoe UI Semibold" panose="020B0702040204020203" pitchFamily="34" charset="0"/>
              </a:rPr>
              <a:t>Doha Expo 2021 - </a:t>
            </a:r>
            <a:r>
              <a:rPr lang="en-US" sz="1400" dirty="0" err="1">
                <a:solidFill>
                  <a:schemeClr val="bg1"/>
                </a:solidFill>
                <a:latin typeface="Segoe UI Semibold" panose="020B0702040204020203" pitchFamily="34" charset="0"/>
                <a:cs typeface="Segoe UI Semibold" panose="020B0702040204020203" pitchFamily="34" charset="0"/>
              </a:rPr>
              <a:t>Bidda</a:t>
            </a:r>
            <a:r>
              <a:rPr lang="en-US" sz="1400" dirty="0">
                <a:solidFill>
                  <a:schemeClr val="bg1"/>
                </a:solidFill>
                <a:latin typeface="Segoe UI Semibold" panose="020B0702040204020203" pitchFamily="34" charset="0"/>
                <a:cs typeface="Segoe UI Semibold" panose="020B0702040204020203" pitchFamily="34" charset="0"/>
              </a:rPr>
              <a:t> Park </a:t>
            </a:r>
          </a:p>
        </p:txBody>
      </p:sp>
    </p:spTree>
    <p:extLst>
      <p:ext uri="{BB962C8B-B14F-4D97-AF65-F5344CB8AC3E}">
        <p14:creationId xmlns:p14="http://schemas.microsoft.com/office/powerpoint/2010/main" val="185564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328A67E-E529-46E3-8495-6612A9F42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360A0E2-4E35-429C-8DCC-BE4139E5D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950F85-85A6-46D4-9AAE-1A458FB7F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C63C9-916A-4803-9336-57E5B73E9666}" type="datetimeFigureOut">
              <a:rPr lang="tr-TR" smtClean="0"/>
              <a:t>30.03.2019</a:t>
            </a:fld>
            <a:endParaRPr lang="tr-TR"/>
          </a:p>
        </p:txBody>
      </p:sp>
      <p:sp>
        <p:nvSpPr>
          <p:cNvPr id="5" name="Alt Bilgi Yer Tutucusu 4">
            <a:extLst>
              <a:ext uri="{FF2B5EF4-FFF2-40B4-BE49-F238E27FC236}">
                <a16:creationId xmlns:a16="http://schemas.microsoft.com/office/drawing/2014/main" id="{C94D9773-1B48-43BD-B7CB-05B269960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AA03B41-A972-445C-A8B2-50287B196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8B7B1-9512-4F1A-8BFB-E88C1A80D436}" type="slidenum">
              <a:rPr lang="tr-TR" smtClean="0"/>
              <a:t>‹#›</a:t>
            </a:fld>
            <a:endParaRPr lang="tr-T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13266" y="365125"/>
            <a:ext cx="1776484" cy="604262"/>
          </a:xfrm>
          <a:prstGeom prst="rect">
            <a:avLst/>
          </a:prstGeom>
        </p:spPr>
      </p:pic>
    </p:spTree>
    <p:extLst>
      <p:ext uri="{BB962C8B-B14F-4D97-AF65-F5344CB8AC3E}">
        <p14:creationId xmlns:p14="http://schemas.microsoft.com/office/powerpoint/2010/main" val="11278380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9843"/>
          <a:stretch/>
        </p:blipFill>
        <p:spPr>
          <a:xfrm>
            <a:off x="0" y="1242062"/>
            <a:ext cx="12192000" cy="6486383"/>
          </a:xfrm>
          <a:prstGeom prst="rect">
            <a:avLst/>
          </a:prstGeom>
        </p:spPr>
      </p:pic>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13776C58-F6CA-4EEC-80BD-03BD9E60D085}"/>
              </a:ext>
            </a:extLst>
          </p:cNvPr>
          <p:cNvSpPr txBox="1">
            <a:spLocks/>
          </p:cNvSpPr>
          <p:nvPr/>
        </p:nvSpPr>
        <p:spPr>
          <a:xfrm>
            <a:off x="4653833" y="4561725"/>
            <a:ext cx="6632575" cy="1113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dirty="0">
              <a:solidFill>
                <a:schemeClr val="bg1"/>
              </a:solidFill>
              <a:latin typeface="Adobe Arabic" panose="02040503050201020203" pitchFamily="18" charset="-78"/>
              <a:cs typeface="Adobe Arabic" panose="02040503050201020203" pitchFamily="18" charset="-78"/>
            </a:endParaRPr>
          </a:p>
        </p:txBody>
      </p:sp>
      <p:sp>
        <p:nvSpPr>
          <p:cNvPr id="13" name="Title 3"/>
          <p:cNvSpPr txBox="1">
            <a:spLocks/>
          </p:cNvSpPr>
          <p:nvPr/>
        </p:nvSpPr>
        <p:spPr>
          <a:xfrm>
            <a:off x="1338127" y="453284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algn="ctr"/>
            <a:r>
              <a:rPr lang="en-GB" sz="60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EXPO</a:t>
            </a:r>
            <a:r>
              <a:rPr lang="tr-TR" sz="6000" spc="300" dirty="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 </a:t>
            </a:r>
            <a:r>
              <a:rPr lang="en-GB" sz="6000" spc="300" dirty="0">
                <a:solidFill>
                  <a:srgbClr val="E5CD6A"/>
                </a:solidFill>
                <a:latin typeface="Segoe UI Semibold" panose="020B0702040204020203" pitchFamily="34" charset="0"/>
                <a:ea typeface="Segoe UI" panose="020B0502040204020203" pitchFamily="34" charset="0"/>
                <a:cs typeface="Segoe UI" panose="020B0502040204020203" pitchFamily="34" charset="0"/>
              </a:rPr>
              <a:t>2</a:t>
            </a:r>
            <a:r>
              <a:rPr lang="en-GB" sz="6000" spc="300" dirty="0">
                <a:solidFill>
                  <a:srgbClr val="737272"/>
                </a:solidFill>
                <a:latin typeface="Segoe UI Semibold" panose="020B0702040204020203" pitchFamily="34" charset="0"/>
                <a:ea typeface="Segoe UI" panose="020B0502040204020203" pitchFamily="34" charset="0"/>
                <a:cs typeface="Segoe UI" panose="020B0502040204020203" pitchFamily="34" charset="0"/>
              </a:rPr>
              <a:t>0</a:t>
            </a:r>
            <a:r>
              <a:rPr lang="en-GB" sz="6000" spc="300" dirty="0">
                <a:solidFill>
                  <a:srgbClr val="008A67"/>
                </a:solidFill>
                <a:latin typeface="Segoe UI Semibold" panose="020B0702040204020203" pitchFamily="34" charset="0"/>
                <a:ea typeface="Segoe UI" panose="020B0502040204020203" pitchFamily="34" charset="0"/>
                <a:cs typeface="Segoe UI" panose="020B0502040204020203" pitchFamily="34" charset="0"/>
              </a:rPr>
              <a:t>2</a:t>
            </a:r>
            <a:r>
              <a:rPr lang="en-GB" sz="6000" spc="300" dirty="0">
                <a:solidFill>
                  <a:srgbClr val="A4245D"/>
                </a:solidFill>
                <a:latin typeface="Segoe UI Semibold" panose="020B0702040204020203" pitchFamily="34" charset="0"/>
                <a:ea typeface="Segoe UI" panose="020B0502040204020203" pitchFamily="34" charset="0"/>
                <a:cs typeface="Segoe UI" panose="020B0502040204020203" pitchFamily="34" charset="0"/>
              </a:rPr>
              <a:t>1</a:t>
            </a:r>
            <a:r>
              <a:rPr lang="en-GB" sz="6000" spc="300" dirty="0">
                <a:solidFill>
                  <a:prstClr val="white">
                    <a:lumMod val="95000"/>
                  </a:prstClr>
                </a:solidFill>
                <a:latin typeface="Segoe UI Semibold" panose="020B0702040204020203" pitchFamily="34" charset="0"/>
                <a:ea typeface="Segoe UI" panose="020B0502040204020203" pitchFamily="34" charset="0"/>
                <a:cs typeface="Segoe UI" panose="020B0502040204020203" pitchFamily="34" charset="0"/>
              </a:rPr>
              <a:t> </a:t>
            </a:r>
            <a:r>
              <a:rPr lang="en-GB" sz="6000" spc="300" dirty="0">
                <a:latin typeface="Segoe UI Semibold" panose="020B0702040204020203" pitchFamily="34" charset="0"/>
                <a:ea typeface="Segoe UI" panose="020B0502040204020203" pitchFamily="34" charset="0"/>
                <a:cs typeface="Segoe UI" panose="020B0502040204020203" pitchFamily="34" charset="0"/>
              </a:rPr>
              <a:t>DOHA</a:t>
            </a:r>
            <a:r>
              <a:rPr lang="tr-TR" sz="6000" spc="300" dirty="0">
                <a:latin typeface="Segoe UI Semibold" panose="020B0702040204020203" pitchFamily="34" charset="0"/>
                <a:ea typeface="Segoe UI" panose="020B0502040204020203" pitchFamily="34" charset="0"/>
                <a:cs typeface="Segoe UI" panose="020B0502040204020203" pitchFamily="34" charset="0"/>
              </a:rPr>
              <a:t> QATAR</a:t>
            </a:r>
            <a:endParaRPr lang="en-GB" sz="6000" spc="300"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16" name="Subtitle 4"/>
          <p:cNvSpPr txBox="1">
            <a:spLocks/>
          </p:cNvSpPr>
          <p:nvPr/>
        </p:nvSpPr>
        <p:spPr>
          <a:xfrm>
            <a:off x="5816271" y="6470343"/>
            <a:ext cx="9946631" cy="229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spc="300" dirty="0">
                <a:solidFill>
                  <a:srgbClr val="E5CD6A"/>
                </a:solidFill>
                <a:latin typeface="Segoe UI Semibold" panose="020B0702040204020203" pitchFamily="34" charset="0"/>
                <a:cs typeface="Aharoni" panose="02010803020104030203" pitchFamily="2" charset="-79"/>
              </a:rPr>
              <a:t>INTERNATIONAL HORTICULTURAL EXHIBITION</a:t>
            </a:r>
            <a:br>
              <a:rPr lang="en-GB" sz="1300" spc="300" dirty="0">
                <a:solidFill>
                  <a:srgbClr val="45011B"/>
                </a:solidFill>
                <a:latin typeface="Aktiv Grotesk" panose="020B0604020202020204" pitchFamily="34" charset="0"/>
                <a:cs typeface="Aharoni" panose="02010803020104030203" pitchFamily="2" charset="-79"/>
              </a:rPr>
            </a:br>
            <a:r>
              <a:rPr lang="en-GB" sz="1300" spc="300" dirty="0">
                <a:solidFill>
                  <a:srgbClr val="45011B"/>
                </a:solidFill>
                <a:latin typeface="Aktiv Grotesk" panose="020B0604020202020204" pitchFamily="34" charset="0"/>
                <a:cs typeface="Aharoni" panose="02010803020104030203" pitchFamily="2" charset="-79"/>
              </a:rPr>
              <a:t> </a:t>
            </a:r>
          </a:p>
        </p:txBody>
      </p:sp>
      <p:sp>
        <p:nvSpPr>
          <p:cNvPr id="17" name="Subtitle 4"/>
          <p:cNvSpPr txBox="1">
            <a:spLocks/>
          </p:cNvSpPr>
          <p:nvPr/>
        </p:nvSpPr>
        <p:spPr>
          <a:xfrm>
            <a:off x="10344649" y="6817815"/>
            <a:ext cx="5230189" cy="180877"/>
          </a:xfrm>
          <a:prstGeom prst="rect">
            <a:avLst/>
          </a:prstGeom>
        </p:spPr>
        <p:txBody>
          <a:bodyPr vert="horz" lIns="91440" tIns="45720" rIns="91440" bIns="45720" rtlCol="0" anchor="t">
            <a:noAutofit/>
          </a:bodyPr>
          <a:lstStyle>
            <a:lvl1pPr indent="0">
              <a:lnSpc>
                <a:spcPct val="90000"/>
              </a:lnSpc>
              <a:spcBef>
                <a:spcPts val="1000"/>
              </a:spcBef>
              <a:buFont typeface="Arial" panose="020B0604020202020204" pitchFamily="34" charset="0"/>
              <a:buNone/>
              <a:defRPr sz="1400" b="0">
                <a:solidFill>
                  <a:schemeClr val="bg1"/>
                </a:solidFill>
                <a:latin typeface="Aktiv Grotesk Light" panose="020B0304020202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sz="1600" dirty="0">
                <a:solidFill>
                  <a:srgbClr val="008A67"/>
                </a:solidFill>
                <a:latin typeface="Segoe UI Semibold" panose="020B0702040204020203" pitchFamily="34" charset="0"/>
              </a:rPr>
              <a:t>28</a:t>
            </a:r>
            <a:r>
              <a:rPr lang="en-GB" sz="1600" baseline="30000" dirty="0">
                <a:solidFill>
                  <a:srgbClr val="008A67"/>
                </a:solidFill>
                <a:latin typeface="Segoe UI Semibold" panose="020B0702040204020203" pitchFamily="34" charset="0"/>
              </a:rPr>
              <a:t>th</a:t>
            </a:r>
            <a:r>
              <a:rPr lang="en-GB" sz="1600" dirty="0">
                <a:solidFill>
                  <a:srgbClr val="008A67"/>
                </a:solidFill>
                <a:latin typeface="Segoe UI Semibold" panose="020B0702040204020203" pitchFamily="34" charset="0"/>
              </a:rPr>
              <a:t> March</a:t>
            </a:r>
            <a:r>
              <a:rPr lang="en-US" sz="1600" dirty="0">
                <a:solidFill>
                  <a:srgbClr val="008A67"/>
                </a:solidFill>
                <a:latin typeface="Segoe UI Semibold" panose="020B0702040204020203" pitchFamily="34" charset="0"/>
              </a:rPr>
              <a:t> 2019</a:t>
            </a:r>
            <a:endParaRPr lang="en-GB" sz="1600" dirty="0">
              <a:solidFill>
                <a:srgbClr val="008A67"/>
              </a:solidFill>
              <a:latin typeface="Segoe UI Semibold" panose="020B0702040204020203" pitchFamily="34" charset="0"/>
            </a:endParaRPr>
          </a:p>
        </p:txBody>
      </p:sp>
      <p:sp>
        <p:nvSpPr>
          <p:cNvPr id="10" name="Subtitle 4">
            <a:extLst>
              <a:ext uri="{FF2B5EF4-FFF2-40B4-BE49-F238E27FC236}">
                <a16:creationId xmlns:a16="http://schemas.microsoft.com/office/drawing/2014/main" id="{5D2D09EF-F418-4F22-BF5A-F1792EB07B4E}"/>
              </a:ext>
            </a:extLst>
          </p:cNvPr>
          <p:cNvSpPr txBox="1">
            <a:spLocks/>
          </p:cNvSpPr>
          <p:nvPr/>
        </p:nvSpPr>
        <p:spPr>
          <a:xfrm>
            <a:off x="4653833" y="5596454"/>
            <a:ext cx="7015231" cy="393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spc="300" dirty="0">
                <a:solidFill>
                  <a:srgbClr val="E5CD6A"/>
                </a:solidFill>
                <a:latin typeface="Segoe UI Semibold" panose="020B0702040204020203" pitchFamily="34" charset="0"/>
                <a:cs typeface="Aharoni" panose="02010803020104030203" pitchFamily="2" charset="-79"/>
              </a:rPr>
              <a:t>BIE Executive Committee Report </a:t>
            </a:r>
          </a:p>
          <a:p>
            <a:pPr marL="0" indent="0" algn="r">
              <a:buNone/>
            </a:pPr>
            <a:endParaRPr lang="en-GB" sz="1600" spc="300" dirty="0">
              <a:solidFill>
                <a:srgbClr val="E5CD6A"/>
              </a:solidFill>
              <a:latin typeface="Segoe UI Semibold" panose="020B0702040204020203" pitchFamily="34" charset="0"/>
              <a:cs typeface="Aharoni" panose="02010803020104030203" pitchFamily="2" charset="-79"/>
            </a:endParaRPr>
          </a:p>
          <a:p>
            <a:pPr marL="0" indent="0">
              <a:buNone/>
            </a:pPr>
            <a:br>
              <a:rPr lang="en-GB" sz="1300" spc="300" dirty="0">
                <a:solidFill>
                  <a:srgbClr val="45011B"/>
                </a:solidFill>
                <a:latin typeface="Aktiv Grotesk" panose="020B0604020202020204" pitchFamily="34" charset="0"/>
                <a:cs typeface="Aharoni" panose="02010803020104030203" pitchFamily="2" charset="-79"/>
              </a:rPr>
            </a:br>
            <a:r>
              <a:rPr lang="en-GB" sz="1300" spc="300" dirty="0">
                <a:solidFill>
                  <a:srgbClr val="45011B"/>
                </a:solidFill>
                <a:latin typeface="Aktiv Grotesk" panose="020B0604020202020204" pitchFamily="34" charset="0"/>
                <a:cs typeface="Aharoni" panose="02010803020104030203" pitchFamily="2" charset="-79"/>
              </a:rPr>
              <a:t> </a:t>
            </a:r>
          </a:p>
        </p:txBody>
      </p:sp>
      <p:sp>
        <p:nvSpPr>
          <p:cNvPr id="5" name="Rectangle 4">
            <a:extLst>
              <a:ext uri="{FF2B5EF4-FFF2-40B4-BE49-F238E27FC236}">
                <a16:creationId xmlns:a16="http://schemas.microsoft.com/office/drawing/2014/main" id="{FCC8F11F-0700-45D2-BF29-C9DAFE7E61EE}"/>
              </a:ext>
            </a:extLst>
          </p:cNvPr>
          <p:cNvSpPr/>
          <p:nvPr/>
        </p:nvSpPr>
        <p:spPr>
          <a:xfrm>
            <a:off x="9745980" y="0"/>
            <a:ext cx="2339340" cy="11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2">
            <a:extLst>
              <a:ext uri="{FF2B5EF4-FFF2-40B4-BE49-F238E27FC236}">
                <a16:creationId xmlns:a16="http://schemas.microsoft.com/office/drawing/2014/main" id="{08FE1852-45C8-4F48-87C2-86C7B4094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9635" y="195564"/>
            <a:ext cx="4242825" cy="832106"/>
          </a:xfrm>
          <a:prstGeom prst="rect">
            <a:avLst/>
          </a:prstGeom>
          <a:ln>
            <a:solidFill>
              <a:schemeClr val="bg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B44E2DF0-69F6-4F58-9D63-D9B315BF2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271" y="241625"/>
            <a:ext cx="1851660" cy="77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86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602"/>
          <a:stretch/>
        </p:blipFill>
        <p:spPr>
          <a:xfrm>
            <a:off x="626536" y="1258992"/>
            <a:ext cx="6259459" cy="5455789"/>
          </a:xfrm>
          <a:prstGeom prst="rect">
            <a:avLst/>
          </a:prstGeom>
        </p:spPr>
      </p:pic>
      <p:sp>
        <p:nvSpPr>
          <p:cNvPr id="5" name="Rectangle 4">
            <a:extLst>
              <a:ext uri="{FF2B5EF4-FFF2-40B4-BE49-F238E27FC236}">
                <a16:creationId xmlns:a16="http://schemas.microsoft.com/office/drawing/2014/main" id="{03C539A5-7538-419B-850D-5EC2EEA9708C}"/>
              </a:ext>
            </a:extLst>
          </p:cNvPr>
          <p:cNvSpPr/>
          <p:nvPr/>
        </p:nvSpPr>
        <p:spPr>
          <a:xfrm>
            <a:off x="7467600" y="6299284"/>
            <a:ext cx="2833016" cy="415498"/>
          </a:xfrm>
          <a:prstGeom prst="rect">
            <a:avLst/>
          </a:prstGeom>
        </p:spPr>
        <p:txBody>
          <a:bodyPr wrap="square">
            <a:spAutoFit/>
          </a:bodyPr>
          <a:lstStyle/>
          <a:p>
            <a:r>
              <a:rPr lang="en-US" sz="1050" dirty="0" err="1">
                <a:solidFill>
                  <a:srgbClr val="AA2661"/>
                </a:solidFill>
                <a:latin typeface="Segoe UI Semibold" panose="020B0702040204020203" pitchFamily="34" charset="0"/>
                <a:ea typeface="+mj-ea"/>
                <a:cs typeface="+mj-cs"/>
              </a:rPr>
              <a:t>Bidda</a:t>
            </a:r>
            <a:r>
              <a:rPr lang="en-US" sz="1050" dirty="0">
                <a:solidFill>
                  <a:srgbClr val="AA2661"/>
                </a:solidFill>
                <a:latin typeface="Segoe UI Semibold" panose="020B0702040204020203" pitchFamily="34" charset="0"/>
                <a:ea typeface="+mj-ea"/>
                <a:cs typeface="+mj-cs"/>
              </a:rPr>
              <a:t> Park Area: 170 ha</a:t>
            </a:r>
          </a:p>
          <a:p>
            <a:r>
              <a:rPr lang="en-US" sz="1050" dirty="0">
                <a:solidFill>
                  <a:srgbClr val="AA2661"/>
                </a:solidFill>
                <a:latin typeface="Segoe UI Semibold" panose="020B0702040204020203" pitchFamily="34" charset="0"/>
                <a:ea typeface="+mj-ea"/>
                <a:cs typeface="+mj-cs"/>
              </a:rPr>
              <a:t>Old Site Area = 120 ha</a:t>
            </a:r>
          </a:p>
        </p:txBody>
      </p:sp>
      <p:sp>
        <p:nvSpPr>
          <p:cNvPr id="7" name="Rectangle 6"/>
          <p:cNvSpPr/>
          <p:nvPr/>
        </p:nvSpPr>
        <p:spPr>
          <a:xfrm>
            <a:off x="7322457" y="1148851"/>
            <a:ext cx="2810742" cy="5016758"/>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Why Relocate the Site:</a:t>
            </a:r>
          </a:p>
          <a:p>
            <a:pPr lvl="0">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Provides for better confidence in terms of construction timeline</a:t>
            </a:r>
          </a:p>
          <a:p>
            <a:pPr marL="342900" lvl="0" indent="-342900">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Site ready in terms of infrastructure services and landscape</a:t>
            </a:r>
          </a:p>
          <a:p>
            <a:pPr marL="342900" lvl="0" indent="-342900">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More time to focus on the core EXPO operations activities</a:t>
            </a:r>
          </a:p>
          <a:p>
            <a:pPr marL="342900" lvl="0" indent="-342900">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Site location and vicinity to main tourist attraction sites – in the heart of the city</a:t>
            </a:r>
          </a:p>
          <a:p>
            <a:pPr marL="342900" lvl="0" indent="-342900">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Parts of site still under construction – can fit the EXPO event components</a:t>
            </a:r>
          </a:p>
          <a:p>
            <a:pPr marL="342900" lvl="0" indent="-342900">
              <a:spcAft>
                <a:spcPts val="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Higher profile due to location &amp; available services</a:t>
            </a:r>
          </a:p>
        </p:txBody>
      </p:sp>
      <p:sp>
        <p:nvSpPr>
          <p:cNvPr id="8" name="Title 3"/>
          <p:cNvSpPr txBox="1">
            <a:spLocks/>
          </p:cNvSpPr>
          <p:nvPr/>
        </p:nvSpPr>
        <p:spPr>
          <a:xfrm>
            <a:off x="437854"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2400" dirty="0" err="1">
                <a:solidFill>
                  <a:srgbClr val="AA2661"/>
                </a:solidFill>
                <a:latin typeface="Segoe UI Semibold" panose="020B0702040204020203" pitchFamily="34" charset="0"/>
              </a:rPr>
              <a:t>Bidda</a:t>
            </a:r>
            <a:r>
              <a:rPr lang="en-US" sz="2400" dirty="0">
                <a:solidFill>
                  <a:srgbClr val="AA2661"/>
                </a:solidFill>
                <a:latin typeface="Segoe UI Semibold" panose="020B0702040204020203" pitchFamily="34" charset="0"/>
              </a:rPr>
              <a:t> Park – New Location for Expo 2021</a:t>
            </a:r>
          </a:p>
        </p:txBody>
      </p:sp>
    </p:spTree>
    <p:extLst>
      <p:ext uri="{BB962C8B-B14F-4D97-AF65-F5344CB8AC3E}">
        <p14:creationId xmlns:p14="http://schemas.microsoft.com/office/powerpoint/2010/main" val="326592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305800" y="646066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859C2E-AC97-4A97-AC9A-66C37D598522}"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sp>
        <p:nvSpPr>
          <p:cNvPr id="5" name="Rectangle 1027"/>
          <p:cNvSpPr txBox="1">
            <a:spLocks noChangeArrowheads="1"/>
          </p:cNvSpPr>
          <p:nvPr/>
        </p:nvSpPr>
        <p:spPr bwMode="auto">
          <a:xfrm>
            <a:off x="1878496" y="2971800"/>
            <a:ext cx="6400800" cy="11303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0"/>
              </a:spcAft>
              <a:buNone/>
            </a:pPr>
            <a:endParaRPr lang="en-GB" sz="2000" b="1" dirty="0">
              <a:solidFill>
                <a:prstClr val="white"/>
              </a:solidFill>
            </a:endParaRPr>
          </a:p>
          <a:p>
            <a:pPr marL="0" indent="0">
              <a:spcAft>
                <a:spcPct val="0"/>
              </a:spcAft>
              <a:buNone/>
            </a:pPr>
            <a:endParaRPr lang="en-GB" sz="2000" b="1" dirty="0">
              <a:solidFill>
                <a:prstClr val="white"/>
              </a:solidFill>
            </a:endParaRPr>
          </a:p>
          <a:p>
            <a:pPr marL="0" indent="0">
              <a:spcAft>
                <a:spcPct val="0"/>
              </a:spcAft>
              <a:buNone/>
            </a:pPr>
            <a:endParaRPr lang="en-GB" sz="2000" dirty="0">
              <a:solidFill>
                <a:prstClr val="white"/>
              </a:solidFill>
            </a:endParaRPr>
          </a:p>
        </p:txBody>
      </p:sp>
      <p:sp>
        <p:nvSpPr>
          <p:cNvPr id="10" name="Rectangle 9"/>
          <p:cNvSpPr/>
          <p:nvPr/>
        </p:nvSpPr>
        <p:spPr>
          <a:xfrm>
            <a:off x="1828800" y="1447800"/>
            <a:ext cx="8686800" cy="1446550"/>
          </a:xfrm>
          <a:prstGeom prst="rect">
            <a:avLst/>
          </a:prstGeom>
        </p:spPr>
        <p:txBody>
          <a:bodyPr wrap="square">
            <a:spAutoFit/>
          </a:bodyPr>
          <a:lstStyle/>
          <a:p>
            <a:endParaRPr lang="en-US" sz="2000" dirty="0">
              <a:solidFill>
                <a:prstClr val="black"/>
              </a:solidFill>
              <a:ea typeface="Verdana" pitchFamily="34" charset="0"/>
              <a:cs typeface="Arial" pitchFamily="34" charset="0"/>
            </a:endParaRPr>
          </a:p>
          <a:p>
            <a:endParaRPr lang="en-US" sz="2000" dirty="0">
              <a:solidFill>
                <a:prstClr val="black"/>
              </a:solidFill>
              <a:ea typeface="Verdana" pitchFamily="34" charset="0"/>
              <a:cs typeface="Arial" pitchFamily="34" charset="0"/>
            </a:endParaRPr>
          </a:p>
          <a:p>
            <a:pPr marL="457200" indent="-457200">
              <a:buFont typeface="Arial" panose="020B0604020202020204" pitchFamily="34" charset="0"/>
              <a:buChar char="•"/>
            </a:pPr>
            <a:endParaRPr lang="en-US" sz="2000" dirty="0">
              <a:solidFill>
                <a:prstClr val="black"/>
              </a:solidFill>
              <a:ea typeface="Verdana" pitchFamily="34" charset="0"/>
              <a:cs typeface="Arial" pitchFamily="34" charset="0"/>
            </a:endParaRPr>
          </a:p>
          <a:p>
            <a:pPr marL="342900" indent="-342900">
              <a:buFont typeface="Arial" panose="020B0604020202020204" pitchFamily="34" charset="0"/>
              <a:buChar char="•"/>
            </a:pPr>
            <a:endParaRPr lang="en-US" sz="2800" dirty="0">
              <a:solidFill>
                <a:prstClr val="black"/>
              </a:solidFill>
              <a:ea typeface="Verdana"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44" y="1301015"/>
            <a:ext cx="6980496" cy="4948810"/>
          </a:xfrm>
          <a:prstGeom prst="rect">
            <a:avLst/>
          </a:prstGeom>
          <a:ln>
            <a:noFill/>
          </a:ln>
        </p:spPr>
      </p:pic>
      <p:graphicFrame>
        <p:nvGraphicFramePr>
          <p:cNvPr id="21" name="Table 20"/>
          <p:cNvGraphicFramePr>
            <a:graphicFrameLocks noGrp="1"/>
          </p:cNvGraphicFramePr>
          <p:nvPr>
            <p:extLst>
              <p:ext uri="{D42A27DB-BD31-4B8C-83A1-F6EECF244321}">
                <p14:modId xmlns:p14="http://schemas.microsoft.com/office/powerpoint/2010/main" val="69178010"/>
              </p:ext>
            </p:extLst>
          </p:nvPr>
        </p:nvGraphicFramePr>
        <p:xfrm>
          <a:off x="8016030" y="1301015"/>
          <a:ext cx="2245570" cy="4180627"/>
        </p:xfrm>
        <a:graphic>
          <a:graphicData uri="http://schemas.openxmlformats.org/drawingml/2006/table">
            <a:tbl>
              <a:tblPr firstRow="1" firstCol="1" bandRow="1">
                <a:tableStyleId>{5C22544A-7EE6-4342-B048-85BDC9FD1C3A}</a:tableStyleId>
              </a:tblPr>
              <a:tblGrid>
                <a:gridCol w="1604571">
                  <a:extLst>
                    <a:ext uri="{9D8B030D-6E8A-4147-A177-3AD203B41FA5}">
                      <a16:colId xmlns:a16="http://schemas.microsoft.com/office/drawing/2014/main" val="20000"/>
                    </a:ext>
                  </a:extLst>
                </a:gridCol>
                <a:gridCol w="640999">
                  <a:extLst>
                    <a:ext uri="{9D8B030D-6E8A-4147-A177-3AD203B41FA5}">
                      <a16:colId xmlns:a16="http://schemas.microsoft.com/office/drawing/2014/main" val="20001"/>
                    </a:ext>
                  </a:extLst>
                </a:gridCol>
              </a:tblGrid>
              <a:tr h="367611">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Name</a:t>
                      </a:r>
                    </a:p>
                  </a:txBody>
                  <a:tcPr marL="53348" marR="53348" marT="0" marB="0" anchor="ctr"/>
                </a:tc>
                <a:tc>
                  <a:txBody>
                    <a:bodyPr/>
                    <a:lstStyle/>
                    <a:p>
                      <a:pPr marL="0" marR="0" algn="l" defTabSz="914400" rtl="0" eaLnBrk="1" latinLnBrk="0" hangingPunct="1">
                        <a:lnSpc>
                          <a:spcPct val="107000"/>
                        </a:lnSpc>
                        <a:spcBef>
                          <a:spcPts val="0"/>
                        </a:spcBef>
                        <a:spcAft>
                          <a:spcPts val="0"/>
                        </a:spcAft>
                      </a:pPr>
                      <a:r>
                        <a:rPr lang="en-US" sz="1000" b="1" kern="1200" dirty="0">
                          <a:solidFill>
                            <a:schemeClr val="lt1"/>
                          </a:solidFill>
                          <a:effectLst/>
                          <a:latin typeface="Calibri" panose="020F0502020204030204" pitchFamily="34" charset="0"/>
                          <a:ea typeface="Calibri" panose="020F0502020204030204" pitchFamily="34" charset="0"/>
                          <a:cs typeface="Arial" panose="020B0604020202020204" pitchFamily="34" charset="0"/>
                        </a:rPr>
                        <a:t>No. of Units</a:t>
                      </a:r>
                    </a:p>
                  </a:txBody>
                  <a:tcPr marL="53348" marR="53348" marT="0" marB="0" anchor="b"/>
                </a:tc>
                <a:extLst>
                  <a:ext uri="{0D108BD9-81ED-4DB2-BD59-A6C34878D82A}">
                    <a16:rowId xmlns:a16="http://schemas.microsoft.com/office/drawing/2014/main" val="10000"/>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Car Park</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6</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1"/>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Play Ground</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7</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3"/>
                  </a:ext>
                </a:extLst>
              </a:tr>
              <a:tr h="367611">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Outdoor</a:t>
                      </a:r>
                      <a:r>
                        <a:rPr lang="en-US" sz="1000" b="0" kern="1200" baseline="0" dirty="0">
                          <a:solidFill>
                            <a:schemeClr val="dk1"/>
                          </a:solidFill>
                          <a:effectLst/>
                          <a:latin typeface="Calibri" panose="020F0502020204030204" pitchFamily="34" charset="0"/>
                          <a:ea typeface="Calibri" panose="020F0502020204030204" pitchFamily="34" charset="0"/>
                          <a:cs typeface="Arial" panose="020B0604020202020204" pitchFamily="34" charset="0"/>
                        </a:rPr>
                        <a:t> Sports Court</a:t>
                      </a:r>
                      <a:endPar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13</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4"/>
                  </a:ext>
                </a:extLst>
              </a:tr>
              <a:tr h="367611">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Outdoor</a:t>
                      </a:r>
                      <a:r>
                        <a:rPr lang="en-US" sz="1000" b="0" kern="1200" baseline="0" dirty="0">
                          <a:solidFill>
                            <a:schemeClr val="dk1"/>
                          </a:solidFill>
                          <a:effectLst/>
                          <a:latin typeface="Calibri" panose="020F0502020204030204" pitchFamily="34" charset="0"/>
                          <a:ea typeface="Calibri" panose="020F0502020204030204" pitchFamily="34" charset="0"/>
                          <a:cs typeface="Arial" panose="020B0604020202020204" pitchFamily="34" charset="0"/>
                        </a:rPr>
                        <a:t> GYM Equipment</a:t>
                      </a:r>
                      <a:endPar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6</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5"/>
                  </a:ext>
                </a:extLst>
              </a:tr>
              <a:tr h="232235">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Café / Restaurant</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9</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6"/>
                  </a:ext>
                </a:extLst>
              </a:tr>
              <a:tr h="183806">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Restaurant / Shops</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7"/>
                  </a:ext>
                </a:extLst>
              </a:tr>
              <a:tr h="197283">
                <a:tc>
                  <a:txBody>
                    <a:bodyPr/>
                    <a:lstStyle/>
                    <a:p>
                      <a:pPr>
                        <a:lnSpc>
                          <a:spcPct val="107000"/>
                        </a:lnSpc>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Gift Shop</a:t>
                      </a:r>
                    </a:p>
                  </a:txBody>
                  <a:tcPr marL="53348" marR="53348" marT="0" marB="0" anchor="b">
                    <a:solidFill>
                      <a:schemeClr val="accent1">
                        <a:lumMod val="20000"/>
                        <a:lumOff val="80000"/>
                      </a:schemeClr>
                    </a:solidFill>
                  </a:tcPr>
                </a:tc>
                <a:tc>
                  <a:txBody>
                    <a:bodyPr/>
                    <a:lstStyle/>
                    <a:p>
                      <a:pPr algn="ctr">
                        <a:lnSpc>
                          <a:spcPct val="107000"/>
                        </a:lnSpc>
                      </a:pPr>
                      <a:r>
                        <a:rPr lang="en-US" sz="1000" b="0" dirty="0">
                          <a:solidFill>
                            <a:schemeClr val="tx1">
                              <a:lumMod val="65000"/>
                              <a:lumOff val="35000"/>
                            </a:schemeClr>
                          </a:solidFill>
                          <a:effectLst/>
                          <a:latin typeface="Calibri" panose="020F0502020204030204" pitchFamily="34" charset="0"/>
                          <a:cs typeface="Arial" panose="020B0604020202020204" pitchFamily="34" charset="0"/>
                        </a:rPr>
                        <a:t>5</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8"/>
                  </a:ext>
                </a:extLst>
              </a:tr>
              <a:tr h="197283">
                <a:tc>
                  <a:txBody>
                    <a:bodyPr/>
                    <a:lstStyle/>
                    <a:p>
                      <a:pPr marL="0" marR="0" algn="l" defTabSz="914400" rtl="0" eaLnBrk="1" latinLnBrk="0" hangingPunct="1">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BBQ Area</a:t>
                      </a:r>
                    </a:p>
                  </a:txBody>
                  <a:tcPr marL="53348" marR="53348" marT="0" marB="0" anchor="b">
                    <a:solidFill>
                      <a:schemeClr val="accent1">
                        <a:lumMod val="20000"/>
                        <a:lumOff val="80000"/>
                      </a:schemeClr>
                    </a:solidFill>
                  </a:tcPr>
                </a:tc>
                <a:tc>
                  <a:txBody>
                    <a:bodyPr/>
                    <a:lstStyle/>
                    <a:p>
                      <a:pPr marL="0" algn="ctr" defTabSz="914400" rtl="0" eaLnBrk="1" latinLnBrk="0" hangingPunct="1">
                        <a:lnSpc>
                          <a:spcPct val="107000"/>
                        </a:lnSpc>
                      </a:pPr>
                      <a:r>
                        <a:rPr lang="en-US" sz="1000" b="0" kern="1200" dirty="0">
                          <a:solidFill>
                            <a:schemeClr val="tx1">
                              <a:lumMod val="65000"/>
                              <a:lumOff val="35000"/>
                            </a:schemeClr>
                          </a:solidFill>
                          <a:effectLst/>
                          <a:latin typeface="Calibri" panose="020F0502020204030204" pitchFamily="34" charset="0"/>
                          <a:ea typeface="+mn-ea"/>
                          <a:cs typeface="Arial" panose="020B0604020202020204" pitchFamily="34" charset="0"/>
                        </a:rPr>
                        <a:t>7</a:t>
                      </a:r>
                    </a:p>
                  </a:txBody>
                  <a:tcPr marL="53348" marR="53348" marT="0" marB="0" anchor="b">
                    <a:solidFill>
                      <a:schemeClr val="accent1">
                        <a:lumMod val="20000"/>
                        <a:lumOff val="80000"/>
                      </a:schemeClr>
                    </a:solidFill>
                  </a:tcPr>
                </a:tc>
                <a:extLst>
                  <a:ext uri="{0D108BD9-81ED-4DB2-BD59-A6C34878D82A}">
                    <a16:rowId xmlns:a16="http://schemas.microsoft.com/office/drawing/2014/main" val="10009"/>
                  </a:ext>
                </a:extLst>
              </a:tr>
              <a:tr h="19728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Admin Building</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0"/>
                  </a:ext>
                </a:extLst>
              </a:tr>
              <a:tr h="19728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Amphitheater</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1"/>
                  </a:ext>
                </a:extLst>
              </a:tr>
              <a:tr h="259405">
                <a:tc>
                  <a:txBody>
                    <a:bodyPr/>
                    <a:lstStyle/>
                    <a:p>
                      <a:pPr marL="0" marR="0" algn="l">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Building /Service</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2"/>
                  </a:ext>
                </a:extLst>
              </a:tr>
              <a:tr h="232235">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Shop ( Bike</a:t>
                      </a:r>
                      <a:r>
                        <a:rPr lang="en-US" sz="1000" b="0" kern="1200" baseline="0" dirty="0">
                          <a:solidFill>
                            <a:schemeClr val="dk1"/>
                          </a:solidFill>
                          <a:effectLst/>
                          <a:latin typeface="Calibri" panose="020F0502020204030204" pitchFamily="34" charset="0"/>
                          <a:ea typeface="Calibri" panose="020F0502020204030204" pitchFamily="34" charset="0"/>
                          <a:cs typeface="Arial" panose="020B0604020202020204" pitchFamily="34" charset="0"/>
                        </a:rPr>
                        <a:t> Rentals )</a:t>
                      </a:r>
                      <a:endPar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3"/>
                  </a:ext>
                </a:extLst>
              </a:tr>
              <a:tr h="197283">
                <a:tc>
                  <a:txBody>
                    <a:bodyPr/>
                    <a:lstStyle/>
                    <a:p>
                      <a:pPr>
                        <a:lnSpc>
                          <a:spcPct val="107000"/>
                        </a:lnSpc>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Toilets</a:t>
                      </a:r>
                    </a:p>
                  </a:txBody>
                  <a:tcPr marL="53348" marR="53348" marT="0" marB="0" anchor="b">
                    <a:solidFill>
                      <a:schemeClr val="accent1">
                        <a:lumMod val="20000"/>
                        <a:lumOff val="80000"/>
                      </a:schemeClr>
                    </a:solidFill>
                  </a:tcPr>
                </a:tc>
                <a:tc>
                  <a:txBody>
                    <a:bodyPr/>
                    <a:lstStyle/>
                    <a:p>
                      <a:pPr algn="ctr">
                        <a:lnSpc>
                          <a:spcPct val="107000"/>
                        </a:lnSpc>
                      </a:pPr>
                      <a:r>
                        <a:rPr lang="en-US" sz="1000" b="0" dirty="0">
                          <a:solidFill>
                            <a:schemeClr val="tx1">
                              <a:lumMod val="65000"/>
                              <a:lumOff val="35000"/>
                            </a:schemeClr>
                          </a:solidFill>
                          <a:effectLst/>
                          <a:latin typeface="Calibri" panose="020F0502020204030204" pitchFamily="34" charset="0"/>
                          <a:cs typeface="Arial" panose="020B0604020202020204" pitchFamily="34" charset="0"/>
                        </a:rPr>
                        <a:t>11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4"/>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Museum</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5"/>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Maze Garden</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6"/>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Water Plaza</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1</a:t>
                      </a:r>
                    </a:p>
                  </a:txBody>
                  <a:tcPr marL="53348" marR="53348" marT="0" marB="0" anchor="b">
                    <a:solidFill>
                      <a:schemeClr val="accent1">
                        <a:lumMod val="20000"/>
                        <a:lumOff val="80000"/>
                      </a:schemeClr>
                    </a:solidFill>
                  </a:tcPr>
                </a:tc>
                <a:extLst>
                  <a:ext uri="{0D108BD9-81ED-4DB2-BD59-A6C34878D82A}">
                    <a16:rowId xmlns:a16="http://schemas.microsoft.com/office/drawing/2014/main" val="10019"/>
                  </a:ext>
                </a:extLst>
              </a:tr>
              <a:tr h="197283">
                <a:tc>
                  <a:txBody>
                    <a:bodyPr/>
                    <a:lstStyle/>
                    <a:p>
                      <a:pPr marL="0" marR="0">
                        <a:lnSpc>
                          <a:spcPct val="107000"/>
                        </a:lnSpc>
                        <a:spcBef>
                          <a:spcPts val="0"/>
                        </a:spcBef>
                        <a:spcAft>
                          <a:spcPts val="0"/>
                        </a:spcAft>
                      </a:pPr>
                      <a:r>
                        <a:rPr lang="en-US" sz="1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Bridge</a:t>
                      </a:r>
                    </a:p>
                  </a:txBody>
                  <a:tcPr marL="53348" marR="53348" marT="0" marB="0" anchor="b">
                    <a:solidFill>
                      <a:schemeClr val="accent1">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4</a:t>
                      </a:r>
                    </a:p>
                  </a:txBody>
                  <a:tcPr marL="53348" marR="53348" marT="0" marB="0" anchor="b">
                    <a:solidFill>
                      <a:schemeClr val="accent1">
                        <a:lumMod val="20000"/>
                        <a:lumOff val="80000"/>
                      </a:schemeClr>
                    </a:solidFill>
                  </a:tcPr>
                </a:tc>
                <a:extLst>
                  <a:ext uri="{0D108BD9-81ED-4DB2-BD59-A6C34878D82A}">
                    <a16:rowId xmlns:a16="http://schemas.microsoft.com/office/drawing/2014/main" val="10020"/>
                  </a:ext>
                </a:extLst>
              </a:tr>
            </a:tbl>
          </a:graphicData>
        </a:graphic>
      </p:graphicFrame>
      <p:sp>
        <p:nvSpPr>
          <p:cNvPr id="8"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2400" dirty="0">
                <a:solidFill>
                  <a:srgbClr val="AA2661"/>
                </a:solidFill>
                <a:latin typeface="Segoe UI Semibold" panose="020B0702040204020203" pitchFamily="34" charset="0"/>
              </a:rPr>
              <a:t>Current </a:t>
            </a:r>
            <a:r>
              <a:rPr lang="en-US" sz="2400" dirty="0" err="1">
                <a:solidFill>
                  <a:srgbClr val="AA2661"/>
                </a:solidFill>
                <a:latin typeface="Segoe UI Semibold" panose="020B0702040204020203" pitchFamily="34" charset="0"/>
              </a:rPr>
              <a:t>Bidda</a:t>
            </a:r>
            <a:r>
              <a:rPr lang="en-US" sz="2400" dirty="0">
                <a:solidFill>
                  <a:srgbClr val="AA2661"/>
                </a:solidFill>
                <a:latin typeface="Segoe UI Semibold" panose="020B0702040204020203" pitchFamily="34" charset="0"/>
              </a:rPr>
              <a:t> Park Master Plan</a:t>
            </a:r>
          </a:p>
        </p:txBody>
      </p:sp>
    </p:spTree>
    <p:extLst>
      <p:ext uri="{BB962C8B-B14F-4D97-AF65-F5344CB8AC3E}">
        <p14:creationId xmlns:p14="http://schemas.microsoft.com/office/powerpoint/2010/main" val="18005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8305800" y="646066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859C2E-AC97-4A97-AC9A-66C37D598522}" type="slidenum">
              <a:rPr lang="en-US">
                <a:solidFill>
                  <a:prstClr val="black">
                    <a:tint val="75000"/>
                  </a:prstClr>
                </a:solidFill>
                <a:latin typeface="Calibri"/>
              </a:rPr>
              <a:pPr/>
              <a:t>12</a:t>
            </a:fld>
            <a:endParaRPr lang="en-US" dirty="0">
              <a:solidFill>
                <a:prstClr val="black">
                  <a:tint val="75000"/>
                </a:prstClr>
              </a:solidFill>
              <a:latin typeface="Calibri"/>
            </a:endParaRPr>
          </a:p>
        </p:txBody>
      </p:sp>
      <p:sp>
        <p:nvSpPr>
          <p:cNvPr id="5" name="Rectangle 1027"/>
          <p:cNvSpPr txBox="1">
            <a:spLocks noChangeArrowheads="1"/>
          </p:cNvSpPr>
          <p:nvPr/>
        </p:nvSpPr>
        <p:spPr bwMode="auto">
          <a:xfrm>
            <a:off x="1878496" y="2971800"/>
            <a:ext cx="6400800" cy="11303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0"/>
              </a:spcAft>
              <a:buNone/>
            </a:pPr>
            <a:endParaRPr lang="en-GB" sz="2000" b="1" dirty="0">
              <a:solidFill>
                <a:prstClr val="white"/>
              </a:solidFill>
            </a:endParaRPr>
          </a:p>
          <a:p>
            <a:pPr marL="0" indent="0">
              <a:spcAft>
                <a:spcPct val="0"/>
              </a:spcAft>
              <a:buNone/>
            </a:pPr>
            <a:endParaRPr lang="en-GB" sz="2000" b="1" dirty="0">
              <a:solidFill>
                <a:prstClr val="white"/>
              </a:solidFill>
            </a:endParaRPr>
          </a:p>
          <a:p>
            <a:pPr marL="0" indent="0">
              <a:spcAft>
                <a:spcPct val="0"/>
              </a:spcAft>
              <a:buNone/>
            </a:pPr>
            <a:endParaRPr lang="en-GB" sz="2000" dirty="0">
              <a:solidFill>
                <a:prstClr val="white"/>
              </a:solidFill>
            </a:endParaRPr>
          </a:p>
        </p:txBody>
      </p:sp>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l="10644" t="28107" b="-206"/>
          <a:stretch/>
        </p:blipFill>
        <p:spPr>
          <a:xfrm rot="5400000">
            <a:off x="2002662" y="283337"/>
            <a:ext cx="5138675" cy="7467601"/>
          </a:xfrm>
          <a:prstGeom prst="rect">
            <a:avLst/>
          </a:prstGeom>
        </p:spPr>
      </p:pic>
      <p:sp>
        <p:nvSpPr>
          <p:cNvPr id="7"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2400" dirty="0">
                <a:solidFill>
                  <a:srgbClr val="AA2661"/>
                </a:solidFill>
                <a:latin typeface="Segoe UI Semibold" panose="020B0702040204020203" pitchFamily="34" charset="0"/>
              </a:rPr>
              <a:t>Proposed </a:t>
            </a:r>
            <a:r>
              <a:rPr lang="en-US" sz="2400" dirty="0" err="1">
                <a:solidFill>
                  <a:srgbClr val="AA2661"/>
                </a:solidFill>
                <a:latin typeface="Segoe UI Semibold" panose="020B0702040204020203" pitchFamily="34" charset="0"/>
              </a:rPr>
              <a:t>Bidda</a:t>
            </a:r>
            <a:r>
              <a:rPr lang="en-US" sz="2400" dirty="0">
                <a:solidFill>
                  <a:srgbClr val="AA2661"/>
                </a:solidFill>
                <a:latin typeface="Segoe UI Semibold" panose="020B0702040204020203" pitchFamily="34" charset="0"/>
              </a:rPr>
              <a:t> Park Master Plan</a:t>
            </a:r>
          </a:p>
        </p:txBody>
      </p:sp>
    </p:spTree>
    <p:extLst>
      <p:ext uri="{BB962C8B-B14F-4D97-AF65-F5344CB8AC3E}">
        <p14:creationId xmlns:p14="http://schemas.microsoft.com/office/powerpoint/2010/main" val="246678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764" t="10125" r="10584" b="5309"/>
          <a:stretch/>
        </p:blipFill>
        <p:spPr>
          <a:xfrm>
            <a:off x="4138046" y="1291772"/>
            <a:ext cx="7671660" cy="5355771"/>
          </a:xfrm>
          <a:prstGeom prst="rect">
            <a:avLst/>
          </a:prstGeom>
        </p:spPr>
      </p:pic>
      <p:cxnSp>
        <p:nvCxnSpPr>
          <p:cNvPr id="6" name="Straight Connector 5"/>
          <p:cNvCxnSpPr/>
          <p:nvPr/>
        </p:nvCxnSpPr>
        <p:spPr>
          <a:xfrm flipH="1">
            <a:off x="3270142" y="2287843"/>
            <a:ext cx="38280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a:xfrm>
            <a:off x="2063164" y="2150395"/>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Car Parking</a:t>
            </a:r>
          </a:p>
        </p:txBody>
      </p:sp>
      <p:cxnSp>
        <p:nvCxnSpPr>
          <p:cNvPr id="8" name="Straight Connector 7"/>
          <p:cNvCxnSpPr/>
          <p:nvPr/>
        </p:nvCxnSpPr>
        <p:spPr>
          <a:xfrm flipH="1">
            <a:off x="3270142" y="2617561"/>
            <a:ext cx="4868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a:xfrm>
            <a:off x="2298546" y="2498219"/>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Expo Hill</a:t>
            </a:r>
          </a:p>
        </p:txBody>
      </p:sp>
      <p:cxnSp>
        <p:nvCxnSpPr>
          <p:cNvPr id="11" name="Straight Connector 10"/>
          <p:cNvCxnSpPr/>
          <p:nvPr/>
        </p:nvCxnSpPr>
        <p:spPr>
          <a:xfrm flipH="1">
            <a:off x="3270141" y="2824282"/>
            <a:ext cx="486892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3"/>
          <p:cNvSpPr txBox="1">
            <a:spLocks/>
          </p:cNvSpPr>
          <p:nvPr/>
        </p:nvSpPr>
        <p:spPr>
          <a:xfrm>
            <a:off x="2162748" y="2700689"/>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Stage area</a:t>
            </a:r>
          </a:p>
        </p:txBody>
      </p:sp>
      <p:cxnSp>
        <p:nvCxnSpPr>
          <p:cNvPr id="13" name="Straight Connector 12"/>
          <p:cNvCxnSpPr/>
          <p:nvPr/>
        </p:nvCxnSpPr>
        <p:spPr>
          <a:xfrm flipH="1">
            <a:off x="3333605" y="3827708"/>
            <a:ext cx="42169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3"/>
          <p:cNvSpPr txBox="1">
            <a:spLocks/>
          </p:cNvSpPr>
          <p:nvPr/>
        </p:nvSpPr>
        <p:spPr>
          <a:xfrm>
            <a:off x="1782510" y="3705873"/>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Qatari Pavilion</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16" name="Straight Connector 15"/>
          <p:cNvCxnSpPr/>
          <p:nvPr/>
        </p:nvCxnSpPr>
        <p:spPr>
          <a:xfrm flipH="1">
            <a:off x="3333606" y="3961662"/>
            <a:ext cx="489599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a:xfrm>
            <a:off x="2289498" y="3845973"/>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Expo Lake</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19" name="Straight Connector 18"/>
          <p:cNvCxnSpPr/>
          <p:nvPr/>
        </p:nvCxnSpPr>
        <p:spPr>
          <a:xfrm flipH="1">
            <a:off x="3333605" y="3373525"/>
            <a:ext cx="499558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3"/>
          <p:cNvSpPr txBox="1">
            <a:spLocks/>
          </p:cNvSpPr>
          <p:nvPr/>
        </p:nvSpPr>
        <p:spPr>
          <a:xfrm>
            <a:off x="905347" y="3238853"/>
            <a:ext cx="30073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Multifunctional Building</a:t>
            </a:r>
          </a:p>
        </p:txBody>
      </p:sp>
      <p:cxnSp>
        <p:nvCxnSpPr>
          <p:cNvPr id="22" name="Straight Connector 21"/>
          <p:cNvCxnSpPr/>
          <p:nvPr/>
        </p:nvCxnSpPr>
        <p:spPr>
          <a:xfrm flipH="1">
            <a:off x="3342755" y="4890409"/>
            <a:ext cx="421698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3"/>
          <p:cNvSpPr txBox="1">
            <a:spLocks/>
          </p:cNvSpPr>
          <p:nvPr/>
        </p:nvSpPr>
        <p:spPr>
          <a:xfrm>
            <a:off x="1204111" y="4770622"/>
            <a:ext cx="2771469"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International Gardens</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24" name="Straight Connector 23"/>
          <p:cNvCxnSpPr/>
          <p:nvPr/>
        </p:nvCxnSpPr>
        <p:spPr>
          <a:xfrm flipH="1">
            <a:off x="3342756" y="5097130"/>
            <a:ext cx="290413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itle 3"/>
          <p:cNvSpPr txBox="1">
            <a:spLocks/>
          </p:cNvSpPr>
          <p:nvPr/>
        </p:nvSpPr>
        <p:spPr>
          <a:xfrm>
            <a:off x="2289498" y="4984841"/>
            <a:ext cx="168608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Sport Hub</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27" name="Straight Connector 26"/>
          <p:cNvCxnSpPr/>
          <p:nvPr/>
        </p:nvCxnSpPr>
        <p:spPr>
          <a:xfrm flipH="1">
            <a:off x="3342756" y="5367225"/>
            <a:ext cx="203500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3"/>
          <p:cNvSpPr txBox="1">
            <a:spLocks/>
          </p:cNvSpPr>
          <p:nvPr/>
        </p:nvSpPr>
        <p:spPr>
          <a:xfrm>
            <a:off x="1511929" y="5291425"/>
            <a:ext cx="2463649"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Childcare Building</a:t>
            </a:r>
          </a:p>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Learning Gardens</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30" name="Straight Connector 29"/>
          <p:cNvCxnSpPr/>
          <p:nvPr/>
        </p:nvCxnSpPr>
        <p:spPr>
          <a:xfrm flipH="1">
            <a:off x="3333605" y="5691641"/>
            <a:ext cx="3384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itle 3"/>
          <p:cNvSpPr txBox="1">
            <a:spLocks/>
          </p:cNvSpPr>
          <p:nvPr/>
        </p:nvSpPr>
        <p:spPr>
          <a:xfrm>
            <a:off x="2779414" y="5555365"/>
            <a:ext cx="1196163"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err="1">
                <a:solidFill>
                  <a:schemeClr val="tx1"/>
                </a:solidFill>
                <a:latin typeface="Segoe UI Semibold" panose="020B0702040204020203" pitchFamily="34" charset="0"/>
                <a:ea typeface="Segoe UI" panose="020B0502040204020203" pitchFamily="34" charset="0"/>
                <a:cs typeface="Segoe UI" panose="020B0502040204020203" pitchFamily="34" charset="0"/>
              </a:rPr>
              <a:t>Souq</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33" name="Straight Connector 32"/>
          <p:cNvCxnSpPr/>
          <p:nvPr/>
        </p:nvCxnSpPr>
        <p:spPr>
          <a:xfrm flipH="1">
            <a:off x="3342755" y="5934576"/>
            <a:ext cx="55386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3"/>
          <p:cNvSpPr txBox="1">
            <a:spLocks/>
          </p:cNvSpPr>
          <p:nvPr/>
        </p:nvSpPr>
        <p:spPr>
          <a:xfrm>
            <a:off x="1448558" y="5851991"/>
            <a:ext cx="2419757"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Exhibition Gateway</a:t>
            </a:r>
          </a:p>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And Metro Station</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36" name="Straight Connector 35"/>
          <p:cNvCxnSpPr/>
          <p:nvPr/>
        </p:nvCxnSpPr>
        <p:spPr>
          <a:xfrm flipH="1">
            <a:off x="3342755" y="4195543"/>
            <a:ext cx="44251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itle 3"/>
          <p:cNvSpPr txBox="1">
            <a:spLocks/>
          </p:cNvSpPr>
          <p:nvPr/>
        </p:nvSpPr>
        <p:spPr>
          <a:xfrm>
            <a:off x="2099377" y="4070643"/>
            <a:ext cx="1985332"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Expo Square</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39" name="Straight Connector 38"/>
          <p:cNvCxnSpPr/>
          <p:nvPr/>
        </p:nvCxnSpPr>
        <p:spPr>
          <a:xfrm flipH="1">
            <a:off x="3324553" y="3101217"/>
            <a:ext cx="6175047" cy="82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itle 3"/>
          <p:cNvSpPr txBox="1">
            <a:spLocks/>
          </p:cNvSpPr>
          <p:nvPr/>
        </p:nvSpPr>
        <p:spPr>
          <a:xfrm>
            <a:off x="1511929" y="2984088"/>
            <a:ext cx="2419757"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Grand Desert Park</a:t>
            </a:r>
          </a:p>
        </p:txBody>
      </p:sp>
      <p:sp>
        <p:nvSpPr>
          <p:cNvPr id="31" name="Title 3"/>
          <p:cNvSpPr txBox="1">
            <a:spLocks/>
          </p:cNvSpPr>
          <p:nvPr/>
        </p:nvSpPr>
        <p:spPr>
          <a:xfrm>
            <a:off x="992310" y="6283440"/>
            <a:ext cx="2419757"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algn="r"/>
            <a:r>
              <a:rPr lang="en-US"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Proposed Pedestrian Bridge</a:t>
            </a:r>
            <a:endParaRPr lang="en-GB" sz="10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14" name="Freeform 13"/>
          <p:cNvSpPr/>
          <p:nvPr/>
        </p:nvSpPr>
        <p:spPr>
          <a:xfrm>
            <a:off x="3412067" y="6005284"/>
            <a:ext cx="2777066" cy="338667"/>
          </a:xfrm>
          <a:custGeom>
            <a:avLst/>
            <a:gdLst>
              <a:gd name="connsiteX0" fmla="*/ 0 w 2777066"/>
              <a:gd name="connsiteY0" fmla="*/ 338667 h 338667"/>
              <a:gd name="connsiteX1" fmla="*/ 2777066 w 2777066"/>
              <a:gd name="connsiteY1" fmla="*/ 338667 h 338667"/>
              <a:gd name="connsiteX2" fmla="*/ 2777066 w 2777066"/>
              <a:gd name="connsiteY2" fmla="*/ 0 h 338667"/>
            </a:gdLst>
            <a:ahLst/>
            <a:cxnLst>
              <a:cxn ang="0">
                <a:pos x="connsiteX0" y="connsiteY0"/>
              </a:cxn>
              <a:cxn ang="0">
                <a:pos x="connsiteX1" y="connsiteY1"/>
              </a:cxn>
              <a:cxn ang="0">
                <a:pos x="connsiteX2" y="connsiteY2"/>
              </a:cxn>
            </a:cxnLst>
            <a:rect l="l" t="t" r="r" b="b"/>
            <a:pathLst>
              <a:path w="2777066" h="338667">
                <a:moveTo>
                  <a:pt x="0" y="338667"/>
                </a:moveTo>
                <a:lnTo>
                  <a:pt x="2777066" y="338667"/>
                </a:lnTo>
                <a:lnTo>
                  <a:pt x="277706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Exhibition Area General Arrangement</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3" name="Oval 2"/>
          <p:cNvSpPr/>
          <p:nvPr/>
        </p:nvSpPr>
        <p:spPr>
          <a:xfrm>
            <a:off x="11172335" y="6169320"/>
            <a:ext cx="410547" cy="4105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11377608" y="6382119"/>
            <a:ext cx="2052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3"/>
          <p:cNvSpPr txBox="1">
            <a:spLocks/>
          </p:cNvSpPr>
          <p:nvPr/>
        </p:nvSpPr>
        <p:spPr>
          <a:xfrm>
            <a:off x="11540132" y="6268093"/>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1200" spc="300" dirty="0">
                <a:solidFill>
                  <a:schemeClr val="tx1"/>
                </a:solidFill>
                <a:latin typeface="Segoe UI Semibold" panose="020B0702040204020203" pitchFamily="34" charset="0"/>
                <a:ea typeface="Segoe UI" panose="020B0502040204020203" pitchFamily="34" charset="0"/>
                <a:cs typeface="Segoe UI" panose="020B0502040204020203" pitchFamily="34" charset="0"/>
              </a:rPr>
              <a:t>N</a:t>
            </a:r>
          </a:p>
        </p:txBody>
      </p:sp>
    </p:spTree>
    <p:extLst>
      <p:ext uri="{BB962C8B-B14F-4D97-AF65-F5344CB8AC3E}">
        <p14:creationId xmlns:p14="http://schemas.microsoft.com/office/powerpoint/2010/main" val="45853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840" t="5103" r="14495" b="19836"/>
          <a:stretch/>
        </p:blipFill>
        <p:spPr>
          <a:xfrm>
            <a:off x="1745408" y="1300555"/>
            <a:ext cx="7572763" cy="5312584"/>
          </a:xfrm>
          <a:prstGeom prst="rect">
            <a:avLst/>
          </a:prstGeom>
        </p:spPr>
      </p:pic>
      <p:sp>
        <p:nvSpPr>
          <p:cNvPr id="4"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Project Components – Expo 2021 </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1465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rotWithShape="1">
          <a:blip r:embed="rId3"/>
          <a:srcRect l="58551"/>
          <a:stretch/>
        </p:blipFill>
        <p:spPr>
          <a:xfrm>
            <a:off x="9042400" y="1700256"/>
            <a:ext cx="1850244" cy="4885948"/>
          </a:xfrm>
          <a:prstGeom prst="rect">
            <a:avLst/>
          </a:prstGeom>
        </p:spPr>
      </p:pic>
      <p:pic>
        <p:nvPicPr>
          <p:cNvPr id="8" name="Picture 7"/>
          <p:cNvPicPr>
            <a:picLocks noChangeAspect="1"/>
          </p:cNvPicPr>
          <p:nvPr/>
        </p:nvPicPr>
        <p:blipFill rotWithShape="1">
          <a:blip r:embed="rId3"/>
          <a:srcRect l="11038" r="50127"/>
          <a:stretch/>
        </p:blipFill>
        <p:spPr>
          <a:xfrm>
            <a:off x="6902449" y="1710089"/>
            <a:ext cx="1733551" cy="4885948"/>
          </a:xfrm>
          <a:prstGeom prst="rect">
            <a:avLst/>
          </a:prstGeom>
        </p:spPr>
      </p:pic>
      <p:pic>
        <p:nvPicPr>
          <p:cNvPr id="4" name="Picture 3"/>
          <p:cNvPicPr>
            <a:picLocks noChangeAspect="1"/>
          </p:cNvPicPr>
          <p:nvPr/>
        </p:nvPicPr>
        <p:blipFill rotWithShape="1">
          <a:blip r:embed="rId4"/>
          <a:srcRect l="29758" t="10094"/>
          <a:stretch/>
        </p:blipFill>
        <p:spPr>
          <a:xfrm>
            <a:off x="1231900" y="1968146"/>
            <a:ext cx="1495966" cy="4567084"/>
          </a:xfrm>
          <a:prstGeom prst="rect">
            <a:avLst/>
          </a:prstGeom>
        </p:spPr>
      </p:pic>
      <p:sp>
        <p:nvSpPr>
          <p:cNvPr id="6" name="Title 3"/>
          <p:cNvSpPr txBox="1">
            <a:spLocks/>
          </p:cNvSpPr>
          <p:nvPr/>
        </p:nvSpPr>
        <p:spPr>
          <a:xfrm>
            <a:off x="598132" y="1052782"/>
            <a:ext cx="5104043" cy="1138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0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Main Components</a:t>
            </a:r>
            <a:endParaRPr lang="en-GB" sz="2000" spc="300"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7" name="Title 3"/>
          <p:cNvSpPr txBox="1">
            <a:spLocks/>
          </p:cNvSpPr>
          <p:nvPr/>
        </p:nvSpPr>
        <p:spPr>
          <a:xfrm>
            <a:off x="6232358" y="965698"/>
            <a:ext cx="4640826" cy="11380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0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Services and Facilities </a:t>
            </a:r>
          </a:p>
        </p:txBody>
      </p:sp>
      <p:sp>
        <p:nvSpPr>
          <p:cNvPr id="9" name="Rectangle 8"/>
          <p:cNvSpPr/>
          <p:nvPr/>
        </p:nvSpPr>
        <p:spPr>
          <a:xfrm>
            <a:off x="492018" y="1306284"/>
            <a:ext cx="5210157" cy="52995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112042" y="1306283"/>
            <a:ext cx="5522495" cy="52995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788677" y="2062873"/>
            <a:ext cx="386073" cy="305755"/>
            <a:chOff x="3582677" y="3092450"/>
            <a:chExt cx="421562" cy="333861"/>
          </a:xfrm>
        </p:grpSpPr>
        <p:sp>
          <p:nvSpPr>
            <p:cNvPr id="2" name="Oval 1"/>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788677" y="2582319"/>
            <a:ext cx="386073" cy="305755"/>
            <a:chOff x="3582677" y="3092450"/>
            <a:chExt cx="421562" cy="333861"/>
          </a:xfrm>
        </p:grpSpPr>
        <p:sp>
          <p:nvSpPr>
            <p:cNvPr id="21" name="Oval 20"/>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786598" y="3067986"/>
            <a:ext cx="386073" cy="305755"/>
            <a:chOff x="3582677" y="3092450"/>
            <a:chExt cx="421562" cy="333861"/>
          </a:xfrm>
        </p:grpSpPr>
        <p:sp>
          <p:nvSpPr>
            <p:cNvPr id="24" name="Oval 23"/>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p:cNvGrpSpPr/>
          <p:nvPr/>
        </p:nvGrpSpPr>
        <p:grpSpPr>
          <a:xfrm>
            <a:off x="786598" y="3537906"/>
            <a:ext cx="386073" cy="305755"/>
            <a:chOff x="3582677" y="3092450"/>
            <a:chExt cx="421562" cy="333861"/>
          </a:xfrm>
        </p:grpSpPr>
        <p:sp>
          <p:nvSpPr>
            <p:cNvPr id="27" name="Oval 26"/>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a:off x="786598" y="4031952"/>
            <a:ext cx="386073" cy="305755"/>
            <a:chOff x="3582677" y="3092450"/>
            <a:chExt cx="421562" cy="333861"/>
          </a:xfrm>
        </p:grpSpPr>
        <p:sp>
          <p:nvSpPr>
            <p:cNvPr id="30" name="Oval 29"/>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784519" y="4517619"/>
            <a:ext cx="386073" cy="305755"/>
            <a:chOff x="3582677" y="3092450"/>
            <a:chExt cx="421562" cy="333861"/>
          </a:xfrm>
        </p:grpSpPr>
        <p:sp>
          <p:nvSpPr>
            <p:cNvPr id="33" name="Oval 32"/>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782802" y="5019535"/>
            <a:ext cx="386073" cy="305755"/>
            <a:chOff x="3582677" y="3092450"/>
            <a:chExt cx="421562" cy="333861"/>
          </a:xfrm>
        </p:grpSpPr>
        <p:sp>
          <p:nvSpPr>
            <p:cNvPr id="36" name="Oval 35"/>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p:cNvGrpSpPr/>
          <p:nvPr/>
        </p:nvGrpSpPr>
        <p:grpSpPr>
          <a:xfrm>
            <a:off x="782802" y="5513581"/>
            <a:ext cx="386073" cy="305755"/>
            <a:chOff x="3582677" y="3092450"/>
            <a:chExt cx="421562" cy="333861"/>
          </a:xfrm>
        </p:grpSpPr>
        <p:sp>
          <p:nvSpPr>
            <p:cNvPr id="39" name="Oval 38"/>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780723" y="5999248"/>
            <a:ext cx="386073" cy="305755"/>
            <a:chOff x="3582677" y="3092450"/>
            <a:chExt cx="421562" cy="333861"/>
          </a:xfrm>
        </p:grpSpPr>
        <p:sp>
          <p:nvSpPr>
            <p:cNvPr id="42" name="Oval 41"/>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p:cNvGrpSpPr/>
          <p:nvPr/>
        </p:nvGrpSpPr>
        <p:grpSpPr>
          <a:xfrm>
            <a:off x="6442057" y="1757118"/>
            <a:ext cx="386073" cy="305755"/>
            <a:chOff x="3582677" y="3092450"/>
            <a:chExt cx="421562" cy="333861"/>
          </a:xfrm>
        </p:grpSpPr>
        <p:sp>
          <p:nvSpPr>
            <p:cNvPr id="45" name="Oval 44"/>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442057" y="2251164"/>
            <a:ext cx="386073" cy="305755"/>
            <a:chOff x="3582677" y="3092450"/>
            <a:chExt cx="421562" cy="333861"/>
          </a:xfrm>
        </p:grpSpPr>
        <p:sp>
          <p:nvSpPr>
            <p:cNvPr id="48" name="Oval 47"/>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6439978" y="2762231"/>
            <a:ext cx="386073" cy="305755"/>
            <a:chOff x="3582677" y="3092450"/>
            <a:chExt cx="421562" cy="333861"/>
          </a:xfrm>
        </p:grpSpPr>
        <p:sp>
          <p:nvSpPr>
            <p:cNvPr id="51" name="Oval 50"/>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p:cNvGrpSpPr/>
          <p:nvPr/>
        </p:nvGrpSpPr>
        <p:grpSpPr>
          <a:xfrm>
            <a:off x="6439978" y="3244851"/>
            <a:ext cx="386073" cy="305755"/>
            <a:chOff x="3582677" y="3092450"/>
            <a:chExt cx="421562" cy="333861"/>
          </a:xfrm>
        </p:grpSpPr>
        <p:sp>
          <p:nvSpPr>
            <p:cNvPr id="54" name="Oval 53"/>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6439978" y="3764297"/>
            <a:ext cx="386073" cy="305755"/>
            <a:chOff x="3582677" y="3092450"/>
            <a:chExt cx="421562" cy="333861"/>
          </a:xfrm>
        </p:grpSpPr>
        <p:sp>
          <p:nvSpPr>
            <p:cNvPr id="57" name="Oval 56"/>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p:cNvGrpSpPr/>
          <p:nvPr/>
        </p:nvGrpSpPr>
        <p:grpSpPr>
          <a:xfrm>
            <a:off x="6437899" y="4275364"/>
            <a:ext cx="386073" cy="305755"/>
            <a:chOff x="3582677" y="3092450"/>
            <a:chExt cx="421562" cy="333861"/>
          </a:xfrm>
        </p:grpSpPr>
        <p:sp>
          <p:nvSpPr>
            <p:cNvPr id="60" name="Oval 59"/>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p:cNvGrpSpPr/>
          <p:nvPr/>
        </p:nvGrpSpPr>
        <p:grpSpPr>
          <a:xfrm>
            <a:off x="6436182" y="4783630"/>
            <a:ext cx="386073" cy="305755"/>
            <a:chOff x="3582677" y="3092450"/>
            <a:chExt cx="421562" cy="333861"/>
          </a:xfrm>
        </p:grpSpPr>
        <p:sp>
          <p:nvSpPr>
            <p:cNvPr id="63" name="Oval 62"/>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p:cNvGrpSpPr/>
          <p:nvPr/>
        </p:nvGrpSpPr>
        <p:grpSpPr>
          <a:xfrm>
            <a:off x="6436182" y="5303076"/>
            <a:ext cx="386073" cy="305755"/>
            <a:chOff x="3582677" y="3092450"/>
            <a:chExt cx="421562" cy="333861"/>
          </a:xfrm>
        </p:grpSpPr>
        <p:sp>
          <p:nvSpPr>
            <p:cNvPr id="66" name="Oval 65"/>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p:cNvGrpSpPr/>
          <p:nvPr/>
        </p:nvGrpSpPr>
        <p:grpSpPr>
          <a:xfrm>
            <a:off x="6434103" y="5801443"/>
            <a:ext cx="386073" cy="305755"/>
            <a:chOff x="3582677" y="3092450"/>
            <a:chExt cx="421562" cy="333861"/>
          </a:xfrm>
        </p:grpSpPr>
        <p:sp>
          <p:nvSpPr>
            <p:cNvPr id="69" name="Oval 68"/>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p:cNvGrpSpPr/>
          <p:nvPr/>
        </p:nvGrpSpPr>
        <p:grpSpPr>
          <a:xfrm>
            <a:off x="8606521" y="1757118"/>
            <a:ext cx="386073" cy="305755"/>
            <a:chOff x="3582677" y="3092450"/>
            <a:chExt cx="421562" cy="333861"/>
          </a:xfrm>
        </p:grpSpPr>
        <p:sp>
          <p:nvSpPr>
            <p:cNvPr id="72" name="Oval 71"/>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p:cNvGrpSpPr/>
          <p:nvPr/>
        </p:nvGrpSpPr>
        <p:grpSpPr>
          <a:xfrm>
            <a:off x="8606521" y="2181314"/>
            <a:ext cx="386073" cy="305755"/>
            <a:chOff x="3582677" y="3092450"/>
            <a:chExt cx="421562" cy="333861"/>
          </a:xfrm>
        </p:grpSpPr>
        <p:sp>
          <p:nvSpPr>
            <p:cNvPr id="75" name="Oval 74"/>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p:cNvGrpSpPr/>
          <p:nvPr/>
        </p:nvGrpSpPr>
        <p:grpSpPr>
          <a:xfrm>
            <a:off x="8604442" y="2609831"/>
            <a:ext cx="386073" cy="305755"/>
            <a:chOff x="3582677" y="3092450"/>
            <a:chExt cx="421562" cy="333861"/>
          </a:xfrm>
        </p:grpSpPr>
        <p:sp>
          <p:nvSpPr>
            <p:cNvPr id="78" name="Oval 77"/>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 name="Group 79"/>
          <p:cNvGrpSpPr/>
          <p:nvPr/>
        </p:nvGrpSpPr>
        <p:grpSpPr>
          <a:xfrm>
            <a:off x="8604442" y="3041651"/>
            <a:ext cx="386073" cy="305755"/>
            <a:chOff x="3582677" y="3092450"/>
            <a:chExt cx="421562" cy="333861"/>
          </a:xfrm>
        </p:grpSpPr>
        <p:sp>
          <p:nvSpPr>
            <p:cNvPr id="81" name="Oval 80"/>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3" name="Group 82"/>
          <p:cNvGrpSpPr/>
          <p:nvPr/>
        </p:nvGrpSpPr>
        <p:grpSpPr>
          <a:xfrm>
            <a:off x="8604442" y="3478547"/>
            <a:ext cx="386073" cy="305755"/>
            <a:chOff x="3582677" y="3092450"/>
            <a:chExt cx="421562" cy="333861"/>
          </a:xfrm>
        </p:grpSpPr>
        <p:sp>
          <p:nvSpPr>
            <p:cNvPr id="84" name="Oval 83"/>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p:cNvGrpSpPr/>
          <p:nvPr/>
        </p:nvGrpSpPr>
        <p:grpSpPr>
          <a:xfrm>
            <a:off x="8602363" y="4091214"/>
            <a:ext cx="386073" cy="305755"/>
            <a:chOff x="3582677" y="3092450"/>
            <a:chExt cx="421562" cy="333861"/>
          </a:xfrm>
        </p:grpSpPr>
        <p:sp>
          <p:nvSpPr>
            <p:cNvPr id="87" name="Oval 86"/>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p:cNvGrpSpPr/>
          <p:nvPr/>
        </p:nvGrpSpPr>
        <p:grpSpPr>
          <a:xfrm>
            <a:off x="8611297" y="4548431"/>
            <a:ext cx="386073" cy="305755"/>
            <a:chOff x="3582677" y="3092450"/>
            <a:chExt cx="421562" cy="333861"/>
          </a:xfrm>
        </p:grpSpPr>
        <p:sp>
          <p:nvSpPr>
            <p:cNvPr id="90" name="Oval 89"/>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p:cNvGrpSpPr/>
          <p:nvPr/>
        </p:nvGrpSpPr>
        <p:grpSpPr>
          <a:xfrm>
            <a:off x="8599475" y="5775125"/>
            <a:ext cx="386073" cy="305755"/>
            <a:chOff x="3582677" y="3092450"/>
            <a:chExt cx="421562" cy="333861"/>
          </a:xfrm>
        </p:grpSpPr>
        <p:sp>
          <p:nvSpPr>
            <p:cNvPr id="93" name="Oval 92"/>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5" name="Group 94"/>
          <p:cNvGrpSpPr/>
          <p:nvPr/>
        </p:nvGrpSpPr>
        <p:grpSpPr>
          <a:xfrm>
            <a:off x="8599474" y="6188559"/>
            <a:ext cx="386073" cy="305755"/>
            <a:chOff x="3582677" y="3092450"/>
            <a:chExt cx="421562" cy="333861"/>
          </a:xfrm>
        </p:grpSpPr>
        <p:sp>
          <p:nvSpPr>
            <p:cNvPr id="96" name="Oval 95"/>
            <p:cNvSpPr/>
            <p:nvPr/>
          </p:nvSpPr>
          <p:spPr>
            <a:xfrm>
              <a:off x="3604477" y="3148691"/>
              <a:ext cx="277620" cy="277620"/>
            </a:xfrm>
            <a:prstGeom prst="ellipse">
              <a:avLst/>
            </a:prstGeom>
            <a:solidFill>
              <a:schemeClr val="accent1">
                <a:lumMod val="40000"/>
                <a:lumOff val="60000"/>
              </a:schemeClr>
            </a:solidFill>
            <a:ln w="3175">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3582677" y="3092450"/>
              <a:ext cx="421562" cy="267742"/>
            </a:xfrm>
            <a:custGeom>
              <a:avLst/>
              <a:gdLst>
                <a:gd name="connsiteX0" fmla="*/ 0 w 444500"/>
                <a:gd name="connsiteY0" fmla="*/ 152400 h 304800"/>
                <a:gd name="connsiteX1" fmla="*/ 139700 w 444500"/>
                <a:gd name="connsiteY1" fmla="*/ 304800 h 304800"/>
                <a:gd name="connsiteX2" fmla="*/ 444500 w 444500"/>
                <a:gd name="connsiteY2" fmla="*/ 0 h 304800"/>
              </a:gdLst>
              <a:ahLst/>
              <a:cxnLst>
                <a:cxn ang="0">
                  <a:pos x="connsiteX0" y="connsiteY0"/>
                </a:cxn>
                <a:cxn ang="0">
                  <a:pos x="connsiteX1" y="connsiteY1"/>
                </a:cxn>
                <a:cxn ang="0">
                  <a:pos x="connsiteX2" y="connsiteY2"/>
                </a:cxn>
              </a:cxnLst>
              <a:rect l="l" t="t" r="r" b="b"/>
              <a:pathLst>
                <a:path w="444500" h="304800">
                  <a:moveTo>
                    <a:pt x="0" y="152400"/>
                  </a:moveTo>
                  <a:lnTo>
                    <a:pt x="139700" y="304800"/>
                  </a:lnTo>
                  <a:lnTo>
                    <a:pt x="444500" y="0"/>
                  </a:lnTo>
                </a:path>
              </a:pathLst>
            </a:custGeom>
            <a:noFill/>
            <a:ln w="57150">
              <a:solidFill>
                <a:srgbClr val="A22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EXPO Site Contents </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1752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8608" y="1191470"/>
            <a:ext cx="10481923" cy="5449962"/>
            <a:chOff x="778608" y="1191470"/>
            <a:chExt cx="10481923" cy="5449962"/>
          </a:xfrm>
        </p:grpSpPr>
        <p:grpSp>
          <p:nvGrpSpPr>
            <p:cNvPr id="4" name="Group 3"/>
            <p:cNvGrpSpPr/>
            <p:nvPr/>
          </p:nvGrpSpPr>
          <p:grpSpPr>
            <a:xfrm>
              <a:off x="778608" y="1191470"/>
              <a:ext cx="10481923" cy="5449962"/>
              <a:chOff x="778608" y="1191470"/>
              <a:chExt cx="10481923" cy="5449962"/>
            </a:xfrm>
          </p:grpSpPr>
          <p:pic>
            <p:nvPicPr>
              <p:cNvPr id="18" name="Picture 17"/>
              <p:cNvPicPr>
                <a:picLocks noChangeAspect="1"/>
              </p:cNvPicPr>
              <p:nvPr/>
            </p:nvPicPr>
            <p:blipFill rotWithShape="1">
              <a:blip r:embed="rId3"/>
              <a:srcRect l="1538"/>
              <a:stretch/>
            </p:blipFill>
            <p:spPr>
              <a:xfrm>
                <a:off x="778608" y="1191470"/>
                <a:ext cx="10481923" cy="5449962"/>
              </a:xfrm>
              <a:prstGeom prst="rect">
                <a:avLst/>
              </a:prstGeom>
            </p:spPr>
          </p:pic>
          <p:sp>
            <p:nvSpPr>
              <p:cNvPr id="5" name="Rectangle 4"/>
              <p:cNvSpPr/>
              <p:nvPr/>
            </p:nvSpPr>
            <p:spPr>
              <a:xfrm>
                <a:off x="3940630" y="5377546"/>
                <a:ext cx="638629"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7364361" y="3421815"/>
                <a:ext cx="1982839" cy="69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Rectangle 12"/>
            <p:cNvSpPr/>
            <p:nvPr/>
          </p:nvSpPr>
          <p:spPr>
            <a:xfrm>
              <a:off x="3875313" y="3850525"/>
              <a:ext cx="638629"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Rectangle 5"/>
          <p:cNvSpPr/>
          <p:nvPr/>
        </p:nvSpPr>
        <p:spPr>
          <a:xfrm>
            <a:off x="3976918" y="6037945"/>
            <a:ext cx="638629"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7364362" y="5972637"/>
            <a:ext cx="1982838" cy="31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7355654" y="2444134"/>
            <a:ext cx="364131" cy="31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itle 3"/>
          <p:cNvSpPr txBox="1">
            <a:spLocks/>
          </p:cNvSpPr>
          <p:nvPr/>
        </p:nvSpPr>
        <p:spPr>
          <a:xfrm>
            <a:off x="3810963" y="2226331"/>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170ha</a:t>
            </a:r>
            <a:endParaRPr kumimoji="0" lang="en-GB" sz="18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4" name="Title 3"/>
          <p:cNvSpPr txBox="1">
            <a:spLocks/>
          </p:cNvSpPr>
          <p:nvPr/>
        </p:nvSpPr>
        <p:spPr>
          <a:xfrm>
            <a:off x="3884579" y="3883777"/>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15ha</a:t>
            </a:r>
            <a:endParaRPr kumimoji="0" lang="en-GB" sz="16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5" name="Title 3"/>
          <p:cNvSpPr txBox="1">
            <a:spLocks/>
          </p:cNvSpPr>
          <p:nvPr/>
        </p:nvSpPr>
        <p:spPr>
          <a:xfrm>
            <a:off x="7390183" y="3582714"/>
            <a:ext cx="3393927" cy="582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9%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of Exhibition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Area</a:t>
            </a:r>
          </a:p>
        </p:txBody>
      </p:sp>
      <p:sp>
        <p:nvSpPr>
          <p:cNvPr id="16" name="Title 3"/>
          <p:cNvSpPr txBox="1">
            <a:spLocks/>
          </p:cNvSpPr>
          <p:nvPr/>
        </p:nvSpPr>
        <p:spPr>
          <a:xfrm>
            <a:off x="3919411" y="6008839"/>
            <a:ext cx="1749951" cy="238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3.4ha</a:t>
            </a:r>
          </a:p>
        </p:txBody>
      </p:sp>
      <p:sp>
        <p:nvSpPr>
          <p:cNvPr id="17" name="Title 3"/>
          <p:cNvSpPr txBox="1">
            <a:spLocks/>
          </p:cNvSpPr>
          <p:nvPr/>
        </p:nvSpPr>
        <p:spPr>
          <a:xfrm>
            <a:off x="7477267" y="5979889"/>
            <a:ext cx="3085923" cy="205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2.5% of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Exhibition Area</a:t>
            </a:r>
          </a:p>
        </p:txBody>
      </p:sp>
      <p:sp>
        <p:nvSpPr>
          <p:cNvPr id="19" name="Title 3"/>
          <p:cNvSpPr txBox="1">
            <a:spLocks/>
          </p:cNvSpPr>
          <p:nvPr/>
        </p:nvSpPr>
        <p:spPr>
          <a:xfrm>
            <a:off x="3912156" y="5425078"/>
            <a:ext cx="2459615" cy="1898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Maximum 1.5ha</a:t>
            </a:r>
            <a:endParaRPr kumimoji="0" lang="en-GB" sz="1600" b="0" i="0" u="none" strike="noStrike" kern="1200" cap="none" spc="30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20"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300" normalizeH="0" baseline="0" noProof="0" dirty="0">
                <a:ln>
                  <a:noFill/>
                </a:ln>
                <a:solidFill>
                  <a:srgbClr val="A2245C"/>
                </a:solidFill>
                <a:effectLst/>
                <a:uLnTx/>
                <a:uFillTx/>
                <a:latin typeface="Segoe UI Semibold" panose="020B0702040204020203" pitchFamily="34" charset="0"/>
                <a:ea typeface="Segoe UI" panose="020B0502040204020203" pitchFamily="34" charset="0"/>
                <a:cs typeface="Segoe UI" panose="020B0502040204020203" pitchFamily="34" charset="0"/>
              </a:rPr>
              <a:t>AIPH Requirements </a:t>
            </a:r>
            <a:endParaRPr kumimoji="0" lang="en-GB" sz="2400" b="0" i="0" u="none" strike="noStrike" kern="1200" cap="none" spc="300" normalizeH="0" baseline="0" noProof="0" dirty="0">
              <a:ln>
                <a:noFill/>
              </a:ln>
              <a:solidFill>
                <a:prstClr val="white"/>
              </a:solidFill>
              <a:effectLst/>
              <a:uLnTx/>
              <a:uFillTx/>
              <a:latin typeface="Segoe UI Semibold" panose="020B07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5669362" y="5178335"/>
            <a:ext cx="638629" cy="246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itle 3"/>
          <p:cNvSpPr txBox="1">
            <a:spLocks/>
          </p:cNvSpPr>
          <p:nvPr/>
        </p:nvSpPr>
        <p:spPr>
          <a:xfrm>
            <a:off x="5603249" y="4981085"/>
            <a:ext cx="3393927" cy="582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Segoe UI" panose="020B0502040204020203" pitchFamily="34" charset="0"/>
                <a:cs typeface="Arial" panose="020B0604020202020204" pitchFamily="34" charset="0"/>
              </a:rPr>
              <a:t>buildings</a:t>
            </a:r>
          </a:p>
        </p:txBody>
      </p:sp>
    </p:spTree>
    <p:extLst>
      <p:ext uri="{BB962C8B-B14F-4D97-AF65-F5344CB8AC3E}">
        <p14:creationId xmlns:p14="http://schemas.microsoft.com/office/powerpoint/2010/main" val="20396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258" y="1379808"/>
            <a:ext cx="9408599" cy="4893647"/>
          </a:xfrm>
          <a:prstGeom prst="rect">
            <a:avLst/>
          </a:prstGeom>
        </p:spPr>
        <p:txBody>
          <a:bodyPr wrap="square">
            <a:spAutoFit/>
          </a:bodyPr>
          <a:lstStyle/>
          <a:p>
            <a:r>
              <a:rPr lang="en-US" sz="2400" dirty="0"/>
              <a:t>In preparation for the promotion and marketing for the Expo 2021, we have involved the Doha 2022 organizing committee to prepare four tenders for the following:</a:t>
            </a:r>
          </a:p>
          <a:p>
            <a:endParaRPr lang="en-GB" sz="2400" dirty="0"/>
          </a:p>
          <a:p>
            <a:pPr marL="285750" lvl="0" indent="-285750">
              <a:buFont typeface="Arial" panose="020B0604020202020204" pitchFamily="34" charset="0"/>
              <a:buChar char="•"/>
            </a:pPr>
            <a:r>
              <a:rPr lang="en-US" sz="2400" dirty="0"/>
              <a:t>Expo Branding, Logo and website.</a:t>
            </a:r>
            <a:endParaRPr lang="en-GB" sz="2400" dirty="0"/>
          </a:p>
          <a:p>
            <a:pPr marL="285750" lvl="0" indent="-285750">
              <a:buFont typeface="Arial" panose="020B0604020202020204" pitchFamily="34" charset="0"/>
              <a:buChar char="•"/>
            </a:pPr>
            <a:r>
              <a:rPr lang="en-US" sz="2400" dirty="0"/>
              <a:t>Expo Communication  </a:t>
            </a:r>
            <a:endParaRPr lang="en-GB" sz="2400" dirty="0"/>
          </a:p>
          <a:p>
            <a:pPr marL="285750" lvl="0" indent="-285750">
              <a:buFont typeface="Arial" panose="020B0604020202020204" pitchFamily="34" charset="0"/>
              <a:buChar char="•"/>
            </a:pPr>
            <a:r>
              <a:rPr lang="en-US" sz="2400" dirty="0"/>
              <a:t>Expo Marketing</a:t>
            </a:r>
            <a:endParaRPr lang="en-GB" sz="2400" dirty="0"/>
          </a:p>
          <a:p>
            <a:pPr marL="285750" lvl="0" indent="-285750">
              <a:buFont typeface="Arial" panose="020B0604020202020204" pitchFamily="34" charset="0"/>
              <a:buChar char="•"/>
            </a:pPr>
            <a:r>
              <a:rPr lang="en-US" sz="2400" dirty="0"/>
              <a:t>Event Operations</a:t>
            </a:r>
          </a:p>
          <a:p>
            <a:pPr lvl="0"/>
            <a:endParaRPr lang="en-GB" sz="2400" dirty="0"/>
          </a:p>
          <a:p>
            <a:r>
              <a:rPr lang="en-US" sz="2400" dirty="0"/>
              <a:t>These are ready and will be released shortly.</a:t>
            </a:r>
            <a:endParaRPr lang="en-GB" sz="2400" dirty="0"/>
          </a:p>
          <a:p>
            <a:r>
              <a:rPr lang="en-US" sz="2400" dirty="0"/>
              <a:t> </a:t>
            </a:r>
            <a:endParaRPr lang="en-GB" sz="2400" dirty="0"/>
          </a:p>
          <a:p>
            <a:r>
              <a:rPr lang="en-US" sz="2400" dirty="0"/>
              <a:t>Initial contact with some EU countries representatives has taken place in Doha and we received positive response for participation.</a:t>
            </a:r>
            <a:endParaRPr lang="en-GB" sz="2400" dirty="0"/>
          </a:p>
        </p:txBody>
      </p:sp>
      <p:sp>
        <p:nvSpPr>
          <p:cNvPr id="5"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Communication, Marketing and Promotion </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243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9298" y="1637108"/>
            <a:ext cx="8517083" cy="3416320"/>
          </a:xfrm>
          <a:prstGeom prst="rect">
            <a:avLst/>
          </a:prstGeom>
        </p:spPr>
        <p:txBody>
          <a:bodyPr wrap="square">
            <a:spAutoFit/>
          </a:bodyPr>
          <a:lstStyle/>
          <a:p>
            <a:pPr marL="342900" indent="-342900">
              <a:buFont typeface="Symbol" panose="05050102010706020507" pitchFamily="18" charset="2"/>
              <a:buChar char=""/>
            </a:pPr>
            <a:endParaRPr lang="en-GB" sz="2400" dirty="0">
              <a:latin typeface="Calibri (Body)"/>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Doha EXPO will provide for a platform to experience modern agriculture technology and environmental awareness</a:t>
            </a:r>
          </a:p>
          <a:p>
            <a:pPr marL="342900" indent="-342900">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Instill values and lessons learned to develop the EXPO themes and sub-themes through activities which will continue to be implemented in the future</a:t>
            </a:r>
            <a:endParaRPr lang="en-GB" sz="2400" dirty="0">
              <a:latin typeface="Calibri (Body)"/>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2400" dirty="0">
                <a:latin typeface="Calibri (Body)"/>
                <a:ea typeface="Calibri" panose="020F0502020204030204" pitchFamily="34" charset="0"/>
                <a:cs typeface="Times New Roman" panose="02020603050405020304" pitchFamily="18" charset="0"/>
              </a:rPr>
              <a:t>Legacy mode is a testimony on how DOHA EXPO 2021 will be an example  to follow in the world .</a:t>
            </a:r>
          </a:p>
        </p:txBody>
      </p:sp>
      <p:sp>
        <p:nvSpPr>
          <p:cNvPr id="6"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DOHA EXPO 2021 Legacy</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2515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306818"/>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266" y="365125"/>
            <a:ext cx="1776484" cy="604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823" y="1881516"/>
            <a:ext cx="3545366" cy="3172107"/>
          </a:xfrm>
          <a:prstGeom prst="rect">
            <a:avLst/>
          </a:prstGeom>
          <a:ln>
            <a:noFill/>
          </a:ln>
          <a:effectLst>
            <a:softEdge rad="112500"/>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823" y="1976835"/>
            <a:ext cx="3545366" cy="317210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232" y="1852863"/>
            <a:ext cx="3545366" cy="3172107"/>
          </a:xfrm>
          <a:prstGeom prst="rect">
            <a:avLst/>
          </a:prstGeom>
          <a:ln>
            <a:noFill/>
          </a:ln>
          <a:effectLst>
            <a:softEdge rad="112500"/>
          </a:effectLst>
        </p:spPr>
      </p:pic>
      <p:grpSp>
        <p:nvGrpSpPr>
          <p:cNvPr id="22" name="Group 21"/>
          <p:cNvGrpSpPr/>
          <p:nvPr/>
        </p:nvGrpSpPr>
        <p:grpSpPr>
          <a:xfrm>
            <a:off x="407753" y="5594440"/>
            <a:ext cx="4839274" cy="720563"/>
            <a:chOff x="6649127" y="2556002"/>
            <a:chExt cx="4839274" cy="720563"/>
          </a:xfrm>
        </p:grpSpPr>
        <p:sp>
          <p:nvSpPr>
            <p:cNvPr id="23" name="TextBox 22"/>
            <p:cNvSpPr txBox="1"/>
            <p:nvPr/>
          </p:nvSpPr>
          <p:spPr>
            <a:xfrm>
              <a:off x="6649127" y="2568679"/>
              <a:ext cx="32869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O</a:t>
              </a:r>
              <a:r>
                <a:rPr kumimoji="0" lang="tr-TR" sz="2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PENING</a:t>
              </a:r>
              <a:r>
                <a:rPr kumimoji="0" lang="en-GB" sz="2000" b="1" i="0" u="none" strike="noStrike" kern="1200" cap="none" spc="0" normalizeH="0" noProof="0" dirty="0">
                  <a:ln>
                    <a:noFill/>
                  </a:ln>
                  <a:solidFill>
                    <a:srgbClr val="A2245C"/>
                  </a:solidFill>
                  <a:effectLst/>
                  <a:uLnTx/>
                  <a:uFillTx/>
                  <a:latin typeface="Segoe UI Semibold" panose="020B0702040204020203" pitchFamily="34" charset="0"/>
                  <a:ea typeface="+mn-ea"/>
                  <a:cs typeface="+mn-cs"/>
                </a:rPr>
                <a:t> </a:t>
              </a:r>
              <a:r>
                <a:rPr kumimoji="0" lang="en-GB" sz="2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14 OCTOBER</a:t>
              </a:r>
            </a:p>
          </p:txBody>
        </p:sp>
        <p:sp>
          <p:nvSpPr>
            <p:cNvPr id="24" name="TextBox 23"/>
            <p:cNvSpPr txBox="1"/>
            <p:nvPr/>
          </p:nvSpPr>
          <p:spPr>
            <a:xfrm>
              <a:off x="9304877" y="2556002"/>
              <a:ext cx="21835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5CD6A"/>
                  </a:solidFill>
                  <a:effectLst/>
                  <a:uLnTx/>
                  <a:uFillTx/>
                  <a:latin typeface="Segoe UI Semibold" panose="020B0702040204020203" pitchFamily="34" charset="0"/>
                  <a:ea typeface="+mn-ea"/>
                  <a:cs typeface="+mn-cs"/>
                </a:rPr>
                <a:t>2</a:t>
              </a:r>
              <a:r>
                <a:rPr kumimoji="0" lang="en-GB" sz="4000" b="0" i="0" u="none" strike="noStrike" kern="1200" cap="none" spc="0" normalizeH="0" baseline="0" noProof="0" dirty="0">
                  <a:ln>
                    <a:noFill/>
                  </a:ln>
                  <a:solidFill>
                    <a:srgbClr val="757474"/>
                  </a:solidFill>
                  <a:effectLst/>
                  <a:uLnTx/>
                  <a:uFillTx/>
                  <a:latin typeface="Segoe UI Semibold" panose="020B0702040204020203" pitchFamily="34" charset="0"/>
                  <a:ea typeface="+mn-ea"/>
                  <a:cs typeface="+mn-cs"/>
                </a:rPr>
                <a:t>0</a:t>
              </a:r>
              <a:r>
                <a:rPr kumimoji="0" lang="en-GB" sz="4000" b="0" i="0" u="none" strike="noStrike" kern="1200" cap="none" spc="0" normalizeH="0" baseline="0" noProof="0" dirty="0">
                  <a:ln>
                    <a:noFill/>
                  </a:ln>
                  <a:solidFill>
                    <a:srgbClr val="00906B"/>
                  </a:solidFill>
                  <a:effectLst/>
                  <a:uLnTx/>
                  <a:uFillTx/>
                  <a:latin typeface="Segoe UI Semibold" panose="020B0702040204020203" pitchFamily="34" charset="0"/>
                  <a:ea typeface="+mn-ea"/>
                  <a:cs typeface="+mn-cs"/>
                </a:rPr>
                <a:t>2</a:t>
              </a:r>
              <a:r>
                <a:rPr kumimoji="0" lang="en-GB" sz="4000" b="0"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1</a:t>
              </a:r>
            </a:p>
          </p:txBody>
        </p:sp>
      </p:grpSp>
      <p:grpSp>
        <p:nvGrpSpPr>
          <p:cNvPr id="25" name="Group 24"/>
          <p:cNvGrpSpPr/>
          <p:nvPr/>
        </p:nvGrpSpPr>
        <p:grpSpPr>
          <a:xfrm>
            <a:off x="6658286" y="5571021"/>
            <a:ext cx="5073776" cy="721565"/>
            <a:chOff x="6187169" y="3647874"/>
            <a:chExt cx="5073776" cy="721565"/>
          </a:xfrm>
        </p:grpSpPr>
        <p:sp>
          <p:nvSpPr>
            <p:cNvPr id="26" name="TextBox 25"/>
            <p:cNvSpPr txBox="1"/>
            <p:nvPr/>
          </p:nvSpPr>
          <p:spPr>
            <a:xfrm>
              <a:off x="6187169" y="3647874"/>
              <a:ext cx="4020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C</a:t>
              </a:r>
              <a:r>
                <a:rPr kumimoji="0" lang="tr-TR" sz="2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LOSING</a:t>
              </a:r>
              <a:r>
                <a:rPr kumimoji="0" lang="en-GB" sz="2000" b="1" i="0" u="none" strike="noStrike" kern="1200" cap="none" spc="0" normalizeH="0" noProof="0" dirty="0">
                  <a:ln>
                    <a:noFill/>
                  </a:ln>
                  <a:solidFill>
                    <a:srgbClr val="A2245C"/>
                  </a:solidFill>
                  <a:effectLst/>
                  <a:uLnTx/>
                  <a:uFillTx/>
                  <a:latin typeface="Segoe UI Semibold" panose="020B0702040204020203" pitchFamily="34" charset="0"/>
                  <a:ea typeface="+mn-ea"/>
                  <a:cs typeface="+mn-cs"/>
                </a:rPr>
                <a:t> </a:t>
              </a:r>
              <a:r>
                <a:rPr kumimoji="0" lang="en-GB" sz="2000" b="1"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17 MARCH</a:t>
              </a:r>
            </a:p>
          </p:txBody>
        </p:sp>
        <p:sp>
          <p:nvSpPr>
            <p:cNvPr id="27" name="TextBox 26"/>
            <p:cNvSpPr txBox="1"/>
            <p:nvPr/>
          </p:nvSpPr>
          <p:spPr>
            <a:xfrm>
              <a:off x="9077421" y="3661553"/>
              <a:ext cx="21835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5CD6A"/>
                  </a:solidFill>
                  <a:effectLst/>
                  <a:uLnTx/>
                  <a:uFillTx/>
                  <a:latin typeface="Segoe UI Semibold" panose="020B0702040204020203" pitchFamily="34" charset="0"/>
                  <a:ea typeface="+mn-ea"/>
                  <a:cs typeface="+mn-cs"/>
                </a:rPr>
                <a:t>2</a:t>
              </a:r>
              <a:r>
                <a:rPr kumimoji="0" lang="en-GB" sz="4000" b="0" i="0" u="none" strike="noStrike" kern="1200" cap="none" spc="0" normalizeH="0" baseline="0" noProof="0" dirty="0">
                  <a:ln>
                    <a:noFill/>
                  </a:ln>
                  <a:solidFill>
                    <a:srgbClr val="757474"/>
                  </a:solidFill>
                  <a:effectLst/>
                  <a:uLnTx/>
                  <a:uFillTx/>
                  <a:latin typeface="Segoe UI Semibold" panose="020B0702040204020203" pitchFamily="34" charset="0"/>
                  <a:ea typeface="+mn-ea"/>
                  <a:cs typeface="+mn-cs"/>
                </a:rPr>
                <a:t>0</a:t>
              </a:r>
              <a:r>
                <a:rPr kumimoji="0" lang="en-GB" sz="4000" b="0" i="0" u="none" strike="noStrike" kern="1200" cap="none" spc="0" normalizeH="0" baseline="0" noProof="0" dirty="0">
                  <a:ln>
                    <a:noFill/>
                  </a:ln>
                  <a:solidFill>
                    <a:srgbClr val="00906B"/>
                  </a:solidFill>
                  <a:effectLst/>
                  <a:uLnTx/>
                  <a:uFillTx/>
                  <a:latin typeface="Segoe UI Semibold" panose="020B0702040204020203" pitchFamily="34" charset="0"/>
                  <a:ea typeface="+mn-ea"/>
                  <a:cs typeface="+mn-cs"/>
                </a:rPr>
                <a:t>2</a:t>
              </a:r>
              <a:r>
                <a:rPr kumimoji="0" lang="en-GB" sz="4000" b="0" i="0" u="none" strike="noStrike" kern="1200" cap="none" spc="0" normalizeH="0" baseline="0" noProof="0" dirty="0">
                  <a:ln>
                    <a:noFill/>
                  </a:ln>
                  <a:solidFill>
                    <a:srgbClr val="A2245C"/>
                  </a:solidFill>
                  <a:effectLst/>
                  <a:uLnTx/>
                  <a:uFillTx/>
                  <a:latin typeface="Segoe UI Semibold" panose="020B0702040204020203" pitchFamily="34" charset="0"/>
                  <a:ea typeface="+mn-ea"/>
                  <a:cs typeface="+mn-cs"/>
                </a:rPr>
                <a:t>2</a:t>
              </a:r>
            </a:p>
          </p:txBody>
        </p:sp>
      </p:grpSp>
      <p:sp>
        <p:nvSpPr>
          <p:cNvPr id="28" name="Right Arrow 27"/>
          <p:cNvSpPr/>
          <p:nvPr/>
        </p:nvSpPr>
        <p:spPr>
          <a:xfrm>
            <a:off x="5303184" y="5864690"/>
            <a:ext cx="1571856" cy="244341"/>
          </a:xfrm>
          <a:prstGeom prst="rightArrow">
            <a:avLst/>
          </a:prstGeom>
          <a:noFill/>
          <a:ln w="50800" cmpd="sng">
            <a:solidFill>
              <a:srgbClr val="A2245C"/>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Metin kutusu 3">
            <a:extLst>
              <a:ext uri="{FF2B5EF4-FFF2-40B4-BE49-F238E27FC236}">
                <a16:creationId xmlns:a16="http://schemas.microsoft.com/office/drawing/2014/main" id="{00C535DC-4AE4-4734-A062-AD1CD773A53A}"/>
              </a:ext>
            </a:extLst>
          </p:cNvPr>
          <p:cNvSpPr txBox="1"/>
          <p:nvPr/>
        </p:nvSpPr>
        <p:spPr>
          <a:xfrm>
            <a:off x="3557275" y="2740137"/>
            <a:ext cx="6488006" cy="707886"/>
          </a:xfrm>
          <a:prstGeom prst="rect">
            <a:avLst/>
          </a:prstGeom>
          <a:noFill/>
          <a:effectLst>
            <a:glow rad="101600">
              <a:schemeClr val="accent1">
                <a:satMod val="175000"/>
                <a:alpha val="40000"/>
              </a:schemeClr>
            </a:glow>
            <a:outerShdw blurRad="76200" dir="13500000" sy="23000" kx="1200000" algn="br" rotWithShape="0">
              <a:prstClr val="black">
                <a:alpha val="20000"/>
              </a:prstClr>
            </a:outerShdw>
          </a:effectLst>
        </p:spPr>
        <p:txBody>
          <a:bodyPr wrap="square" rtlCol="0">
            <a:spAutoFit/>
          </a:bodyPr>
          <a:lstStyle/>
          <a:p>
            <a:pPr algn="ctr"/>
            <a:r>
              <a:rPr lang="tr-TR" sz="4000" dirty="0">
                <a:solidFill>
                  <a:srgbClr val="E5CD6A"/>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a:t>
            </a:r>
            <a:r>
              <a:rPr lang="tr-TR" sz="4000" dirty="0">
                <a:solidFill>
                  <a:srgbClr val="757474"/>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5</a:t>
            </a:r>
            <a:r>
              <a:rPr lang="tr-TR" sz="4000" dirty="0">
                <a:solidFill>
                  <a:srgbClr val="00906B"/>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5</a:t>
            </a:r>
            <a:r>
              <a:rPr lang="en-GB" sz="3200" dirty="0">
                <a:solidFill>
                  <a:srgbClr val="00906B"/>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tr-TR" sz="3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tr-TR" sz="3200" dirty="0">
                <a:solidFill>
                  <a:srgbClr val="A2245C"/>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DAYS </a:t>
            </a:r>
            <a:r>
              <a:rPr lang="tr-TR" sz="3200" dirty="0">
                <a:solidFill>
                  <a:srgbClr val="757474"/>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OF</a:t>
            </a:r>
            <a:r>
              <a:rPr lang="tr-TR" sz="3200" dirty="0">
                <a:solidFill>
                  <a:srgbClr val="A2245C"/>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tr-TR" sz="3200" dirty="0">
                <a:solidFill>
                  <a:srgbClr val="E5CD6A"/>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CELEBRATION</a:t>
            </a:r>
          </a:p>
        </p:txBody>
      </p:sp>
      <p:sp>
        <p:nvSpPr>
          <p:cNvPr id="14"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Timeline</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1911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9843"/>
          <a:stretch/>
        </p:blipFill>
        <p:spPr>
          <a:xfrm>
            <a:off x="0" y="-24064"/>
            <a:ext cx="12192000" cy="7752509"/>
          </a:xfrm>
          <a:prstGeom prst="rect">
            <a:avLst/>
          </a:prstGeom>
        </p:spPr>
      </p:pic>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3">
            <a:extLst>
              <a:ext uri="{FF2B5EF4-FFF2-40B4-BE49-F238E27FC236}">
                <a16:creationId xmlns:a16="http://schemas.microsoft.com/office/drawing/2014/main" id="{13776C58-F6CA-4EEC-80BD-03BD9E60D085}"/>
              </a:ext>
            </a:extLst>
          </p:cNvPr>
          <p:cNvSpPr txBox="1">
            <a:spLocks/>
          </p:cNvSpPr>
          <p:nvPr/>
        </p:nvSpPr>
        <p:spPr>
          <a:xfrm>
            <a:off x="4653833" y="4561725"/>
            <a:ext cx="6632575" cy="1113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dirty="0">
              <a:solidFill>
                <a:schemeClr val="bg1"/>
              </a:solidFill>
              <a:latin typeface="Adobe Arabic" panose="02040503050201020203" pitchFamily="18" charset="-78"/>
              <a:cs typeface="Adobe Arabic" panose="02040503050201020203" pitchFamily="18" charset="-78"/>
            </a:endParaRPr>
          </a:p>
        </p:txBody>
      </p:sp>
      <p:sp>
        <p:nvSpPr>
          <p:cNvPr id="11" name="Title 3"/>
          <p:cNvSpPr txBox="1">
            <a:spLocks/>
          </p:cNvSpPr>
          <p:nvPr/>
        </p:nvSpPr>
        <p:spPr>
          <a:xfrm>
            <a:off x="5525230" y="5254849"/>
            <a:ext cx="7223125" cy="1831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pPr algn="ctr"/>
            <a:r>
              <a:rPr lang="en-GB" sz="8000" spc="300" dirty="0">
                <a:solidFill>
                  <a:srgbClr val="00906B"/>
                </a:solidFill>
                <a:latin typeface="Segoe UI Semibold" panose="020B0702040204020203" pitchFamily="34" charset="0"/>
                <a:ea typeface="Segoe UI" panose="020B0502040204020203" pitchFamily="34" charset="0"/>
                <a:cs typeface="Segoe UI Semibold" panose="020B0702040204020203" pitchFamily="34" charset="0"/>
              </a:rPr>
              <a:t>T</a:t>
            </a:r>
            <a:r>
              <a:rPr lang="en-GB" sz="5400" spc="300" dirty="0">
                <a:solidFill>
                  <a:srgbClr val="E5CD6A"/>
                </a:solidFill>
                <a:latin typeface="Segoe UI Semibold" panose="020B0702040204020203" pitchFamily="34" charset="0"/>
                <a:ea typeface="Segoe UI" panose="020B0502040204020203" pitchFamily="34" charset="0"/>
                <a:cs typeface="Segoe UI Semibold" panose="020B0702040204020203" pitchFamily="34" charset="0"/>
              </a:rPr>
              <a:t>HANK </a:t>
            </a:r>
            <a:r>
              <a:rPr lang="en-GB" sz="8000" spc="300" dirty="0">
                <a:solidFill>
                  <a:srgbClr val="00906B"/>
                </a:solidFill>
                <a:latin typeface="Segoe UI Semibold" panose="020B0702040204020203" pitchFamily="34" charset="0"/>
                <a:ea typeface="Segoe UI" panose="020B0502040204020203" pitchFamily="34" charset="0"/>
                <a:cs typeface="Segoe UI Semibold" panose="020B0702040204020203" pitchFamily="34" charset="0"/>
              </a:rPr>
              <a:t>Y</a:t>
            </a:r>
            <a:r>
              <a:rPr lang="en-GB" sz="5400" spc="300" dirty="0">
                <a:solidFill>
                  <a:srgbClr val="E5CD6A"/>
                </a:solidFill>
                <a:latin typeface="Segoe UI Semibold" panose="020B0702040204020203" pitchFamily="34" charset="0"/>
                <a:ea typeface="Segoe UI" panose="020B0502040204020203" pitchFamily="34" charset="0"/>
                <a:cs typeface="Segoe UI Semibold" panose="020B0702040204020203" pitchFamily="34" charset="0"/>
              </a:rPr>
              <a:t>OU </a:t>
            </a:r>
          </a:p>
        </p:txBody>
      </p:sp>
      <p:pic>
        <p:nvPicPr>
          <p:cNvPr id="8" name="Resim 2">
            <a:extLst>
              <a:ext uri="{FF2B5EF4-FFF2-40B4-BE49-F238E27FC236}">
                <a16:creationId xmlns:a16="http://schemas.microsoft.com/office/drawing/2014/main" id="{01FF9091-4BBC-434E-AB65-1732E0C8C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10" y="271309"/>
            <a:ext cx="4242825" cy="832106"/>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B8E051E4-495E-4BC6-9932-A6DA89ACC726}"/>
              </a:ext>
            </a:extLst>
          </p:cNvPr>
          <p:cNvSpPr/>
          <p:nvPr/>
        </p:nvSpPr>
        <p:spPr>
          <a:xfrm>
            <a:off x="0" y="0"/>
            <a:ext cx="12192000" cy="11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sim 2">
            <a:extLst>
              <a:ext uri="{FF2B5EF4-FFF2-40B4-BE49-F238E27FC236}">
                <a16:creationId xmlns:a16="http://schemas.microsoft.com/office/drawing/2014/main" id="{DD4E4DAC-7F9A-43F6-9048-27DA0AE6F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9395" y="195564"/>
            <a:ext cx="4242825" cy="832106"/>
          </a:xfrm>
          <a:prstGeom prst="rect">
            <a:avLst/>
          </a:prstGeom>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C71615D-1BA2-492F-908D-71A0520BF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31" y="241625"/>
            <a:ext cx="1851660" cy="77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83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194" y="2480618"/>
            <a:ext cx="7359534" cy="3782088"/>
          </a:xfrm>
          <a:prstGeom prst="rect">
            <a:avLst/>
          </a:prstGeom>
        </p:spPr>
      </p:pic>
      <p:sp>
        <p:nvSpPr>
          <p:cNvPr id="7" name="Rectangle 6"/>
          <p:cNvSpPr/>
          <p:nvPr/>
        </p:nvSpPr>
        <p:spPr>
          <a:xfrm>
            <a:off x="1844083" y="3827491"/>
            <a:ext cx="857372" cy="461665"/>
          </a:xfrm>
          <a:prstGeom prst="rect">
            <a:avLst/>
          </a:prstGeom>
        </p:spPr>
        <p:txBody>
          <a:bodyPr wrap="square">
            <a:spAutoFit/>
          </a:bodyPr>
          <a:lstStyle/>
          <a:p>
            <a:pPr algn="ctr"/>
            <a:r>
              <a:rPr lang="en-GB" sz="2400" dirty="0">
                <a:solidFill>
                  <a:srgbClr val="A2245C"/>
                </a:solidFill>
                <a:latin typeface="Segoe UI Semibold" panose="020B0702040204020203" pitchFamily="34" charset="0"/>
              </a:rPr>
              <a:t>from </a:t>
            </a:r>
          </a:p>
        </p:txBody>
      </p:sp>
      <p:sp>
        <p:nvSpPr>
          <p:cNvPr id="8" name="Rectangle 7"/>
          <p:cNvSpPr/>
          <p:nvPr/>
        </p:nvSpPr>
        <p:spPr>
          <a:xfrm>
            <a:off x="1844083" y="4118846"/>
            <a:ext cx="947764" cy="1200329"/>
          </a:xfrm>
          <a:prstGeom prst="rect">
            <a:avLst/>
          </a:prstGeom>
        </p:spPr>
        <p:txBody>
          <a:bodyPr wrap="square">
            <a:spAutoFit/>
          </a:bodyPr>
          <a:lstStyle/>
          <a:p>
            <a:r>
              <a:rPr lang="en-GB" sz="4800" dirty="0">
                <a:solidFill>
                  <a:srgbClr val="A2245C"/>
                </a:solidFill>
                <a:latin typeface="Segoe UI Semibold" panose="020B0702040204020203" pitchFamily="34" charset="0"/>
              </a:rPr>
              <a:t>80</a:t>
            </a:r>
            <a:r>
              <a:rPr lang="en-GB" sz="2400" dirty="0">
                <a:solidFill>
                  <a:srgbClr val="A2245C"/>
                </a:solidFill>
                <a:latin typeface="Segoe UI Semibold" panose="020B0702040204020203" pitchFamily="34" charset="0"/>
              </a:rPr>
              <a:t> </a:t>
            </a:r>
            <a:endParaRPr lang="tr-TR" sz="2400" dirty="0">
              <a:solidFill>
                <a:srgbClr val="A2245C"/>
              </a:solidFill>
              <a:latin typeface="Segoe UI Semibold" panose="020B0702040204020203" pitchFamily="34" charset="0"/>
            </a:endParaRPr>
          </a:p>
          <a:p>
            <a:r>
              <a:rPr lang="en-GB" sz="2400" dirty="0">
                <a:solidFill>
                  <a:srgbClr val="A2245C"/>
                </a:solidFill>
                <a:latin typeface="Segoe UI Semibold" panose="020B0702040204020203" pitchFamily="34" charset="0"/>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886" y="5023589"/>
            <a:ext cx="957956" cy="1064755"/>
          </a:xfrm>
          <a:prstGeom prst="rect">
            <a:avLst/>
          </a:prstGeom>
        </p:spPr>
      </p:pic>
      <p:sp>
        <p:nvSpPr>
          <p:cNvPr id="10" name="Rectangle 9"/>
          <p:cNvSpPr/>
          <p:nvPr/>
        </p:nvSpPr>
        <p:spPr>
          <a:xfrm>
            <a:off x="3811953" y="6045328"/>
            <a:ext cx="4446939" cy="523220"/>
          </a:xfrm>
          <a:prstGeom prst="rect">
            <a:avLst/>
          </a:prstGeom>
        </p:spPr>
        <p:txBody>
          <a:bodyPr wrap="square">
            <a:spAutoFit/>
          </a:bodyPr>
          <a:lstStyle/>
          <a:p>
            <a:pPr algn="ctr"/>
            <a:r>
              <a:rPr lang="en-GB" sz="2800" dirty="0">
                <a:solidFill>
                  <a:srgbClr val="A2245C"/>
                </a:solidFill>
                <a:latin typeface="Segoe UI Semibold" panose="020B0702040204020203" pitchFamily="34" charset="0"/>
              </a:rPr>
              <a:t>free access to </a:t>
            </a:r>
            <a:r>
              <a:rPr lang="tr-TR" sz="2800" dirty="0">
                <a:solidFill>
                  <a:srgbClr val="A2245C"/>
                </a:solidFill>
                <a:latin typeface="Segoe UI Semibold" panose="020B0702040204020203" pitchFamily="34" charset="0"/>
              </a:rPr>
              <a:t>the Site</a:t>
            </a:r>
            <a:endParaRPr lang="en-GB" sz="2800" dirty="0">
              <a:solidFill>
                <a:srgbClr val="A2245C"/>
              </a:solidFill>
              <a:latin typeface="Segoe UI Semibold" panose="020B0702040204020203" pitchFamily="34" charset="0"/>
            </a:endParaRPr>
          </a:p>
        </p:txBody>
      </p:sp>
      <p:sp>
        <p:nvSpPr>
          <p:cNvPr id="11" name="Rectangle 10"/>
          <p:cNvSpPr/>
          <p:nvPr/>
        </p:nvSpPr>
        <p:spPr>
          <a:xfrm>
            <a:off x="8962831" y="3795483"/>
            <a:ext cx="2249833" cy="646331"/>
          </a:xfrm>
          <a:prstGeom prst="rect">
            <a:avLst/>
          </a:prstGeom>
        </p:spPr>
        <p:txBody>
          <a:bodyPr wrap="square">
            <a:spAutoFit/>
          </a:bodyPr>
          <a:lstStyle/>
          <a:p>
            <a:r>
              <a:rPr lang="en-GB" sz="3600" dirty="0">
                <a:solidFill>
                  <a:srgbClr val="A2245C"/>
                </a:solidFill>
                <a:latin typeface="Segoe UI Semibold" panose="020B0702040204020203" pitchFamily="34" charset="0"/>
              </a:rPr>
              <a:t>12 </a:t>
            </a:r>
            <a:r>
              <a:rPr lang="en-GB" dirty="0">
                <a:solidFill>
                  <a:srgbClr val="A2245C"/>
                </a:solidFill>
                <a:latin typeface="Segoe UI Semibold" panose="020B0702040204020203" pitchFamily="34" charset="0"/>
              </a:rPr>
              <a:t>km </a:t>
            </a:r>
            <a:r>
              <a:rPr lang="tr-TR" dirty="0">
                <a:solidFill>
                  <a:srgbClr val="A2245C"/>
                </a:solidFill>
                <a:latin typeface="Segoe UI Semibold" panose="020B0702040204020203" pitchFamily="34" charset="0"/>
              </a:rPr>
              <a:t>distance</a:t>
            </a:r>
            <a:r>
              <a:rPr lang="en-GB" dirty="0">
                <a:solidFill>
                  <a:srgbClr val="A2245C"/>
                </a:solidFill>
                <a:latin typeface="Segoe UI Semibold" panose="020B0702040204020203" pitchFamily="34" charset="0"/>
              </a:rPr>
              <a:t>  </a:t>
            </a:r>
          </a:p>
        </p:txBody>
      </p:sp>
      <p:sp>
        <p:nvSpPr>
          <p:cNvPr id="12" name="Rectangle 11"/>
          <p:cNvSpPr/>
          <p:nvPr/>
        </p:nvSpPr>
        <p:spPr>
          <a:xfrm>
            <a:off x="8918708" y="4335570"/>
            <a:ext cx="3837760" cy="646331"/>
          </a:xfrm>
          <a:prstGeom prst="rect">
            <a:avLst/>
          </a:prstGeom>
        </p:spPr>
        <p:txBody>
          <a:bodyPr wrap="square">
            <a:spAutoFit/>
          </a:bodyPr>
          <a:lstStyle/>
          <a:p>
            <a:r>
              <a:rPr lang="en-GB" sz="3600" dirty="0">
                <a:solidFill>
                  <a:srgbClr val="A2245C"/>
                </a:solidFill>
                <a:latin typeface="Segoe UI Semibold" panose="020B0702040204020203" pitchFamily="34" charset="0"/>
              </a:rPr>
              <a:t>29 </a:t>
            </a:r>
            <a:r>
              <a:rPr lang="en-GB" sz="2800" dirty="0">
                <a:solidFill>
                  <a:srgbClr val="A2245C"/>
                </a:solidFill>
                <a:latin typeface="Segoe UI Semibold" panose="020B0702040204020203" pitchFamily="34" charset="0"/>
              </a:rPr>
              <a:t>M</a:t>
            </a:r>
            <a:r>
              <a:rPr lang="en-GB" dirty="0">
                <a:solidFill>
                  <a:srgbClr val="A2245C"/>
                </a:solidFill>
                <a:latin typeface="Segoe UI Semibold" panose="020B0702040204020203" pitchFamily="34" charset="0"/>
              </a:rPr>
              <a:t>illion passengers  </a:t>
            </a:r>
          </a:p>
        </p:txBody>
      </p:sp>
      <p:sp>
        <p:nvSpPr>
          <p:cNvPr id="13" name="Rectangle 12">
            <a:extLst>
              <a:ext uri="{FF2B5EF4-FFF2-40B4-BE49-F238E27FC236}">
                <a16:creationId xmlns:a16="http://schemas.microsoft.com/office/drawing/2014/main" id="{1AA10056-84C2-4059-8BD2-3EBA86764F53}"/>
              </a:ext>
            </a:extLst>
          </p:cNvPr>
          <p:cNvSpPr/>
          <p:nvPr/>
        </p:nvSpPr>
        <p:spPr>
          <a:xfrm>
            <a:off x="1093144" y="4721035"/>
            <a:ext cx="1864194" cy="523220"/>
          </a:xfrm>
          <a:prstGeom prst="rect">
            <a:avLst/>
          </a:prstGeom>
        </p:spPr>
        <p:txBody>
          <a:bodyPr wrap="square">
            <a:spAutoFit/>
          </a:bodyPr>
          <a:lstStyle/>
          <a:p>
            <a:r>
              <a:rPr lang="en-GB" sz="2800" dirty="0">
                <a:solidFill>
                  <a:srgbClr val="A2245C"/>
                </a:solidFill>
                <a:latin typeface="Segoe UI Semibold" panose="020B0702040204020203" pitchFamily="34" charset="0"/>
              </a:rPr>
              <a:t>C</a:t>
            </a:r>
            <a:r>
              <a:rPr lang="en-GB" sz="2400" dirty="0">
                <a:solidFill>
                  <a:srgbClr val="A2245C"/>
                </a:solidFill>
                <a:latin typeface="Segoe UI Semibold" panose="020B0702040204020203" pitchFamily="34" charset="0"/>
              </a:rPr>
              <a:t>ountries </a:t>
            </a:r>
          </a:p>
        </p:txBody>
      </p:sp>
      <p:sp>
        <p:nvSpPr>
          <p:cNvPr id="14" name="TextBox 13"/>
          <p:cNvSpPr txBox="1"/>
          <p:nvPr/>
        </p:nvSpPr>
        <p:spPr>
          <a:xfrm>
            <a:off x="5405045" y="1833651"/>
            <a:ext cx="1647115" cy="584775"/>
          </a:xfrm>
          <a:prstGeom prst="rect">
            <a:avLst/>
          </a:prstGeom>
          <a:noFill/>
        </p:spPr>
        <p:txBody>
          <a:bodyPr wrap="square" rtlCol="0">
            <a:spAutoFit/>
          </a:bodyPr>
          <a:lstStyle/>
          <a:p>
            <a:r>
              <a:rPr lang="en-GB" sz="3200" b="1" dirty="0">
                <a:solidFill>
                  <a:srgbClr val="AA2661"/>
                </a:solidFill>
                <a:latin typeface="Segoe UI Semibold" panose="020B0702040204020203" pitchFamily="34" charset="0"/>
                <a:cs typeface="Arial" panose="020B0604020202020204" pitchFamily="34" charset="0"/>
              </a:rPr>
              <a:t>V</a:t>
            </a:r>
            <a:r>
              <a:rPr lang="tr-TR" sz="2800" b="1" dirty="0">
                <a:solidFill>
                  <a:srgbClr val="AA2661"/>
                </a:solidFill>
                <a:latin typeface="Segoe UI Semibold" panose="020B0702040204020203" pitchFamily="34" charset="0"/>
                <a:cs typeface="Arial" panose="020B0604020202020204" pitchFamily="34" charset="0"/>
              </a:rPr>
              <a:t>isitors</a:t>
            </a:r>
            <a:endParaRPr lang="en-US" sz="2800" b="1" dirty="0">
              <a:solidFill>
                <a:srgbClr val="AA2661"/>
              </a:solidFill>
              <a:latin typeface="Segoe UI Semibold" panose="020B0702040204020203"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956" y="2418500"/>
            <a:ext cx="1664735" cy="1376983"/>
          </a:xfrm>
          <a:prstGeom prst="rect">
            <a:avLst/>
          </a:prstGeom>
        </p:spPr>
      </p:pic>
      <p:sp>
        <p:nvSpPr>
          <p:cNvPr id="16" name="Rectangle 15"/>
          <p:cNvSpPr/>
          <p:nvPr/>
        </p:nvSpPr>
        <p:spPr>
          <a:xfrm>
            <a:off x="5225185" y="1256449"/>
            <a:ext cx="1879676" cy="830997"/>
          </a:xfrm>
          <a:prstGeom prst="rect">
            <a:avLst/>
          </a:prstGeom>
        </p:spPr>
        <p:txBody>
          <a:bodyPr wrap="square">
            <a:spAutoFit/>
          </a:bodyPr>
          <a:lstStyle/>
          <a:p>
            <a:r>
              <a:rPr lang="en-GB" sz="4800" dirty="0">
                <a:solidFill>
                  <a:srgbClr val="A2245C"/>
                </a:solidFill>
                <a:latin typeface="Segoe UI Semibold" panose="020B0702040204020203" pitchFamily="34" charset="0"/>
              </a:rPr>
              <a:t>3</a:t>
            </a:r>
            <a:r>
              <a:rPr lang="en-GB" sz="2800" dirty="0">
                <a:solidFill>
                  <a:srgbClr val="A2245C"/>
                </a:solidFill>
                <a:latin typeface="Segoe UI Semibold" panose="020B0702040204020203" pitchFamily="34" charset="0"/>
              </a:rPr>
              <a:t> M</a:t>
            </a:r>
            <a:r>
              <a:rPr lang="en-GB" sz="2400" dirty="0">
                <a:solidFill>
                  <a:srgbClr val="A2245C"/>
                </a:solidFill>
                <a:latin typeface="Segoe UI Semibold" panose="020B0702040204020203" pitchFamily="34" charset="0"/>
              </a:rPr>
              <a:t>illion</a:t>
            </a:r>
            <a:r>
              <a:rPr lang="en-GB" sz="2800" dirty="0">
                <a:solidFill>
                  <a:srgbClr val="A2245C"/>
                </a:solidFill>
                <a:latin typeface="Segoe UI Semibold" panose="020B0702040204020203" pitchFamily="34" charset="0"/>
              </a:rPr>
              <a:t> </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0728" y="2671012"/>
            <a:ext cx="2783345" cy="112447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8593" y="4047009"/>
            <a:ext cx="294869" cy="299192"/>
          </a:xfrm>
          <a:prstGeom prst="rect">
            <a:avLst/>
          </a:prstGeom>
        </p:spPr>
      </p:pic>
      <p:sp>
        <p:nvSpPr>
          <p:cNvPr id="19"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Visitors</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081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547" t="27240" r="21514" b="15269"/>
          <a:stretch/>
        </p:blipFill>
        <p:spPr>
          <a:xfrm>
            <a:off x="2361935" y="1335849"/>
            <a:ext cx="7185188" cy="4715649"/>
          </a:xfrm>
          <a:prstGeom prst="rect">
            <a:avLst/>
          </a:prstGeom>
        </p:spPr>
      </p:pic>
      <p:sp>
        <p:nvSpPr>
          <p:cNvPr id="4" name="Title 3"/>
          <p:cNvSpPr txBox="1">
            <a:spLocks/>
          </p:cNvSpPr>
          <p:nvPr/>
        </p:nvSpPr>
        <p:spPr>
          <a:xfrm>
            <a:off x="757169" y="533511"/>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Themes</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3335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Sub - Themes</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71" t="12616" r="3770" b="9821"/>
          <a:stretch/>
        </p:blipFill>
        <p:spPr>
          <a:xfrm>
            <a:off x="1864220" y="1410789"/>
            <a:ext cx="8422846" cy="5007428"/>
          </a:xfrm>
          <a:prstGeom prst="rect">
            <a:avLst/>
          </a:prstGeom>
        </p:spPr>
      </p:pic>
    </p:spTree>
    <p:extLst>
      <p:ext uri="{BB962C8B-B14F-4D97-AF65-F5344CB8AC3E}">
        <p14:creationId xmlns:p14="http://schemas.microsoft.com/office/powerpoint/2010/main" val="114753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7990" y="1500685"/>
            <a:ext cx="10419347" cy="5212935"/>
          </a:xfrm>
          <a:prstGeom prst="rect">
            <a:avLst/>
          </a:prstGeom>
        </p:spPr>
      </p:pic>
      <p:sp>
        <p:nvSpPr>
          <p:cNvPr id="6" name="Title 3"/>
          <p:cNvSpPr txBox="1">
            <a:spLocks/>
          </p:cNvSpPr>
          <p:nvPr/>
        </p:nvSpPr>
        <p:spPr>
          <a:xfrm>
            <a:off x="757990" y="86431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0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Sub-themes application</a:t>
            </a:r>
            <a:endParaRPr lang="en-GB" sz="2000" spc="300"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7"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Contents and Programme</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976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28951"/>
          </a:xfrm>
        </p:spPr>
        <p:txBody>
          <a:bodyPr/>
          <a:lstStyle/>
          <a:p>
            <a:r>
              <a:rPr lang="en-US" sz="4000" b="1" dirty="0"/>
              <a:t>Organizational, legal and financial measures and legal states of the organizers </a:t>
            </a:r>
          </a:p>
        </p:txBody>
      </p:sp>
      <p:sp>
        <p:nvSpPr>
          <p:cNvPr id="3" name="Subtitle 2"/>
          <p:cNvSpPr>
            <a:spLocks noGrp="1"/>
          </p:cNvSpPr>
          <p:nvPr>
            <p:ph type="subTitle" idx="1"/>
          </p:nvPr>
        </p:nvSpPr>
        <p:spPr>
          <a:xfrm>
            <a:off x="1524000" y="2652765"/>
            <a:ext cx="9144000" cy="2605035"/>
          </a:xfrm>
        </p:spPr>
        <p:txBody>
          <a:bodyPr/>
          <a:lstStyle/>
          <a:p>
            <a:pPr algn="l"/>
            <a:r>
              <a:rPr lang="en-US" dirty="0"/>
              <a:t>The government of State of Qatar will be the organizer and we will guarantees that all rules and obligation will be fulfilled to organize an international horticultural exhibition in best way </a:t>
            </a:r>
          </a:p>
        </p:txBody>
      </p:sp>
    </p:spTree>
    <p:extLst>
      <p:ext uri="{BB962C8B-B14F-4D97-AF65-F5344CB8AC3E}">
        <p14:creationId xmlns:p14="http://schemas.microsoft.com/office/powerpoint/2010/main" val="1220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0000">
              <a:srgbClr val="660033"/>
            </a:gs>
            <a:gs pos="100000">
              <a:srgbClr val="C52961"/>
            </a:gs>
            <a:gs pos="50000">
              <a:srgbClr val="690134"/>
            </a:gs>
            <a:gs pos="100000">
              <a:srgbClr val="471D27"/>
            </a:gs>
          </a:gsLst>
          <a:lin ang="0" scaled="0"/>
        </a:gra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13776C58-F6CA-4EEC-80BD-03BD9E60D085}"/>
              </a:ext>
            </a:extLst>
          </p:cNvPr>
          <p:cNvSpPr txBox="1">
            <a:spLocks/>
          </p:cNvSpPr>
          <p:nvPr/>
        </p:nvSpPr>
        <p:spPr>
          <a:xfrm>
            <a:off x="4653833" y="4561725"/>
            <a:ext cx="6632575" cy="1113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dobe Arabic" panose="02040503050201020203" pitchFamily="18" charset="-78"/>
              <a:ea typeface="+mj-ea"/>
              <a:cs typeface="Adobe Arabic" panose="02040503050201020203" pitchFamily="18" charset="-78"/>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66" y="365125"/>
            <a:ext cx="1776484" cy="604262"/>
          </a:xfrm>
          <a:prstGeom prst="rect">
            <a:avLst/>
          </a:prstGeom>
        </p:spPr>
      </p:pic>
      <p:sp>
        <p:nvSpPr>
          <p:cNvPr id="39" name="Metin kutusu 3">
            <a:extLst>
              <a:ext uri="{FF2B5EF4-FFF2-40B4-BE49-F238E27FC236}">
                <a16:creationId xmlns:a16="http://schemas.microsoft.com/office/drawing/2014/main" id="{00C535DC-4AE4-4734-A062-AD1CD773A53A}"/>
              </a:ext>
            </a:extLst>
          </p:cNvPr>
          <p:cNvSpPr txBox="1"/>
          <p:nvPr/>
        </p:nvSpPr>
        <p:spPr>
          <a:xfrm>
            <a:off x="2371060" y="2792397"/>
            <a:ext cx="8906646" cy="830997"/>
          </a:xfrm>
          <a:prstGeom prst="rect">
            <a:avLst/>
          </a:prstGeom>
          <a:noFill/>
          <a:effectLst>
            <a:glow rad="101600">
              <a:schemeClr val="accent1">
                <a:satMod val="175000"/>
                <a:alpha val="40000"/>
              </a:schemeClr>
            </a:glow>
            <a:outerShdw blurRad="76200" dir="13500000" sy="23000" kx="1200000" algn="br" rotWithShape="0">
              <a:prstClr val="black">
                <a:alpha val="20000"/>
              </a:prstClr>
            </a:outerShdw>
          </a:effectLst>
        </p:spPr>
        <p:txBody>
          <a:bodyPr wrap="square" rtlCol="0">
            <a:spAutoFit/>
          </a:bodyPr>
          <a:lstStyle/>
          <a:p>
            <a:pPr lvl="1" algn="ctr"/>
            <a:r>
              <a:rPr lang="en-GB" sz="4800" dirty="0">
                <a:solidFill>
                  <a:srgbClr val="A2245C"/>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NEW SITE </a:t>
            </a:r>
            <a:r>
              <a:rPr kumimoji="0" lang="en-GB" sz="4800" b="0" i="0" u="none" strike="noStrike" kern="1200" cap="none" spc="0" normalizeH="0" baseline="0" noProof="0" dirty="0">
                <a:ln>
                  <a:noFill/>
                </a:ln>
                <a:solidFill>
                  <a:srgbClr val="A2245C"/>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 </a:t>
            </a:r>
            <a:r>
              <a:rPr kumimoji="0" lang="en-GB" sz="4800" b="0" i="0" u="none" strike="noStrike" kern="1200" cap="none" spc="0" normalizeH="0" baseline="0" noProof="0" dirty="0">
                <a:ln>
                  <a:noFill/>
                </a:ln>
                <a:solidFill>
                  <a:srgbClr val="E5CD6A"/>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MASTERPLAN</a:t>
            </a:r>
            <a:endParaRPr kumimoji="0" lang="tr-TR" sz="4800" b="0" i="0" u="none" strike="noStrike" kern="1200" cap="none" spc="0" normalizeH="0" baseline="0" noProof="0" dirty="0">
              <a:ln>
                <a:noFill/>
              </a:ln>
              <a:solidFill>
                <a:srgbClr val="E5CD6A"/>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72" y="1360439"/>
            <a:ext cx="4629845" cy="4697732"/>
          </a:xfrm>
          <a:prstGeom prst="rect">
            <a:avLst/>
          </a:prstGeom>
          <a:effectLst>
            <a:innerShdw blurRad="63500" dist="50800" dir="16200000">
              <a:prstClr val="black">
                <a:alpha val="50000"/>
              </a:prstClr>
            </a:innerShdw>
          </a:effectLst>
        </p:spPr>
      </p:pic>
      <p:pic>
        <p:nvPicPr>
          <p:cNvPr id="3" name="Resim 2">
            <a:extLst>
              <a:ext uri="{FF2B5EF4-FFF2-40B4-BE49-F238E27FC236}">
                <a16:creationId xmlns:a16="http://schemas.microsoft.com/office/drawing/2014/main" id="{644133CB-AE6C-4E73-99C8-C612E38F09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510" y="271309"/>
            <a:ext cx="4242825" cy="832106"/>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E7F49C1-A130-4F79-BCB3-3A7E19F8B332}"/>
              </a:ext>
            </a:extLst>
          </p:cNvPr>
          <p:cNvSpPr/>
          <p:nvPr/>
        </p:nvSpPr>
        <p:spPr>
          <a:xfrm>
            <a:off x="0" y="0"/>
            <a:ext cx="12192000" cy="11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2">
            <a:extLst>
              <a:ext uri="{FF2B5EF4-FFF2-40B4-BE49-F238E27FC236}">
                <a16:creationId xmlns:a16="http://schemas.microsoft.com/office/drawing/2014/main" id="{62F6AF5E-8D93-4E3B-8B5B-921DCBD72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9395" y="195564"/>
            <a:ext cx="4242825" cy="832106"/>
          </a:xfrm>
          <a:prstGeom prst="rect">
            <a:avLst/>
          </a:prstGeom>
          <a:ln>
            <a:no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29FAAF3-A758-47DF-B3B7-2ED74D0CF9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1" y="241625"/>
            <a:ext cx="1851660" cy="77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75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37853" y="406597"/>
            <a:ext cx="11434831" cy="1252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chemeClr val="bg1"/>
                </a:solidFill>
                <a:latin typeface="Segoe UI Light" panose="020B0502040204020203" pitchFamily="34" charset="0"/>
                <a:ea typeface="+mj-ea"/>
                <a:cs typeface="+mj-cs"/>
              </a:defRPr>
            </a:lvl1pPr>
          </a:lstStyle>
          <a:p>
            <a:r>
              <a:rPr lang="en-GB" sz="2400" spc="300" dirty="0">
                <a:solidFill>
                  <a:srgbClr val="A2245C"/>
                </a:solidFill>
                <a:latin typeface="Segoe UI Semibold" panose="020B0702040204020203" pitchFamily="34" charset="0"/>
                <a:ea typeface="Segoe UI" panose="020B0502040204020203" pitchFamily="34" charset="0"/>
                <a:cs typeface="Segoe UI" panose="020B0502040204020203" pitchFamily="34" charset="0"/>
              </a:rPr>
              <a:t>Masterplan - New Site for Expo 2021 Proposal</a:t>
            </a:r>
            <a:endParaRPr lang="en-GB" sz="2400" spc="300" dirty="0">
              <a:latin typeface="Segoe UI Semibold" panose="020B07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2019298" y="2406364"/>
            <a:ext cx="8517083" cy="3277820"/>
          </a:xfrm>
          <a:prstGeom prst="rect">
            <a:avLst/>
          </a:prstGeom>
        </p:spPr>
        <p:txBody>
          <a:bodyPr wrap="square">
            <a:spAutoFit/>
          </a:bodyPr>
          <a:lstStyle/>
          <a:p>
            <a:pPr marL="342900" lvl="0" indent="-342900">
              <a:spcAft>
                <a:spcPts val="600"/>
              </a:spcAft>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A new site for the Expo 2021 was presented to the AIPH for approval.</a:t>
            </a:r>
            <a:endParaRPr lang="en-GB" sz="2400" dirty="0">
              <a:latin typeface="Calibri (Body)"/>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AIPH delegation inspected the new site location on </a:t>
            </a:r>
            <a:r>
              <a:rPr lang="en-US" sz="2400" dirty="0" err="1">
                <a:latin typeface="Calibri (Body)"/>
                <a:ea typeface="Calibri" panose="020F0502020204030204" pitchFamily="34" charset="0"/>
                <a:cs typeface="Times New Roman" panose="02020603050405020304" pitchFamily="18" charset="0"/>
              </a:rPr>
              <a:t>Bidda</a:t>
            </a:r>
            <a:r>
              <a:rPr lang="en-US" sz="2400" dirty="0">
                <a:latin typeface="Calibri (Body)"/>
                <a:ea typeface="Calibri" panose="020F0502020204030204" pitchFamily="34" charset="0"/>
                <a:cs typeface="Times New Roman" panose="02020603050405020304" pitchFamily="18" charset="0"/>
              </a:rPr>
              <a:t> Park in Doha on 19.03.2019.</a:t>
            </a:r>
            <a:endParaRPr lang="en-GB" sz="2400" dirty="0">
              <a:latin typeface="Calibri (Body)"/>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AIPH approved the site in principle and will give formal approval after the board members meeting and their approval.</a:t>
            </a:r>
          </a:p>
          <a:p>
            <a:pPr marL="342900" lvl="0" indent="-342900">
              <a:spcAft>
                <a:spcPts val="600"/>
              </a:spcAft>
              <a:buFont typeface="Symbol" panose="05050102010706020507" pitchFamily="18" charset="2"/>
              <a:buChar char=""/>
            </a:pPr>
            <a:r>
              <a:rPr lang="en-US" sz="2400" dirty="0">
                <a:latin typeface="Calibri (Body)"/>
                <a:ea typeface="Calibri" panose="020F0502020204030204" pitchFamily="34" charset="0"/>
                <a:cs typeface="Times New Roman" panose="02020603050405020304" pitchFamily="18" charset="0"/>
              </a:rPr>
              <a:t>Also we present our progress and the new site in BIE executive committee meeting and they been very happy with our change </a:t>
            </a:r>
            <a:endParaRPr lang="en-GB" sz="2400" dirty="0">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07603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1684</Words>
  <Application>Microsoft Office PowerPoint</Application>
  <PresentationFormat>Widescreen</PresentationFormat>
  <Paragraphs>250</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Adobe Arabic</vt:lpstr>
      <vt:lpstr>Aktiv Grotesk</vt:lpstr>
      <vt:lpstr>Arial</vt:lpstr>
      <vt:lpstr>Calibri</vt:lpstr>
      <vt:lpstr>Calibri (Body)</vt:lpstr>
      <vt:lpstr>Calibri Light</vt:lpstr>
      <vt:lpstr>Segoe UI Semibold</vt:lpstr>
      <vt:lpstr>Symbol</vt:lpstr>
      <vt:lpstr>Office Teması</vt:lpstr>
      <vt:lpstr>1_Office Teması</vt:lpstr>
      <vt:lpstr>PowerPoint Presentation</vt:lpstr>
      <vt:lpstr>PowerPoint Presentation</vt:lpstr>
      <vt:lpstr>PowerPoint Presentation</vt:lpstr>
      <vt:lpstr>PowerPoint Presentation</vt:lpstr>
      <vt:lpstr>PowerPoint Presentation</vt:lpstr>
      <vt:lpstr>PowerPoint Presentation</vt:lpstr>
      <vt:lpstr>Organizational, legal and financial measures and legal states of the organizers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Zanuso</dc:creator>
  <cp:lastModifiedBy>Admin</cp:lastModifiedBy>
  <cp:revision>144</cp:revision>
  <cp:lastPrinted>2019-03-25T07:58:08Z</cp:lastPrinted>
  <dcterms:modified xsi:type="dcterms:W3CDTF">2019-03-30T08:01:50Z</dcterms:modified>
</cp:coreProperties>
</file>